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815" autoAdjust="0"/>
    <p:restoredTop sz="86408" autoAdjust="0"/>
  </p:normalViewPr>
  <p:slideViewPr>
    <p:cSldViewPr>
      <p:cViewPr varScale="1">
        <p:scale>
          <a:sx n="116" d="100"/>
          <a:sy n="116" d="100"/>
        </p:scale>
        <p:origin x="-149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F931D5-C140-4B3E-9E22-BCE0236D0AA6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59E3B-19D7-4177-94A2-5877CED227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F931D5-C140-4B3E-9E22-BCE0236D0AA6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59E3B-19D7-4177-94A2-5877CED22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F931D5-C140-4B3E-9E22-BCE0236D0AA6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59E3B-19D7-4177-94A2-5877CED22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F931D5-C140-4B3E-9E22-BCE0236D0AA6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59E3B-19D7-4177-94A2-5877CED22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F931D5-C140-4B3E-9E22-BCE0236D0AA6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59E3B-19D7-4177-94A2-5877CED227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F931D5-C140-4B3E-9E22-BCE0236D0AA6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59E3B-19D7-4177-94A2-5877CED22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F931D5-C140-4B3E-9E22-BCE0236D0AA6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59E3B-19D7-4177-94A2-5877CED22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F931D5-C140-4B3E-9E22-BCE0236D0AA6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59E3B-19D7-4177-94A2-5877CED22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F931D5-C140-4B3E-9E22-BCE0236D0AA6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59E3B-19D7-4177-94A2-5877CED227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F931D5-C140-4B3E-9E22-BCE0236D0AA6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59E3B-19D7-4177-94A2-5877CED22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F931D5-C140-4B3E-9E22-BCE0236D0AA6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59E3B-19D7-4177-94A2-5877CED227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DF931D5-C140-4B3E-9E22-BCE0236D0AA6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4959E3B-19D7-4177-94A2-5877CED227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Лувр. Париж.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Один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найбільших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му</a:t>
            </a:r>
            <a:r>
              <a:rPr lang="uk-UA" dirty="0" err="1" smtClean="0">
                <a:solidFill>
                  <a:schemeClr val="accent5">
                    <a:lumMod val="50000"/>
                  </a:schemeClr>
                </a:solidFill>
              </a:rPr>
              <a:t>зеїв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uk-UA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світу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USER\Desktop\md_4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571876"/>
            <a:ext cx="4119570" cy="2774273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39700" h="139700" prst="divot"/>
          </a:sp3d>
        </p:spPr>
      </p:pic>
      <p:pic>
        <p:nvPicPr>
          <p:cNvPr id="1027" name="Picture 3" descr="C:\Users\USER\Desktop\29379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1500174"/>
            <a:ext cx="3163455" cy="1957388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01600" prst="riblet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 smtClean="0"/>
              <a:t>     </a:t>
            </a:r>
            <a:r>
              <a:rPr lang="ru-RU" sz="2800" b="1" dirty="0" smtClean="0"/>
              <a:t>Лувр - </a:t>
            </a:r>
            <a:r>
              <a:rPr lang="uk-UA" sz="2800" dirty="0" smtClean="0"/>
              <a:t>один з найбільших музеїв світу.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2071678"/>
            <a:ext cx="7498080" cy="45339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800" b="1" dirty="0" smtClean="0"/>
              <a:t>Лувр</a:t>
            </a:r>
            <a:r>
              <a:rPr lang="ru-RU" sz="1800" dirty="0" smtClean="0"/>
              <a:t> — </a:t>
            </a:r>
            <a:r>
              <a:rPr lang="uk-UA" sz="1800" dirty="0" smtClean="0"/>
              <a:t>один з найбільших художніх музеїв світу (третій у світі за площею: 160 106 квадратних метрів, з яких на 58 470 розташовуються експозиції). Музей розташований в центрі Парижа, на правому березі Сени.</a:t>
            </a:r>
            <a:endParaRPr lang="ru-RU" sz="1800" dirty="0" smtClean="0"/>
          </a:p>
          <a:p>
            <a:endParaRPr lang="ru-RU" sz="1800" dirty="0" smtClean="0"/>
          </a:p>
          <a:p>
            <a:r>
              <a:rPr lang="ru-RU" sz="1800" b="1" dirty="0" smtClean="0"/>
              <a:t>Лувр</a:t>
            </a:r>
            <a:r>
              <a:rPr lang="ru-RU" sz="1800" dirty="0" smtClean="0"/>
              <a:t> — </a:t>
            </a:r>
            <a:r>
              <a:rPr lang="uk-UA" sz="1800" dirty="0" smtClean="0"/>
              <a:t>один з найстаріших музеїв з багатою історією колекціонування художніх і історичних реліквій Франції, починаючи з часів династії </a:t>
            </a:r>
            <a:r>
              <a:rPr lang="uk-UA" sz="1800" dirty="0" err="1" smtClean="0"/>
              <a:t>Капетингів</a:t>
            </a:r>
            <a:r>
              <a:rPr lang="uk-UA" sz="1800" dirty="0" smtClean="0"/>
              <a:t> і до наших днів.</a:t>
            </a:r>
          </a:p>
          <a:p>
            <a:endParaRPr lang="uk-UA" sz="1800" dirty="0" smtClean="0"/>
          </a:p>
          <a:p>
            <a:r>
              <a:rPr lang="uk-UA" sz="1800" dirty="0" smtClean="0"/>
              <a:t>Спочатку </a:t>
            </a:r>
            <a:r>
              <a:rPr lang="uk-UA" sz="1800" b="1" dirty="0" smtClean="0"/>
              <a:t>Лувр</a:t>
            </a:r>
            <a:r>
              <a:rPr lang="uk-UA" sz="1800" dirty="0" smtClean="0"/>
              <a:t> - це королівський палац побудований на місці замку.</a:t>
            </a:r>
            <a:endParaRPr 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     Історія будівництва Лувру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571612"/>
            <a:ext cx="7498080" cy="46767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400" dirty="0" smtClean="0"/>
          </a:p>
          <a:p>
            <a:r>
              <a:rPr lang="uk-UA" sz="1400" dirty="0" smtClean="0"/>
              <a:t>За цитаделлю закріпилася назва Лувр, можливо тому, що в цій місцевості здавна водилося багато вовків, і її називали «вовче місце» - </a:t>
            </a:r>
            <a:r>
              <a:rPr lang="uk-UA" sz="1400" dirty="0" err="1" smtClean="0"/>
              <a:t>Лувен</a:t>
            </a:r>
            <a:r>
              <a:rPr lang="uk-UA" sz="1400" dirty="0" smtClean="0"/>
              <a:t>.</a:t>
            </a:r>
          </a:p>
          <a:p>
            <a:r>
              <a:rPr lang="uk-UA" sz="1400" dirty="0" smtClean="0"/>
              <a:t> Король Карл V (роки правління 1364-1380) зробив Лувр своєю резиденцією, в зв'язку з чим архітектору Р. </a:t>
            </a:r>
            <a:r>
              <a:rPr lang="uk-UA" sz="1400" dirty="0" err="1" smtClean="0"/>
              <a:t>дю</a:t>
            </a:r>
            <a:r>
              <a:rPr lang="uk-UA" sz="1400" dirty="0" smtClean="0"/>
              <a:t> </a:t>
            </a:r>
            <a:r>
              <a:rPr lang="uk-UA" sz="1400" dirty="0" err="1" smtClean="0"/>
              <a:t>Тампль</a:t>
            </a:r>
            <a:r>
              <a:rPr lang="uk-UA" sz="1400" dirty="0" smtClean="0"/>
              <a:t> було доручено переробити і розширити замок.</a:t>
            </a:r>
          </a:p>
          <a:p>
            <a:r>
              <a:rPr lang="uk-UA" sz="1400" dirty="0" smtClean="0"/>
              <a:t>З 1674 Людовик XIV прийняв рішення зробити своєю резиденцією Версаль. Роботи в Луврі були припинені, багато приміщень так і залишилися недобудованими протягом тривалого часу.</a:t>
            </a:r>
          </a:p>
          <a:p>
            <a:r>
              <a:rPr lang="uk-UA" sz="1400" dirty="0" smtClean="0"/>
              <a:t>У зв'язку з тим, що Лувр втратив значення королівської резиденції, його стали поступово займати різні установи. Тут відводилися приміщення для майстерень художників і для квартирантів. У Луврі жили мебляр </a:t>
            </a:r>
            <a:r>
              <a:rPr lang="uk-UA" sz="1400" dirty="0" err="1" smtClean="0"/>
              <a:t>Буль</a:t>
            </a:r>
            <a:r>
              <a:rPr lang="uk-UA" sz="1400" dirty="0" smtClean="0"/>
              <a:t>, знаменитий декоратор </a:t>
            </a:r>
            <a:r>
              <a:rPr lang="uk-UA" sz="1400" dirty="0" err="1" smtClean="0"/>
              <a:t>Берен</a:t>
            </a:r>
            <a:r>
              <a:rPr lang="uk-UA" sz="1400" dirty="0" smtClean="0"/>
              <a:t>, скульптор </a:t>
            </a:r>
            <a:r>
              <a:rPr lang="uk-UA" sz="1400" dirty="0" err="1" smtClean="0"/>
              <a:t>Жірадон</a:t>
            </a:r>
            <a:r>
              <a:rPr lang="uk-UA" sz="1400" dirty="0" smtClean="0"/>
              <a:t>, що розмістив в Луврі власну колекцію, в якій навіть була єгипетська мумія.</a:t>
            </a:r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uk-UA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             Лувр стає музеєм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714488"/>
            <a:ext cx="7498080" cy="453391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endParaRPr lang="ru-RU" sz="1200" dirty="0" smtClean="0"/>
          </a:p>
          <a:p>
            <a:pPr>
              <a:buFont typeface="Wingdings" pitchFamily="2" charset="2"/>
              <a:buChar char="ü"/>
            </a:pPr>
            <a:r>
              <a:rPr lang="ru-RU" sz="1200" dirty="0" smtClean="0"/>
              <a:t>У 1793 </a:t>
            </a:r>
            <a:r>
              <a:rPr lang="ru-RU" sz="1200" dirty="0" err="1" smtClean="0"/>
              <a:t>частина</a:t>
            </a:r>
            <a:r>
              <a:rPr lang="ru-RU" sz="1200" dirty="0" smtClean="0"/>
              <a:t> </a:t>
            </a:r>
            <a:r>
              <a:rPr lang="ru-RU" sz="1200" dirty="0" err="1" smtClean="0"/>
              <a:t>залів</a:t>
            </a:r>
            <a:r>
              <a:rPr lang="ru-RU" sz="1200" dirty="0" smtClean="0"/>
              <a:t> Лувру </a:t>
            </a:r>
            <a:r>
              <a:rPr lang="ru-RU" sz="1200" dirty="0" err="1" smtClean="0"/>
              <a:t>була</a:t>
            </a:r>
            <a:r>
              <a:rPr lang="ru-RU" sz="1200" dirty="0" smtClean="0"/>
              <a:t> претворена, </a:t>
            </a:r>
            <a:r>
              <a:rPr lang="ru-RU" sz="1200" dirty="0" err="1" smtClean="0"/>
              <a:t>і</a:t>
            </a:r>
            <a:r>
              <a:rPr lang="ru-RU" sz="1200" dirty="0" smtClean="0"/>
              <a:t> музей </a:t>
            </a:r>
            <a:r>
              <a:rPr lang="ru-RU" sz="1200" dirty="0" err="1" smtClean="0"/>
              <a:t>був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відкритий</a:t>
            </a:r>
            <a:r>
              <a:rPr lang="ru-RU" sz="1200" dirty="0" smtClean="0"/>
              <a:t> для </a:t>
            </a:r>
            <a:r>
              <a:rPr lang="ru-RU" sz="1200" dirty="0" err="1" smtClean="0"/>
              <a:t>публіки</a:t>
            </a:r>
            <a:r>
              <a:rPr lang="ru-RU" sz="1200" dirty="0" smtClean="0"/>
              <a:t>. </a:t>
            </a:r>
            <a:r>
              <a:rPr lang="ru-RU" sz="1200" dirty="0" err="1" smtClean="0"/>
              <a:t>Однак</a:t>
            </a:r>
            <a:r>
              <a:rPr lang="ru-RU" sz="1200" dirty="0" smtClean="0"/>
              <a:t> </a:t>
            </a:r>
            <a:r>
              <a:rPr lang="ru-RU" sz="1200" dirty="0" err="1" smtClean="0"/>
              <a:t>роботи</a:t>
            </a:r>
            <a:r>
              <a:rPr lang="ru-RU" sz="1200" dirty="0" smtClean="0"/>
              <a:t> в </a:t>
            </a:r>
            <a:r>
              <a:rPr lang="ru-RU" sz="1200" dirty="0" err="1" smtClean="0"/>
              <a:t>ньому</a:t>
            </a:r>
            <a:r>
              <a:rPr lang="ru-RU" sz="1200" dirty="0" smtClean="0"/>
              <a:t> </a:t>
            </a:r>
            <a:r>
              <a:rPr lang="ru-RU" sz="1200" dirty="0" err="1" smtClean="0"/>
              <a:t>тривали</a:t>
            </a:r>
            <a:r>
              <a:rPr lang="ru-RU" sz="1200" dirty="0" smtClean="0"/>
              <a:t>. Особливо </a:t>
            </a:r>
            <a:r>
              <a:rPr lang="ru-RU" sz="1200" dirty="0" err="1" smtClean="0"/>
              <a:t>грандіозний</a:t>
            </a:r>
            <a:r>
              <a:rPr lang="ru-RU" sz="1200" dirty="0" smtClean="0"/>
              <a:t> </a:t>
            </a:r>
            <a:r>
              <a:rPr lang="ru-RU" sz="1200" dirty="0" err="1" smtClean="0"/>
              <a:t>розмах</a:t>
            </a:r>
            <a:r>
              <a:rPr lang="ru-RU" sz="1200" dirty="0" smtClean="0"/>
              <a:t> вони </a:t>
            </a:r>
            <a:r>
              <a:rPr lang="ru-RU" sz="1200" dirty="0" err="1" smtClean="0"/>
              <a:t>прийняли</a:t>
            </a:r>
            <a:r>
              <a:rPr lang="ru-RU" sz="1200" dirty="0" smtClean="0"/>
              <a:t> за Наполеона Бонапарта. </a:t>
            </a:r>
            <a:r>
              <a:rPr lang="ru-RU" sz="1200" dirty="0" err="1" smtClean="0"/>
              <a:t>Найбільші</a:t>
            </a:r>
            <a:r>
              <a:rPr lang="ru-RU" sz="1200" dirty="0" smtClean="0"/>
              <a:t> </a:t>
            </a:r>
            <a:r>
              <a:rPr lang="ru-RU" sz="1200" dirty="0" err="1" smtClean="0"/>
              <a:t>архітектори</a:t>
            </a:r>
            <a:r>
              <a:rPr lang="ru-RU" sz="1200" dirty="0" smtClean="0"/>
              <a:t> </a:t>
            </a:r>
            <a:r>
              <a:rPr lang="ru-RU" sz="1200" dirty="0" err="1" smtClean="0"/>
              <a:t>цієї</a:t>
            </a:r>
            <a:r>
              <a:rPr lang="ru-RU" sz="1200" dirty="0" smtClean="0"/>
              <a:t> </a:t>
            </a:r>
            <a:r>
              <a:rPr lang="ru-RU" sz="1200" dirty="0" err="1" smtClean="0"/>
              <a:t>доби</a:t>
            </a:r>
            <a:r>
              <a:rPr lang="ru-RU" sz="1200" dirty="0" smtClean="0"/>
              <a:t> </a:t>
            </a:r>
            <a:r>
              <a:rPr lang="ru-RU" sz="1200" dirty="0" err="1" smtClean="0"/>
              <a:t>Ш.Персьє</a:t>
            </a:r>
            <a:r>
              <a:rPr lang="ru-RU" sz="1200" dirty="0" smtClean="0"/>
              <a:t> </a:t>
            </a:r>
            <a:r>
              <a:rPr lang="ru-RU" sz="1200" dirty="0" err="1" smtClean="0"/>
              <a:t>П.Фонтена</a:t>
            </a:r>
            <a:r>
              <a:rPr lang="ru-RU" sz="1200" dirty="0" smtClean="0"/>
              <a:t> </a:t>
            </a:r>
            <a:r>
              <a:rPr lang="ru-RU" sz="1200" dirty="0" err="1" smtClean="0"/>
              <a:t>значно</a:t>
            </a:r>
            <a:r>
              <a:rPr lang="ru-RU" sz="1200" dirty="0" smtClean="0"/>
              <a:t> </a:t>
            </a:r>
            <a:r>
              <a:rPr lang="ru-RU" sz="1200" dirty="0" err="1" smtClean="0"/>
              <a:t>розширили</a:t>
            </a:r>
            <a:r>
              <a:rPr lang="ru-RU" sz="1200" dirty="0" smtClean="0"/>
              <a:t> </a:t>
            </a:r>
            <a:r>
              <a:rPr lang="ru-RU" sz="1200" dirty="0" err="1" smtClean="0"/>
              <a:t>площу</a:t>
            </a:r>
            <a:r>
              <a:rPr lang="ru-RU" sz="1200" dirty="0" smtClean="0"/>
              <a:t> Лувра за </a:t>
            </a:r>
            <a:r>
              <a:rPr lang="ru-RU" sz="1200" dirty="0" err="1" smtClean="0"/>
              <a:t>рахунок</a:t>
            </a:r>
            <a:r>
              <a:rPr lang="ru-RU" sz="1200" dirty="0" smtClean="0"/>
              <a:t> </a:t>
            </a:r>
            <a:r>
              <a:rPr lang="ru-RU" sz="1200" dirty="0" err="1" smtClean="0"/>
              <a:t>нових</a:t>
            </a:r>
            <a:r>
              <a:rPr lang="ru-RU" sz="1200" dirty="0" smtClean="0"/>
              <a:t> </a:t>
            </a:r>
            <a:r>
              <a:rPr lang="ru-RU" sz="1200" dirty="0" err="1" smtClean="0"/>
              <a:t>прибудов</a:t>
            </a:r>
            <a:r>
              <a:rPr lang="ru-RU" sz="1200" dirty="0" smtClean="0"/>
              <a:t>. В </a:t>
            </a:r>
            <a:r>
              <a:rPr lang="ru-RU" sz="1200" dirty="0" err="1" smtClean="0"/>
              <a:t>цей</a:t>
            </a:r>
            <a:r>
              <a:rPr lang="ru-RU" sz="1200" dirty="0" smtClean="0"/>
              <a:t> час </a:t>
            </a:r>
            <a:r>
              <a:rPr lang="ru-RU" sz="1200" dirty="0" err="1" smtClean="0"/>
              <a:t>була</a:t>
            </a:r>
            <a:r>
              <a:rPr lang="ru-RU" sz="1200" dirty="0" smtClean="0"/>
              <a:t> </a:t>
            </a:r>
            <a:r>
              <a:rPr lang="ru-RU" sz="1200" dirty="0" err="1" smtClean="0"/>
              <a:t>зведена</a:t>
            </a:r>
            <a:r>
              <a:rPr lang="ru-RU" sz="1200" dirty="0" smtClean="0"/>
              <a:t> </a:t>
            </a:r>
            <a:r>
              <a:rPr lang="ru-RU" sz="1200" dirty="0" err="1" smtClean="0"/>
              <a:t>ще</a:t>
            </a:r>
            <a:r>
              <a:rPr lang="ru-RU" sz="1200" dirty="0" smtClean="0"/>
              <a:t> одна галерея, </a:t>
            </a:r>
            <a:r>
              <a:rPr lang="ru-RU" sz="1200" dirty="0" err="1" smtClean="0"/>
              <a:t>паралельна</a:t>
            </a:r>
            <a:r>
              <a:rPr lang="ru-RU" sz="1200" dirty="0" smtClean="0"/>
              <a:t> </a:t>
            </a:r>
            <a:r>
              <a:rPr lang="ru-RU" sz="1200" dirty="0" err="1" smtClean="0"/>
              <a:t>Великій</a:t>
            </a:r>
            <a:r>
              <a:rPr lang="ru-RU" sz="1200" dirty="0" smtClean="0"/>
              <a:t> </a:t>
            </a:r>
            <a:r>
              <a:rPr lang="ru-RU" sz="1200" dirty="0" err="1" smtClean="0"/>
              <a:t>галереї</a:t>
            </a:r>
            <a:endParaRPr lang="ru-RU" sz="1200" dirty="0" smtClean="0"/>
          </a:p>
          <a:p>
            <a:pPr>
              <a:buFont typeface="Wingdings" pitchFamily="2" charset="2"/>
              <a:buChar char="ü"/>
            </a:pPr>
            <a:endParaRPr lang="ru-RU" sz="1200" dirty="0" smtClean="0"/>
          </a:p>
          <a:p>
            <a:pPr>
              <a:buFont typeface="Wingdings" pitchFamily="2" charset="2"/>
              <a:buChar char="ü"/>
            </a:pPr>
            <a:r>
              <a:rPr lang="uk-UA" sz="1200" dirty="0" smtClean="0"/>
              <a:t>Роботи з реконструкції Лувру і збільшенню його площі продовжували здійснюватися і в наступні десятиліття, особливо інтенсивно вони здійснювалися в роки правління Наполеона III (з 1848).</a:t>
            </a:r>
            <a:endParaRPr lang="ru-RU" sz="1200" dirty="0" smtClean="0"/>
          </a:p>
          <a:p>
            <a:pPr>
              <a:buFont typeface="Wingdings" pitchFamily="2" charset="2"/>
              <a:buChar char="ü"/>
            </a:pPr>
            <a:endParaRPr lang="ru-RU" sz="1200" dirty="0" smtClean="0"/>
          </a:p>
          <a:p>
            <a:pPr>
              <a:buFont typeface="Wingdings" pitchFamily="2" charset="2"/>
              <a:buChar char="ü"/>
            </a:pPr>
            <a:r>
              <a:rPr lang="ru-RU" sz="1200" dirty="0" smtClean="0"/>
              <a:t> </a:t>
            </a:r>
            <a:r>
              <a:rPr lang="uk-UA" sz="1200" dirty="0" smtClean="0"/>
              <a:t>В даний час вхід в музей розташований у великій піраміді. У центральну колону вмонтований ліфт. У головному вестибюлі розташувалися різні служби музею, квиткові каси, дошка оголошень, гардероб та </a:t>
            </a:r>
            <a:r>
              <a:rPr lang="uk-UA" sz="1200" dirty="0" err="1" smtClean="0"/>
              <a:t>ін</a:t>
            </a:r>
            <a:r>
              <a:rPr lang="uk-UA" sz="1200" dirty="0" smtClean="0"/>
              <a:t> За встановленими тут ескалаторах можна піднятися в різні зали музею.</a:t>
            </a:r>
            <a:endParaRPr lang="ru-RU" sz="1200" dirty="0" smtClean="0"/>
          </a:p>
          <a:p>
            <a:pPr>
              <a:buFont typeface="Wingdings" pitchFamily="2" charset="2"/>
              <a:buChar char="ü"/>
            </a:pPr>
            <a:endParaRPr lang="ru-RU" sz="1300" dirty="0" smtClean="0"/>
          </a:p>
          <a:p>
            <a:pPr>
              <a:buNone/>
            </a:pPr>
            <a:r>
              <a:rPr lang="uk-UA" sz="1200" dirty="0" smtClean="0"/>
              <a:t>          Під час проведення будівельних робіт під двором Лувру, званому «курей </a:t>
            </a:r>
            <a:r>
              <a:rPr lang="uk-UA" sz="1200" dirty="0" err="1" smtClean="0"/>
              <a:t>карре</a:t>
            </a:r>
            <a:r>
              <a:rPr lang="uk-UA" sz="1200" dirty="0" smtClean="0"/>
              <a:t>» - квадратний двір, були розкриті фундаменти, частина стін і приміщень старовинної цитаделі, побудованої в 13 </a:t>
            </a:r>
            <a:r>
              <a:rPr lang="uk-UA" sz="1200" dirty="0" err="1" smtClean="0"/>
              <a:t>в</a:t>
            </a:r>
            <a:r>
              <a:rPr lang="uk-UA" sz="1200" dirty="0" smtClean="0"/>
              <a:t>. при Філіпа Августа. Цей комплекс, що отримав назву «Середньовічний Лувр», став новим підрозділом музею.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/>
              <a:t> </a:t>
            </a:r>
            <a:r>
              <a:rPr lang="uk-UA" dirty="0" smtClean="0"/>
              <a:t>Відділ Стародавнього Єгипту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5191148"/>
          </a:xfrm>
        </p:spPr>
        <p:txBody>
          <a:bodyPr>
            <a:normAutofit lnSpcReduction="10000"/>
          </a:bodyPr>
          <a:lstStyle/>
          <a:p>
            <a:r>
              <a:rPr lang="uk-UA" sz="1400" b="1" dirty="0" smtClean="0"/>
              <a:t>Відділ Стародавнього Єгипту </a:t>
            </a:r>
            <a:r>
              <a:rPr lang="uk-UA" sz="1400" dirty="0" smtClean="0"/>
              <a:t>був утворений в 1826. Першим його очолив великий єгиптолог Ф.</a:t>
            </a:r>
            <a:r>
              <a:rPr lang="uk-UA" sz="1400" dirty="0" err="1" smtClean="0"/>
              <a:t>Шампольон</a:t>
            </a:r>
            <a:r>
              <a:rPr lang="uk-UA" sz="1400" dirty="0" smtClean="0"/>
              <a:t>, який відкрив таємницю ієрогліфів. У колекції відображені всі етапи розвитку культури Стародавнього Єгипту. Поряд з круглою скульптурою, рельєфами, художніми предметами, прикрасами, в експозиції знаходяться саркофаги, папірус, живопис та ін.</a:t>
            </a:r>
            <a:endParaRPr lang="ru-RU" sz="1400" dirty="0" smtClean="0"/>
          </a:p>
          <a:p>
            <a:r>
              <a:rPr lang="uk-UA" sz="1400" dirty="0" smtClean="0"/>
              <a:t>Серед найдавніших пам'яток - кремінний ніж з </a:t>
            </a:r>
            <a:r>
              <a:rPr lang="uk-UA" sz="1400" dirty="0" err="1" smtClean="0"/>
              <a:t>Джебель-ель-Арака</a:t>
            </a:r>
            <a:r>
              <a:rPr lang="uk-UA" sz="1400" dirty="0" smtClean="0"/>
              <a:t>, рукоятка якого прикрашена зображенням людських фігур (</a:t>
            </a:r>
            <a:r>
              <a:rPr lang="uk-UA" sz="1400" dirty="0" err="1" smtClean="0"/>
              <a:t>преддінастіческій</a:t>
            </a:r>
            <a:r>
              <a:rPr lang="uk-UA" sz="1400" dirty="0" smtClean="0"/>
              <a:t> період, </a:t>
            </a:r>
            <a:r>
              <a:rPr lang="uk-UA" sz="1400" dirty="0" err="1" smtClean="0"/>
              <a:t>ок</a:t>
            </a:r>
            <a:r>
              <a:rPr lang="uk-UA" sz="1400" dirty="0" smtClean="0"/>
              <a:t>. 3400 до н.е.). Ім'я одного з перших володарів Єгипту </a:t>
            </a:r>
            <a:r>
              <a:rPr lang="uk-UA" sz="1400" dirty="0" err="1" smtClean="0"/>
              <a:t>Джета</a:t>
            </a:r>
            <a:r>
              <a:rPr lang="uk-UA" sz="1400" dirty="0" smtClean="0"/>
              <a:t> (царя - змія) доносить до нас надгробна стела з </a:t>
            </a:r>
            <a:r>
              <a:rPr lang="uk-UA" sz="1400" dirty="0" err="1" smtClean="0"/>
              <a:t>Абідос</a:t>
            </a:r>
            <a:r>
              <a:rPr lang="uk-UA" sz="1400" dirty="0" smtClean="0"/>
              <a:t> (</a:t>
            </a:r>
            <a:r>
              <a:rPr lang="uk-UA" sz="1400" dirty="0" err="1" smtClean="0"/>
              <a:t>бл</a:t>
            </a:r>
            <a:r>
              <a:rPr lang="uk-UA" sz="1400" dirty="0" smtClean="0"/>
              <a:t>. 3 тис. до н.е.).</a:t>
            </a:r>
            <a:endParaRPr lang="ru-RU" sz="1400" dirty="0" smtClean="0"/>
          </a:p>
          <a:p>
            <a:r>
              <a:rPr lang="uk-UA" sz="1400" dirty="0" smtClean="0"/>
              <a:t> У Луврі знаходяться знамениті портрети: Чиновник з Мемфіса і його дружина (</a:t>
            </a:r>
            <a:r>
              <a:rPr lang="uk-UA" sz="1400" dirty="0" err="1" smtClean="0"/>
              <a:t>бл</a:t>
            </a:r>
            <a:r>
              <a:rPr lang="uk-UA" sz="1400" dirty="0" smtClean="0"/>
              <a:t>. 2500 р. до н.е.), Сільський староста, Сидячий писар  тощо.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pic>
        <p:nvPicPr>
          <p:cNvPr id="1026" name="Picture 2" descr="C:\Users\USER\Desktop\6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643050"/>
            <a:ext cx="3468438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    Відділ Стародавньої Греції та</a:t>
            </a:r>
            <a:br>
              <a:rPr lang="uk-UA" dirty="0" smtClean="0"/>
            </a:br>
            <a:r>
              <a:rPr lang="uk-UA" dirty="0" smtClean="0"/>
              <a:t>                           Риму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14942" y="1571612"/>
            <a:ext cx="3786214" cy="5048272"/>
          </a:xfrm>
        </p:spPr>
        <p:txBody>
          <a:bodyPr>
            <a:normAutofit fontScale="47500" lnSpcReduction="20000"/>
          </a:bodyPr>
          <a:lstStyle/>
          <a:p>
            <a:r>
              <a:rPr lang="uk-UA" sz="2500" b="1" dirty="0" smtClean="0"/>
              <a:t>Відділ Стародавньої Греції та Риму </a:t>
            </a:r>
            <a:r>
              <a:rPr lang="uk-UA" sz="2500" dirty="0" smtClean="0"/>
              <a:t>був утворений в 1800 році. В його основу були покладені колекції античних пам'яток, придбаних французькими королями ще в </a:t>
            </a:r>
            <a:r>
              <a:rPr lang="en-US" sz="2500" dirty="0" smtClean="0"/>
              <a:t>XVI-XVII </a:t>
            </a:r>
            <a:r>
              <a:rPr lang="uk-UA" sz="2500" dirty="0" smtClean="0"/>
              <a:t>ст. Однак згодом зібрання було значно примножити за рахунок трофеїв, отриманих під час військових походів Наполеона в Італію й інші країни, а також за рахунок археологічних знахідок</a:t>
            </a:r>
            <a:r>
              <a:rPr lang="uk-UA" dirty="0" smtClean="0"/>
              <a:t>.</a:t>
            </a:r>
          </a:p>
          <a:p>
            <a:endParaRPr lang="ru-RU" dirty="0" smtClean="0"/>
          </a:p>
          <a:p>
            <a:r>
              <a:rPr lang="uk-UA" sz="2500" dirty="0" smtClean="0"/>
              <a:t>В античній колекції знаходиться велика кількість справжніх грецьких пам'ятників, починаючи з </a:t>
            </a:r>
            <a:r>
              <a:rPr lang="uk-UA" sz="2500" dirty="0" err="1" smtClean="0"/>
              <a:t>егінської</a:t>
            </a:r>
            <a:r>
              <a:rPr lang="uk-UA" sz="2500" dirty="0" smtClean="0"/>
              <a:t> епохи (т.зв. </a:t>
            </a:r>
            <a:r>
              <a:rPr lang="uk-UA" sz="2500" dirty="0" err="1" smtClean="0"/>
              <a:t>кикладські</a:t>
            </a:r>
            <a:r>
              <a:rPr lang="uk-UA" sz="2500" dirty="0" smtClean="0"/>
              <a:t> ідоли 2-3 тис. до н.е.) і до епохи еллінізму. З великою повнотою в Луврі відображений період архаїки. Серед скульптур цього часу Гера </a:t>
            </a:r>
            <a:r>
              <a:rPr lang="uk-UA" sz="2500" dirty="0" err="1" smtClean="0"/>
              <a:t>Самоський</a:t>
            </a:r>
            <a:r>
              <a:rPr lang="uk-UA" sz="2500" dirty="0" smtClean="0"/>
              <a:t> (1 пол. 6 в. До н.е.), Архаїчний </a:t>
            </a:r>
            <a:r>
              <a:rPr lang="uk-UA" sz="2500" dirty="0" err="1" smtClean="0"/>
              <a:t>курас</a:t>
            </a:r>
            <a:r>
              <a:rPr lang="uk-UA" sz="2500" dirty="0" smtClean="0"/>
              <a:t> (1 пол. 6 в. До н.е.), Аполлон з </a:t>
            </a:r>
            <a:r>
              <a:rPr lang="uk-UA" sz="2500" dirty="0" err="1" smtClean="0"/>
              <a:t>Пьомбіно</a:t>
            </a:r>
            <a:r>
              <a:rPr lang="uk-UA" sz="2500" dirty="0" smtClean="0"/>
              <a:t> (поч. 5 в. До н.е. ), т.зв. голова </a:t>
            </a:r>
            <a:r>
              <a:rPr lang="uk-UA" sz="2500" dirty="0" err="1" smtClean="0"/>
              <a:t>Рампен</a:t>
            </a:r>
            <a:r>
              <a:rPr lang="uk-UA" sz="2500" dirty="0" smtClean="0"/>
              <a:t> (названа по імені дарувальника; 6 в. до н.е.).</a:t>
            </a:r>
          </a:p>
          <a:p>
            <a:endParaRPr lang="ru-RU" dirty="0" smtClean="0"/>
          </a:p>
          <a:p>
            <a:r>
              <a:rPr lang="uk-UA" dirty="0" smtClean="0"/>
              <a:t>Період класики представлений такими видатними творами, як фрагмент фриза </a:t>
            </a:r>
            <a:r>
              <a:rPr lang="uk-UA" dirty="0" err="1" smtClean="0"/>
              <a:t>Парфенона</a:t>
            </a:r>
            <a:r>
              <a:rPr lang="uk-UA" dirty="0" smtClean="0"/>
              <a:t> (442-432 до н.е.), 2 метопи храму Зевса в Олімпії (460 до н.е.).</a:t>
            </a:r>
            <a:endParaRPr lang="ru-RU" dirty="0"/>
          </a:p>
        </p:txBody>
      </p:sp>
      <p:pic>
        <p:nvPicPr>
          <p:cNvPr id="2050" name="Picture 2" descr="C:\Users\USER\Desktop\400px-Louvre_statue_DSC00917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643050"/>
            <a:ext cx="3214710" cy="4664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/>
              <a:t>    </a:t>
            </a:r>
            <a:r>
              <a:rPr lang="uk-UA" dirty="0" smtClean="0"/>
              <a:t>Відділ живопису і малюнка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86380" y="1785926"/>
            <a:ext cx="3657600" cy="4663440"/>
          </a:xfrm>
        </p:spPr>
        <p:txBody>
          <a:bodyPr>
            <a:normAutofit/>
          </a:bodyPr>
          <a:lstStyle/>
          <a:p>
            <a:r>
              <a:rPr lang="uk-UA" sz="1200" b="1" dirty="0" smtClean="0"/>
              <a:t>Відділ живопису і малюнка </a:t>
            </a:r>
            <a:r>
              <a:rPr lang="uk-UA" sz="1200" dirty="0" smtClean="0"/>
              <a:t>- самий великий відділ Лувру, його колекції займають основну частину комплексу музейних будівель (2 і 3 поверх). Це найбільше у світі зібрання, яке не має собі рівних за кількістю шедеврів, яке дозволяє представити розвиток європейського живопису від середньовіччя до кінця 19 ст.</a:t>
            </a:r>
          </a:p>
          <a:p>
            <a:endParaRPr lang="ru-RU" sz="1200" dirty="0" smtClean="0"/>
          </a:p>
          <a:p>
            <a:r>
              <a:rPr lang="uk-UA" sz="1200" dirty="0" smtClean="0"/>
              <a:t>Дві третини колекції живопису - твори майстрів Франції</a:t>
            </a:r>
            <a:endParaRPr lang="ru-RU" sz="1200" dirty="0" smtClean="0"/>
          </a:p>
          <a:p>
            <a:endParaRPr lang="ru-RU" sz="1200" dirty="0" smtClean="0"/>
          </a:p>
          <a:p>
            <a:r>
              <a:rPr lang="uk-UA" sz="1200" dirty="0" smtClean="0"/>
              <a:t>Найцінніша частина колекції італійського живопису в Луврі - 5 картин Леонардо </a:t>
            </a:r>
            <a:r>
              <a:rPr lang="uk-UA" sz="1200" dirty="0" err="1" smtClean="0"/>
              <a:t>да</a:t>
            </a:r>
            <a:r>
              <a:rPr lang="uk-UA" sz="1200" dirty="0" smtClean="0"/>
              <a:t> Вінчі, це найбільше у світі зібрання живописних творів великого художника.</a:t>
            </a:r>
            <a:endParaRPr lang="ru-RU" sz="1200" dirty="0" smtClean="0"/>
          </a:p>
        </p:txBody>
      </p:sp>
      <p:pic>
        <p:nvPicPr>
          <p:cNvPr id="3074" name="Picture 2" descr="C:\Users\USER\Desktop\5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643050"/>
            <a:ext cx="3390096" cy="4429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/>
              <a:t>         </a:t>
            </a:r>
            <a:r>
              <a:rPr lang="uk-UA" dirty="0" smtClean="0"/>
              <a:t>Відділ скульптури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5048272"/>
          </a:xfrm>
        </p:spPr>
        <p:txBody>
          <a:bodyPr>
            <a:normAutofit fontScale="55000" lnSpcReduction="20000"/>
          </a:bodyPr>
          <a:lstStyle/>
          <a:p>
            <a:r>
              <a:rPr lang="uk-UA" sz="2200" b="1" dirty="0" smtClean="0"/>
              <a:t>Відділ скульптури </a:t>
            </a:r>
            <a:r>
              <a:rPr lang="uk-UA" sz="2200" dirty="0" smtClean="0"/>
              <a:t>почав формуватися в 1817, коли в Лувр було передано зібрання музею французьких пам'ятників, створене після революції на базі творів, вилучених з храмів і покинутих особняків емігрантів. Пізніше в Лувр надійшли скульптури з Фонтенбло, </a:t>
            </a:r>
            <a:r>
              <a:rPr lang="uk-UA" sz="2200" dirty="0" err="1" smtClean="0"/>
              <a:t>Сен-Клу</a:t>
            </a:r>
            <a:r>
              <a:rPr lang="uk-UA" sz="2200" dirty="0" smtClean="0"/>
              <a:t>, Версаля та інших королівських палаців</a:t>
            </a:r>
            <a:endParaRPr lang="ru-RU" sz="2200" dirty="0" smtClean="0"/>
          </a:p>
          <a:p>
            <a:endParaRPr lang="uk-UA" sz="2500" dirty="0" smtClean="0"/>
          </a:p>
          <a:p>
            <a:r>
              <a:rPr lang="uk-UA" sz="2200" dirty="0" smtClean="0"/>
              <a:t>Як і у відділі живопису, тут переважають твори французьких скульпторів від раннього Середньовіччя до 19 в. Особливої ​​уваги заслуговують твори кращого французького скульптора епохи Ренесансу Жана </a:t>
            </a:r>
            <a:r>
              <a:rPr lang="uk-UA" sz="2200" dirty="0" err="1" smtClean="0"/>
              <a:t>Гужон</a:t>
            </a:r>
            <a:r>
              <a:rPr lang="uk-UA" sz="2200" dirty="0" smtClean="0"/>
              <a:t> (рельєфи Фонтану німф і Фонтану невинних), а також скульптурний пам'ятник </a:t>
            </a:r>
            <a:r>
              <a:rPr lang="uk-UA" sz="2200" dirty="0" err="1" smtClean="0"/>
              <a:t>Жермена</a:t>
            </a:r>
            <a:r>
              <a:rPr lang="uk-UA" sz="2200" dirty="0" smtClean="0"/>
              <a:t> </a:t>
            </a:r>
            <a:r>
              <a:rPr lang="uk-UA" sz="2200" dirty="0" err="1" smtClean="0"/>
              <a:t>Пилона</a:t>
            </a:r>
            <a:r>
              <a:rPr lang="uk-UA" sz="2200" dirty="0" smtClean="0"/>
              <a:t>, замовлений вдовою Генріха </a:t>
            </a:r>
            <a:r>
              <a:rPr lang="en-US" sz="2200" dirty="0" smtClean="0"/>
              <a:t>II - </a:t>
            </a:r>
            <a:r>
              <a:rPr lang="uk-UA" sz="2200" dirty="0" smtClean="0"/>
              <a:t>Катериною </a:t>
            </a:r>
            <a:r>
              <a:rPr lang="uk-UA" sz="2200" dirty="0" err="1" smtClean="0"/>
              <a:t>Медічі</a:t>
            </a:r>
            <a:r>
              <a:rPr lang="uk-UA" sz="2200" dirty="0" smtClean="0"/>
              <a:t>: три жіночі постаті, які уособлюють чесноти, несуть на голові урну, яка призначалася для серця короля.</a:t>
            </a:r>
          </a:p>
          <a:p>
            <a:endParaRPr lang="uk-UA" sz="2200" dirty="0" smtClean="0"/>
          </a:p>
          <a:p>
            <a:r>
              <a:rPr lang="uk-UA" sz="2200" dirty="0" smtClean="0"/>
              <a:t>Видатними творами представлені всі провідні скульптори Франції 17-19 </a:t>
            </a:r>
            <a:r>
              <a:rPr lang="uk-UA" sz="2200" dirty="0" err="1" smtClean="0"/>
              <a:t>ст</a:t>
            </a:r>
            <a:r>
              <a:rPr lang="uk-UA" sz="2200" dirty="0" smtClean="0"/>
              <a:t>: </a:t>
            </a:r>
            <a:r>
              <a:rPr lang="uk-UA" sz="2200" dirty="0" err="1" smtClean="0"/>
              <a:t>Куазевокс</a:t>
            </a:r>
            <a:r>
              <a:rPr lang="uk-UA" sz="2200" dirty="0" smtClean="0"/>
              <a:t>, </a:t>
            </a:r>
            <a:r>
              <a:rPr lang="uk-UA" sz="2200" dirty="0" err="1" smtClean="0"/>
              <a:t>Жірардон</a:t>
            </a:r>
            <a:r>
              <a:rPr lang="uk-UA" sz="2200" dirty="0" smtClean="0"/>
              <a:t>, Куща, Пажі, </a:t>
            </a:r>
            <a:r>
              <a:rPr lang="uk-UA" sz="2200" dirty="0" err="1" smtClean="0"/>
              <a:t>Ж.-Б.Пігаль</a:t>
            </a:r>
            <a:r>
              <a:rPr lang="uk-UA" sz="2200" dirty="0" smtClean="0"/>
              <a:t>, </a:t>
            </a:r>
            <a:r>
              <a:rPr lang="uk-UA" sz="2200" dirty="0" err="1" smtClean="0"/>
              <a:t>Фальконе</a:t>
            </a:r>
            <a:r>
              <a:rPr lang="uk-UA" sz="2200" dirty="0" smtClean="0"/>
              <a:t>, </a:t>
            </a:r>
            <a:r>
              <a:rPr lang="uk-UA" sz="2200" dirty="0" err="1" smtClean="0"/>
              <a:t>Гудон</a:t>
            </a:r>
            <a:endParaRPr lang="uk-UA" sz="22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pic>
        <p:nvPicPr>
          <p:cNvPr id="4098" name="Picture 2" descr="C:\Users\USER\Desktop\0_1fdd5_dd062af1_XL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571612"/>
            <a:ext cx="3657600" cy="46434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2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133</TotalTime>
  <Words>914</Words>
  <Application>Microsoft Office PowerPoint</Application>
  <PresentationFormat>Экран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Лувр. Париж.</vt:lpstr>
      <vt:lpstr>     Лувр - один з найбільших музеїв світу.</vt:lpstr>
      <vt:lpstr>     Історія будівництва Лувру</vt:lpstr>
      <vt:lpstr>             Лувр стає музеєм</vt:lpstr>
      <vt:lpstr> Відділ Стародавнього Єгипту</vt:lpstr>
      <vt:lpstr>    Відділ Стародавньої Греції та                            Риму</vt:lpstr>
      <vt:lpstr>    Відділ живопису і малюнка</vt:lpstr>
      <vt:lpstr>         Відділ скульптури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Лувр. Париж.</dc:title>
  <dc:creator>USER</dc:creator>
  <cp:lastModifiedBy>USER</cp:lastModifiedBy>
  <cp:revision>16</cp:revision>
  <dcterms:created xsi:type="dcterms:W3CDTF">2010-08-17T12:14:26Z</dcterms:created>
  <dcterms:modified xsi:type="dcterms:W3CDTF">2013-04-07T15:35:53Z</dcterms:modified>
</cp:coreProperties>
</file>