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75FF"/>
    <a:srgbClr val="CCECFF"/>
    <a:srgbClr val="9933FF"/>
    <a:srgbClr val="9BF5C4"/>
    <a:srgbClr val="FFFF99"/>
    <a:srgbClr val="F50F0F"/>
    <a:srgbClr val="FFCCFF"/>
    <a:srgbClr val="CCFFCC"/>
    <a:srgbClr val="CCFF99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E62C6-F054-47A5-95EF-909EDF1B6725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C8F81-7F52-4278-89F4-94F335B872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366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C8F81-7F52-4278-89F4-94F335B8725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64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C8F81-7F52-4278-89F4-94F335B8725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714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C963-E7EC-4EA1-8E60-3F1C30EBC29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958A-2A0F-4277-8B5C-3447E963FB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101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C963-E7EC-4EA1-8E60-3F1C30EBC29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958A-2A0F-4277-8B5C-3447E963FB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73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C963-E7EC-4EA1-8E60-3F1C30EBC29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958A-2A0F-4277-8B5C-3447E963FB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746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C963-E7EC-4EA1-8E60-3F1C30EBC29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958A-2A0F-4277-8B5C-3447E963FB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44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C963-E7EC-4EA1-8E60-3F1C30EBC29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958A-2A0F-4277-8B5C-3447E963FB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314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C963-E7EC-4EA1-8E60-3F1C30EBC29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958A-2A0F-4277-8B5C-3447E963FB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935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C963-E7EC-4EA1-8E60-3F1C30EBC29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958A-2A0F-4277-8B5C-3447E963FB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697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C963-E7EC-4EA1-8E60-3F1C30EBC29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958A-2A0F-4277-8B5C-3447E963FB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25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C963-E7EC-4EA1-8E60-3F1C30EBC29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958A-2A0F-4277-8B5C-3447E963FB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940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C963-E7EC-4EA1-8E60-3F1C30EBC29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958A-2A0F-4277-8B5C-3447E963FB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624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C963-E7EC-4EA1-8E60-3F1C30EBC29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5958A-2A0F-4277-8B5C-3447E963FB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232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3C963-E7EC-4EA1-8E60-3F1C30EBC29C}" type="datetimeFigureOut">
              <a:rPr lang="ru-RU" smtClean="0"/>
              <a:t>03.03.2015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5958A-2A0F-4277-8B5C-3447E963FB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443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160" y="335280"/>
            <a:ext cx="10332720" cy="3352800"/>
          </a:xfrm>
        </p:spPr>
        <p:txBody>
          <a:bodyPr>
            <a:normAutofit/>
          </a:bodyPr>
          <a:lstStyle/>
          <a:p>
            <a:r>
              <a:rPr lang="uk-UA" sz="9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</a:rPr>
              <a:t>Презентація</a:t>
            </a:r>
            <a:r>
              <a:rPr lang="uk-UA" sz="8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</a:rPr>
              <a:t/>
            </a:r>
            <a:br>
              <a:rPr lang="uk-UA" sz="8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</a:rPr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</a:rPr>
              <a:t>На тему: Індійський танець</a:t>
            </a:r>
            <a:endParaRPr lang="ru-RU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" y="3870960"/>
            <a:ext cx="3901440" cy="2987040"/>
          </a:xfrm>
        </p:spPr>
        <p:txBody>
          <a:bodyPr>
            <a:normAutofit/>
          </a:bodyPr>
          <a:lstStyle/>
          <a:p>
            <a:pPr algn="l"/>
            <a:r>
              <a:rPr lang="uk-UA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Виконали:</a:t>
            </a:r>
          </a:p>
          <a:p>
            <a:pPr algn="l"/>
            <a:r>
              <a:rPr lang="uk-UA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у</a:t>
            </a:r>
            <a:r>
              <a:rPr lang="uk-UA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чениці 11 класу</a:t>
            </a:r>
          </a:p>
          <a:p>
            <a:pPr algn="l"/>
            <a:r>
              <a:rPr lang="uk-UA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ЗНВК №42</a:t>
            </a:r>
          </a:p>
          <a:p>
            <a:pPr algn="l"/>
            <a:r>
              <a:rPr lang="uk-UA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Коваль Катерина</a:t>
            </a:r>
          </a:p>
          <a:p>
            <a:pPr algn="l"/>
            <a:r>
              <a:rPr lang="uk-UA" sz="32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Бутенко</a:t>
            </a:r>
            <a:r>
              <a:rPr lang="uk-UA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Валерія</a:t>
            </a:r>
            <a:endParaRPr lang="ru-RU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9763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8502">
        <p14:vortex dir="r"/>
      </p:transition>
    </mc:Choice>
    <mc:Fallback>
      <p:transition spd="slow" advTm="85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20000">
              <a:schemeClr val="bg1"/>
            </a:gs>
            <a:gs pos="96000">
              <a:schemeClr val="bg1"/>
            </a:gs>
            <a:gs pos="82000">
              <a:schemeClr val="bg1"/>
            </a:gs>
            <a:gs pos="0">
              <a:schemeClr val="bg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22504" cy="64894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504" y="0"/>
            <a:ext cx="7569496" cy="4023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476" y="4023360"/>
            <a:ext cx="2589325" cy="2833437"/>
          </a:xfrm>
          <a:prstGeom prst="rect">
            <a:avLst/>
          </a:prstGeom>
        </p:spPr>
      </p:pic>
      <p:pic>
        <p:nvPicPr>
          <p:cNvPr id="1026" name="Picture 2" descr="http://2.bp.blogspot.com/-DwFWJf7Rs68/T99BqO30WkI/AAAAAAAAADg/-0E-oAUoFTI/s1600/%D0%B8%D0%BD%D0%B4%D0%B8%D0%B9%D1%81%D0%BA%D0%B8%D0%B9+%D1%82%D0%B0%D0%BD%D0%B5%D1%86+%D0%B6%D0%B5%D1%81%D1%82%D1%8B+%D1%85%D0%B0%D1%81%D1%82%D1%8B+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477" y="4023360"/>
            <a:ext cx="2828925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8402" y="4023359"/>
            <a:ext cx="2123598" cy="283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67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3752">
        <p14:shred pattern="rectangle"/>
      </p:transition>
    </mc:Choice>
    <mc:Fallback>
      <p:transition spd="slow" advTm="337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41000">
              <a:srgbClr val="CCECFF"/>
            </a:gs>
            <a:gs pos="68000">
              <a:srgbClr val="BA75FF"/>
            </a:gs>
            <a:gs pos="87000">
              <a:srgbClr val="CCEC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5040" y="0"/>
            <a:ext cx="9128760" cy="1326515"/>
          </a:xfrm>
        </p:spPr>
        <p:txBody>
          <a:bodyPr/>
          <a:lstStyle/>
          <a:p>
            <a:r>
              <a:rPr lang="uk-UA" dirty="0" smtClean="0"/>
              <a:t>Чарівний індійський танець</a:t>
            </a:r>
            <a:endParaRPr lang="ru-RU" dirty="0"/>
          </a:p>
        </p:txBody>
      </p:sp>
      <p:pic>
        <p:nvPicPr>
          <p:cNvPr id="4" name="Индийские танцы. Savitha Sastry Bharatanatyam Performanc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8360" y="1082040"/>
            <a:ext cx="771144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1168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24269">
        <p14:doors dir="vert"/>
      </p:transition>
    </mc:Choice>
    <mc:Fallback>
      <p:transition spd="slow" advTm="2242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224269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8280" y="1675765"/>
            <a:ext cx="9433560" cy="3002915"/>
          </a:xfrm>
        </p:spPr>
        <p:txBody>
          <a:bodyPr>
            <a:normAutofit/>
          </a:bodyPr>
          <a:lstStyle/>
          <a:p>
            <a:r>
              <a:rPr lang="uk-UA" sz="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Дякуємо за увагу!</a:t>
            </a:r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87645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8">
        <p15:prstTrans prst="curtains"/>
      </p:transition>
    </mc:Choice>
    <mc:Fallback>
      <p:transition spd="slow" advTm="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73000">
              <a:schemeClr val="accent4">
                <a:lumMod val="40000"/>
                <a:lumOff val="60000"/>
              </a:schemeClr>
            </a:gs>
            <a:gs pos="32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3320" y="0"/>
            <a:ext cx="7650480" cy="1371600"/>
          </a:xfrm>
        </p:spPr>
        <p:txBody>
          <a:bodyPr>
            <a:noAutofit/>
          </a:bodyPr>
          <a:lstStyle/>
          <a:p>
            <a:r>
              <a:rPr lang="ru-RU" sz="4800" dirty="0" err="1" smtClean="0"/>
              <a:t>Індійський</a:t>
            </a:r>
            <a:r>
              <a:rPr lang="ru-RU" sz="4800" dirty="0" smtClean="0"/>
              <a:t> </a:t>
            </a:r>
            <a:r>
              <a:rPr lang="ru-RU" sz="4800" dirty="0" err="1" smtClean="0"/>
              <a:t>танець</a:t>
            </a: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22960"/>
            <a:ext cx="8885530" cy="6035040"/>
          </a:xfrm>
        </p:spPr>
        <p:txBody>
          <a:bodyPr>
            <a:normAutofit/>
          </a:bodyPr>
          <a:lstStyle/>
          <a:p>
            <a:r>
              <a:rPr lang="ru-RU" dirty="0" err="1" smtClean="0">
                <a:latin typeface="+mj-lt"/>
              </a:rPr>
              <a:t>Класичний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індійський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танець</a:t>
            </a:r>
            <a:r>
              <a:rPr lang="ru-RU" dirty="0" smtClean="0">
                <a:latin typeface="+mj-lt"/>
              </a:rPr>
              <a:t> - </a:t>
            </a:r>
            <a:r>
              <a:rPr lang="ru-RU" dirty="0" err="1" smtClean="0">
                <a:latin typeface="+mj-lt"/>
              </a:rPr>
              <a:t>найдавніший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танець</a:t>
            </a:r>
            <a:r>
              <a:rPr lang="ru-RU" dirty="0" smtClean="0">
                <a:latin typeface="+mj-lt"/>
              </a:rPr>
              <a:t> у </a:t>
            </a:r>
            <a:r>
              <a:rPr lang="ru-RU" dirty="0" err="1" smtClean="0">
                <a:latin typeface="+mj-lt"/>
              </a:rPr>
              <a:t>світі</a:t>
            </a:r>
            <a:r>
              <a:rPr lang="ru-RU" dirty="0" smtClean="0">
                <a:latin typeface="+mj-lt"/>
              </a:rPr>
              <a:t>. </a:t>
            </a:r>
            <a:r>
              <a:rPr lang="ru-RU" dirty="0" err="1" smtClean="0">
                <a:latin typeface="+mj-lt"/>
              </a:rPr>
              <a:t>Немає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більш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досконалого</a:t>
            </a:r>
            <a:r>
              <a:rPr lang="ru-RU" dirty="0" smtClean="0">
                <a:latin typeface="+mj-lt"/>
              </a:rPr>
              <a:t> народного </a:t>
            </a:r>
            <a:r>
              <a:rPr lang="ru-RU" dirty="0" err="1" smtClean="0">
                <a:latin typeface="+mj-lt"/>
              </a:rPr>
              <a:t>танцю</a:t>
            </a:r>
            <a:r>
              <a:rPr lang="ru-RU" dirty="0" smtClean="0">
                <a:latin typeface="+mj-lt"/>
              </a:rPr>
              <a:t>, </a:t>
            </a:r>
            <a:r>
              <a:rPr lang="ru-RU" dirty="0" err="1" smtClean="0">
                <a:latin typeface="+mj-lt"/>
              </a:rPr>
              <a:t>ніж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танець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індійської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народності</a:t>
            </a:r>
            <a:r>
              <a:rPr lang="ru-RU" dirty="0" smtClean="0">
                <a:latin typeface="+mj-lt"/>
              </a:rPr>
              <a:t>. </a:t>
            </a:r>
            <a:r>
              <a:rPr lang="ru-RU" dirty="0" err="1" smtClean="0">
                <a:latin typeface="+mj-lt"/>
              </a:rPr>
              <a:t>Коріння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його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глибоко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релігійні</a:t>
            </a:r>
            <a:r>
              <a:rPr lang="ru-RU" dirty="0" smtClean="0">
                <a:latin typeface="+mj-lt"/>
              </a:rPr>
              <a:t> і </a:t>
            </a:r>
            <a:r>
              <a:rPr lang="ru-RU" dirty="0" err="1" smtClean="0">
                <a:latin typeface="+mj-lt"/>
              </a:rPr>
              <a:t>спрямовані</a:t>
            </a:r>
            <a:r>
              <a:rPr lang="ru-RU" dirty="0" smtClean="0">
                <a:latin typeface="+mj-lt"/>
              </a:rPr>
              <a:t> на </a:t>
            </a:r>
            <a:r>
              <a:rPr lang="ru-RU" dirty="0" err="1" smtClean="0">
                <a:latin typeface="+mj-lt"/>
              </a:rPr>
              <a:t>радість</a:t>
            </a:r>
            <a:r>
              <a:rPr lang="ru-RU" dirty="0" smtClean="0">
                <a:latin typeface="+mj-lt"/>
              </a:rPr>
              <a:t> богам.</a:t>
            </a:r>
          </a:p>
          <a:p>
            <a:endParaRPr lang="ru-RU" dirty="0" smtClean="0">
              <a:latin typeface="+mj-lt"/>
            </a:endParaRPr>
          </a:p>
          <a:p>
            <a:r>
              <a:rPr lang="ru-RU" dirty="0" err="1" smtClean="0">
                <a:latin typeface="+mj-lt"/>
              </a:rPr>
              <a:t>Довгий</a:t>
            </a:r>
            <a:r>
              <a:rPr lang="ru-RU" dirty="0" smtClean="0">
                <a:latin typeface="+mj-lt"/>
              </a:rPr>
              <a:t> час </a:t>
            </a:r>
            <a:r>
              <a:rPr lang="ru-RU" dirty="0" err="1" smtClean="0">
                <a:latin typeface="+mj-lt"/>
              </a:rPr>
              <a:t>носіями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індійських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танців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були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жерці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храмів</a:t>
            </a:r>
            <a:r>
              <a:rPr lang="ru-RU" dirty="0" smtClean="0">
                <a:latin typeface="+mj-lt"/>
              </a:rPr>
              <a:t> і </a:t>
            </a:r>
            <a:r>
              <a:rPr lang="ru-RU" dirty="0" err="1" smtClean="0">
                <a:latin typeface="+mj-lt"/>
              </a:rPr>
              <a:t>бродячі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артисти</a:t>
            </a:r>
            <a:r>
              <a:rPr lang="ru-RU" dirty="0" smtClean="0">
                <a:latin typeface="+mj-lt"/>
              </a:rPr>
              <a:t>, </a:t>
            </a:r>
            <a:r>
              <a:rPr lang="ru-RU" dirty="0" err="1" smtClean="0">
                <a:latin typeface="+mj-lt"/>
              </a:rPr>
              <a:t>які</a:t>
            </a:r>
            <a:r>
              <a:rPr lang="ru-RU" dirty="0" smtClean="0">
                <a:latin typeface="+mj-lt"/>
              </a:rPr>
              <a:t> переносили </a:t>
            </a:r>
            <a:r>
              <a:rPr lang="ru-RU" dirty="0" err="1" smtClean="0">
                <a:latin typeface="+mj-lt"/>
              </a:rPr>
              <a:t>різні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види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танцю</a:t>
            </a:r>
            <a:r>
              <a:rPr lang="ru-RU" dirty="0" smtClean="0">
                <a:latin typeface="+mj-lt"/>
              </a:rPr>
              <a:t> з селища в селище, з храму в храм. </a:t>
            </a:r>
            <a:r>
              <a:rPr lang="ru-RU" dirty="0" err="1" smtClean="0">
                <a:latin typeface="+mj-lt"/>
              </a:rPr>
              <a:t>Танець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супроводжував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гру</a:t>
            </a:r>
            <a:r>
              <a:rPr lang="ru-RU" dirty="0" smtClean="0">
                <a:latin typeface="+mj-lt"/>
              </a:rPr>
              <a:t> на </a:t>
            </a:r>
            <a:r>
              <a:rPr lang="ru-RU" dirty="0" err="1" smtClean="0">
                <a:latin typeface="+mj-lt"/>
              </a:rPr>
              <a:t>музичних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інструментах</a:t>
            </a:r>
            <a:r>
              <a:rPr lang="ru-RU" dirty="0" smtClean="0">
                <a:latin typeface="+mj-lt"/>
              </a:rPr>
              <a:t> і </a:t>
            </a:r>
            <a:r>
              <a:rPr lang="ru-RU" dirty="0" err="1" smtClean="0">
                <a:latin typeface="+mj-lt"/>
              </a:rPr>
              <a:t>співах</a:t>
            </a:r>
            <a:r>
              <a:rPr lang="ru-RU" dirty="0" smtClean="0">
                <a:latin typeface="+mj-lt"/>
              </a:rPr>
              <a:t> про </a:t>
            </a:r>
            <a:r>
              <a:rPr lang="ru-RU" dirty="0" err="1" smtClean="0">
                <a:latin typeface="+mj-lt"/>
              </a:rPr>
              <a:t>життя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простих</a:t>
            </a:r>
            <a:r>
              <a:rPr lang="ru-RU" dirty="0" smtClean="0">
                <a:latin typeface="+mj-lt"/>
              </a:rPr>
              <a:t> людей і про </a:t>
            </a:r>
            <a:r>
              <a:rPr lang="ru-RU" dirty="0" err="1" smtClean="0">
                <a:latin typeface="+mj-lt"/>
              </a:rPr>
              <a:t>діяння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богів</a:t>
            </a:r>
            <a:r>
              <a:rPr lang="ru-RU" dirty="0" smtClean="0">
                <a:latin typeface="+mj-lt"/>
              </a:rPr>
              <a:t>. Але як і в будь-</a:t>
            </a:r>
            <a:r>
              <a:rPr lang="ru-RU" dirty="0" err="1" smtClean="0">
                <a:latin typeface="+mj-lt"/>
              </a:rPr>
              <a:t>який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інший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народній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танцювальній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традиції</a:t>
            </a:r>
            <a:r>
              <a:rPr lang="ru-RU" dirty="0" smtClean="0">
                <a:latin typeface="+mj-lt"/>
              </a:rPr>
              <a:t>, </a:t>
            </a:r>
            <a:r>
              <a:rPr lang="ru-RU" dirty="0" err="1" smtClean="0">
                <a:latin typeface="+mj-lt"/>
              </a:rPr>
              <a:t>народний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танець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неоднорідний</a:t>
            </a:r>
            <a:r>
              <a:rPr lang="ru-RU" dirty="0" smtClean="0">
                <a:latin typeface="+mj-lt"/>
              </a:rPr>
              <a:t> по </a:t>
            </a:r>
            <a:r>
              <a:rPr lang="ru-RU" dirty="0" err="1" smtClean="0">
                <a:latin typeface="+mj-lt"/>
              </a:rPr>
              <a:t>регіонах</a:t>
            </a:r>
            <a:r>
              <a:rPr lang="ru-RU" dirty="0" smtClean="0">
                <a:latin typeface="+mj-lt"/>
              </a:rPr>
              <a:t>. На </a:t>
            </a:r>
            <a:r>
              <a:rPr lang="ru-RU" dirty="0" err="1" smtClean="0">
                <a:latin typeface="+mj-lt"/>
              </a:rPr>
              <a:t>півдні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Індії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прості</a:t>
            </a:r>
            <a:r>
              <a:rPr lang="ru-RU" dirty="0" smtClean="0">
                <a:latin typeface="+mj-lt"/>
              </a:rPr>
              <a:t> люди </a:t>
            </a:r>
            <a:r>
              <a:rPr lang="ru-RU" dirty="0" err="1" smtClean="0">
                <a:latin typeface="+mj-lt"/>
              </a:rPr>
              <a:t>танцюють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Бхарат-натьям</a:t>
            </a:r>
            <a:r>
              <a:rPr lang="ru-RU" dirty="0" smtClean="0">
                <a:latin typeface="+mj-lt"/>
              </a:rPr>
              <a:t>, на </a:t>
            </a:r>
            <a:r>
              <a:rPr lang="ru-RU" dirty="0" err="1" smtClean="0">
                <a:latin typeface="+mj-lt"/>
              </a:rPr>
              <a:t>сході</a:t>
            </a:r>
            <a:r>
              <a:rPr lang="ru-RU" dirty="0" smtClean="0">
                <a:latin typeface="+mj-lt"/>
              </a:rPr>
              <a:t> - </a:t>
            </a:r>
            <a:r>
              <a:rPr lang="ru-RU" dirty="0" err="1" smtClean="0">
                <a:latin typeface="+mj-lt"/>
              </a:rPr>
              <a:t>Одісси</a:t>
            </a:r>
            <a:r>
              <a:rPr lang="ru-RU" dirty="0" smtClean="0">
                <a:latin typeface="+mj-lt"/>
              </a:rPr>
              <a:t>, на </a:t>
            </a:r>
            <a:r>
              <a:rPr lang="ru-RU" dirty="0" err="1" smtClean="0">
                <a:latin typeface="+mj-lt"/>
              </a:rPr>
              <a:t>півночі</a:t>
            </a:r>
            <a:r>
              <a:rPr lang="ru-RU" dirty="0" smtClean="0">
                <a:latin typeface="+mj-lt"/>
              </a:rPr>
              <a:t> - </a:t>
            </a:r>
            <a:r>
              <a:rPr lang="ru-RU" dirty="0" err="1" smtClean="0">
                <a:latin typeface="+mj-lt"/>
              </a:rPr>
              <a:t>Катхак</a:t>
            </a:r>
            <a:r>
              <a:rPr lang="ru-RU" dirty="0" smtClean="0">
                <a:latin typeface="+mj-lt"/>
              </a:rPr>
              <a:t>. </a:t>
            </a:r>
            <a:endParaRPr lang="ru-RU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850" y="1051560"/>
            <a:ext cx="3306470" cy="5166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04144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41919">
        <p15:prstTrans prst="prestige"/>
      </p:transition>
    </mc:Choice>
    <mc:Fallback>
      <p:transition spd="slow" advTm="419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CCFF"/>
            </a:gs>
            <a:gs pos="0">
              <a:schemeClr val="accent2">
                <a:lumMod val="0"/>
                <a:lumOff val="100000"/>
              </a:schemeClr>
            </a:gs>
            <a:gs pos="35000">
              <a:srgbClr val="CCCCFF"/>
            </a:gs>
            <a:gs pos="100000">
              <a:srgbClr val="FFFFCC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50920" y="1005840"/>
            <a:ext cx="5440680" cy="5440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 smtClean="0">
                <a:latin typeface="+mj-lt"/>
              </a:rPr>
              <a:t>Танець</a:t>
            </a:r>
            <a:r>
              <a:rPr lang="ru-RU" dirty="0" smtClean="0">
                <a:latin typeface="+mj-lt"/>
              </a:rPr>
              <a:t> - </a:t>
            </a:r>
            <a:r>
              <a:rPr lang="ru-RU" dirty="0" err="1" smtClean="0">
                <a:latin typeface="+mj-lt"/>
              </a:rPr>
              <a:t>це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узгоджений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рух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всього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тіла</a:t>
            </a:r>
            <a:r>
              <a:rPr lang="ru-RU" dirty="0" smtClean="0">
                <a:latin typeface="+mj-lt"/>
              </a:rPr>
              <a:t> і </a:t>
            </a:r>
            <a:r>
              <a:rPr lang="ru-RU" dirty="0" err="1" smtClean="0">
                <a:latin typeface="+mj-lt"/>
              </a:rPr>
              <a:t>розуму</a:t>
            </a:r>
            <a:r>
              <a:rPr lang="ru-RU" dirty="0" smtClean="0">
                <a:latin typeface="+mj-lt"/>
              </a:rPr>
              <a:t>. У </a:t>
            </a:r>
            <a:r>
              <a:rPr lang="ru-RU" dirty="0" err="1" smtClean="0">
                <a:latin typeface="+mj-lt"/>
              </a:rPr>
              <a:t>трактаті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Абхінайя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дарпан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пояснюється</a:t>
            </a:r>
            <a:r>
              <a:rPr lang="ru-RU" dirty="0" smtClean="0">
                <a:latin typeface="+mj-lt"/>
              </a:rPr>
              <a:t>, </a:t>
            </a:r>
            <a:r>
              <a:rPr lang="ru-RU" dirty="0" err="1" smtClean="0">
                <a:latin typeface="+mj-lt"/>
              </a:rPr>
              <a:t>що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танцюрист</a:t>
            </a:r>
            <a:r>
              <a:rPr lang="ru-RU" dirty="0" smtClean="0">
                <a:latin typeface="+mj-lt"/>
              </a:rPr>
              <a:t> повинен </a:t>
            </a:r>
            <a:r>
              <a:rPr lang="ru-RU" dirty="0" err="1" smtClean="0">
                <a:latin typeface="+mj-lt"/>
              </a:rPr>
              <a:t>проспівати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пісню</a:t>
            </a:r>
            <a:r>
              <a:rPr lang="ru-RU" dirty="0" smtClean="0">
                <a:latin typeface="+mj-lt"/>
              </a:rPr>
              <a:t> горлом, </a:t>
            </a:r>
            <a:r>
              <a:rPr lang="ru-RU" dirty="0" err="1" smtClean="0">
                <a:latin typeface="+mj-lt"/>
              </a:rPr>
              <a:t>зобразити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її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сенс</a:t>
            </a:r>
            <a:r>
              <a:rPr lang="ru-RU" dirty="0" smtClean="0">
                <a:latin typeface="+mj-lt"/>
              </a:rPr>
              <a:t> жестами, </a:t>
            </a:r>
            <a:r>
              <a:rPr lang="ru-RU" dirty="0" err="1" smtClean="0">
                <a:latin typeface="+mj-lt"/>
              </a:rPr>
              <a:t>настрій</a:t>
            </a:r>
            <a:r>
              <a:rPr lang="ru-RU" dirty="0" smtClean="0">
                <a:latin typeface="+mj-lt"/>
              </a:rPr>
              <a:t>  - </a:t>
            </a:r>
            <a:r>
              <a:rPr lang="ru-RU" dirty="0" err="1" smtClean="0">
                <a:latin typeface="+mj-lt"/>
              </a:rPr>
              <a:t>очима</a:t>
            </a:r>
            <a:r>
              <a:rPr lang="ru-RU" dirty="0" smtClean="0">
                <a:latin typeface="+mj-lt"/>
              </a:rPr>
              <a:t>, і </a:t>
            </a:r>
            <a:r>
              <a:rPr lang="ru-RU" dirty="0" err="1" smtClean="0">
                <a:latin typeface="+mj-lt"/>
              </a:rPr>
              <a:t>відбивати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точний</a:t>
            </a:r>
            <a:r>
              <a:rPr lang="ru-RU" dirty="0" smtClean="0">
                <a:latin typeface="+mj-lt"/>
              </a:rPr>
              <a:t> ритм ногами. </a:t>
            </a:r>
            <a:r>
              <a:rPr lang="ru-RU" dirty="0" err="1" smtClean="0">
                <a:latin typeface="+mj-lt"/>
              </a:rPr>
              <a:t>Знову</a:t>
            </a:r>
            <a:r>
              <a:rPr lang="ru-RU" dirty="0" smtClean="0">
                <a:latin typeface="+mj-lt"/>
              </a:rPr>
              <a:t>-таки, «</a:t>
            </a:r>
            <a:r>
              <a:rPr lang="ru-RU" dirty="0" err="1" smtClean="0">
                <a:latin typeface="+mj-lt"/>
              </a:rPr>
              <a:t>куди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слідує</a:t>
            </a:r>
            <a:r>
              <a:rPr lang="ru-RU" dirty="0" smtClean="0">
                <a:latin typeface="+mj-lt"/>
              </a:rPr>
              <a:t> рука - </a:t>
            </a:r>
            <a:r>
              <a:rPr lang="ru-RU" dirty="0" err="1" smtClean="0">
                <a:latin typeface="+mj-lt"/>
              </a:rPr>
              <a:t>туди</a:t>
            </a:r>
            <a:r>
              <a:rPr lang="ru-RU" dirty="0" smtClean="0">
                <a:latin typeface="+mj-lt"/>
              </a:rPr>
              <a:t> і </a:t>
            </a:r>
            <a:r>
              <a:rPr lang="ru-RU" dirty="0" err="1" smtClean="0">
                <a:latin typeface="+mj-lt"/>
              </a:rPr>
              <a:t>погляд</a:t>
            </a:r>
            <a:r>
              <a:rPr lang="ru-RU" dirty="0" smtClean="0">
                <a:latin typeface="+mj-lt"/>
              </a:rPr>
              <a:t>; за </a:t>
            </a:r>
            <a:r>
              <a:rPr lang="ru-RU" dirty="0" err="1" smtClean="0">
                <a:latin typeface="+mj-lt"/>
              </a:rPr>
              <a:t>поглядом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слідує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розум</a:t>
            </a:r>
            <a:r>
              <a:rPr lang="ru-RU" dirty="0" smtClean="0">
                <a:latin typeface="+mj-lt"/>
              </a:rPr>
              <a:t>; за </a:t>
            </a:r>
            <a:r>
              <a:rPr lang="ru-RU" dirty="0" err="1" smtClean="0">
                <a:latin typeface="+mj-lt"/>
              </a:rPr>
              <a:t>розумом</a:t>
            </a:r>
            <a:r>
              <a:rPr lang="ru-RU" dirty="0" smtClean="0">
                <a:latin typeface="+mj-lt"/>
              </a:rPr>
              <a:t> - </a:t>
            </a:r>
            <a:r>
              <a:rPr lang="ru-RU" dirty="0" err="1" smtClean="0">
                <a:latin typeface="+mj-lt"/>
              </a:rPr>
              <a:t>почуття</a:t>
            </a:r>
            <a:r>
              <a:rPr lang="ru-RU" dirty="0" smtClean="0">
                <a:latin typeface="+mj-lt"/>
              </a:rPr>
              <a:t>; а за </a:t>
            </a:r>
            <a:r>
              <a:rPr lang="ru-RU" dirty="0" err="1" smtClean="0">
                <a:latin typeface="+mj-lt"/>
              </a:rPr>
              <a:t>відчуттями</a:t>
            </a:r>
            <a:r>
              <a:rPr lang="ru-RU" dirty="0" smtClean="0">
                <a:latin typeface="+mj-lt"/>
              </a:rPr>
              <a:t> - </a:t>
            </a:r>
            <a:r>
              <a:rPr lang="ru-RU" dirty="0" err="1" smtClean="0">
                <a:latin typeface="+mj-lt"/>
              </a:rPr>
              <a:t>настрій</a:t>
            </a:r>
            <a:r>
              <a:rPr lang="ru-RU" dirty="0" smtClean="0">
                <a:latin typeface="+mj-lt"/>
              </a:rPr>
              <a:t> ». Жест </a:t>
            </a:r>
            <a:r>
              <a:rPr lang="ru-RU" dirty="0" err="1" smtClean="0">
                <a:latin typeface="+mj-lt"/>
              </a:rPr>
              <a:t>вважається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душею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індійського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танцю</a:t>
            </a:r>
            <a:r>
              <a:rPr lang="ru-RU" dirty="0" smtClean="0">
                <a:latin typeface="+mj-lt"/>
              </a:rPr>
              <a:t>.</a:t>
            </a:r>
            <a:endParaRPr lang="ru-RU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8" y="807720"/>
            <a:ext cx="3456222" cy="4938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720" y="807719"/>
            <a:ext cx="3316252" cy="4938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049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2107">
        <p:circle/>
      </p:transition>
    </mc:Choice>
    <mc:Fallback>
      <p:transition spd="slow" advTm="2210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CCFFFF"/>
            </a:gs>
            <a:gs pos="0">
              <a:srgbClr val="CCFFFF"/>
            </a:gs>
            <a:gs pos="44000">
              <a:srgbClr val="FFFFCC"/>
            </a:gs>
            <a:gs pos="100000">
              <a:srgbClr val="FFFFC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3240" y="0"/>
            <a:ext cx="6598920" cy="1066800"/>
          </a:xfrm>
        </p:spPr>
        <p:txBody>
          <a:bodyPr>
            <a:normAutofit/>
          </a:bodyPr>
          <a:lstStyle/>
          <a:p>
            <a:r>
              <a:rPr lang="uk-UA" dirty="0" smtClean="0">
                <a:ln w="0"/>
                <a:latin typeface="+mn-lt"/>
              </a:rPr>
              <a:t>Мова індійського танцю</a:t>
            </a:r>
            <a:endParaRPr lang="ru-RU" dirty="0">
              <a:ln w="0"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83920"/>
            <a:ext cx="8519160" cy="59740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+mj-lt"/>
              </a:rPr>
              <a:t>Жести є </a:t>
            </a:r>
            <a:r>
              <a:rPr lang="ru-RU" dirty="0" err="1" smtClean="0">
                <a:latin typeface="+mj-lt"/>
              </a:rPr>
              <a:t>однією</a:t>
            </a:r>
            <a:r>
              <a:rPr lang="ru-RU" dirty="0" smtClean="0">
                <a:latin typeface="+mj-lt"/>
              </a:rPr>
              <a:t> з </a:t>
            </a:r>
            <a:r>
              <a:rPr lang="ru-RU" dirty="0" err="1" smtClean="0">
                <a:latin typeface="+mj-lt"/>
              </a:rPr>
              <a:t>найстаріших</a:t>
            </a:r>
            <a:r>
              <a:rPr lang="ru-RU" dirty="0" smtClean="0">
                <a:latin typeface="+mj-lt"/>
              </a:rPr>
              <a:t> форм </a:t>
            </a:r>
            <a:r>
              <a:rPr lang="ru-RU" dirty="0" err="1" smtClean="0">
                <a:latin typeface="+mj-lt"/>
              </a:rPr>
              <a:t>передачі</a:t>
            </a:r>
            <a:r>
              <a:rPr lang="ru-RU" dirty="0" smtClean="0">
                <a:latin typeface="+mj-lt"/>
              </a:rPr>
              <a:t> думки. У </a:t>
            </a:r>
            <a:r>
              <a:rPr lang="ru-RU" dirty="0" err="1" smtClean="0">
                <a:latin typeface="+mj-lt"/>
              </a:rPr>
              <a:t>людині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закладена</a:t>
            </a:r>
            <a:r>
              <a:rPr lang="ru-RU" dirty="0" smtClean="0">
                <a:latin typeface="+mj-lt"/>
              </a:rPr>
              <a:t> сильна </a:t>
            </a:r>
            <a:r>
              <a:rPr lang="ru-RU" dirty="0" err="1" smtClean="0">
                <a:latin typeface="+mj-lt"/>
              </a:rPr>
              <a:t>схильність</a:t>
            </a:r>
            <a:r>
              <a:rPr lang="ru-RU" dirty="0" smtClean="0">
                <a:latin typeface="+mj-lt"/>
              </a:rPr>
              <a:t> до </a:t>
            </a:r>
            <a:r>
              <a:rPr lang="ru-RU" dirty="0" err="1" smtClean="0">
                <a:latin typeface="+mj-lt"/>
              </a:rPr>
              <a:t>наслідування</a:t>
            </a:r>
            <a:r>
              <a:rPr lang="ru-RU" dirty="0" smtClean="0">
                <a:latin typeface="+mj-lt"/>
              </a:rPr>
              <a:t>. І </a:t>
            </a:r>
            <a:r>
              <a:rPr lang="ru-RU" dirty="0" err="1" smtClean="0">
                <a:latin typeface="+mj-lt"/>
              </a:rPr>
              <a:t>багато</a:t>
            </a:r>
            <a:r>
              <a:rPr lang="ru-RU" dirty="0" smtClean="0">
                <a:latin typeface="+mj-lt"/>
              </a:rPr>
              <a:t> з </a:t>
            </a:r>
            <a:r>
              <a:rPr lang="ru-RU" dirty="0" err="1" smtClean="0">
                <a:latin typeface="+mj-lt"/>
              </a:rPr>
              <a:t>цих</a:t>
            </a:r>
            <a:r>
              <a:rPr lang="ru-RU" dirty="0" smtClean="0">
                <a:latin typeface="+mj-lt"/>
              </a:rPr>
              <a:t> систем </a:t>
            </a:r>
            <a:r>
              <a:rPr lang="ru-RU" dirty="0" err="1" smtClean="0">
                <a:latin typeface="+mj-lt"/>
              </a:rPr>
              <a:t>мови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жестів</a:t>
            </a:r>
            <a:r>
              <a:rPr lang="ru-RU" dirty="0" smtClean="0">
                <a:latin typeface="+mj-lt"/>
              </a:rPr>
              <a:t> є </a:t>
            </a:r>
            <a:r>
              <a:rPr lang="ru-RU" dirty="0" err="1" smtClean="0">
                <a:latin typeface="+mj-lt"/>
              </a:rPr>
              <a:t>загальними</a:t>
            </a:r>
            <a:r>
              <a:rPr lang="ru-RU" dirty="0" smtClean="0">
                <a:latin typeface="+mj-lt"/>
              </a:rPr>
              <a:t> для </a:t>
            </a:r>
            <a:r>
              <a:rPr lang="ru-RU" dirty="0" err="1" smtClean="0">
                <a:latin typeface="+mj-lt"/>
              </a:rPr>
              <a:t>людства</a:t>
            </a:r>
            <a:r>
              <a:rPr lang="ru-RU" dirty="0" smtClean="0">
                <a:latin typeface="+mj-lt"/>
              </a:rPr>
              <a:t>. Але </a:t>
            </a:r>
            <a:r>
              <a:rPr lang="ru-RU" dirty="0" err="1" smtClean="0">
                <a:latin typeface="+mj-lt"/>
              </a:rPr>
              <a:t>танцювальні</a:t>
            </a:r>
            <a:r>
              <a:rPr lang="ru-RU" dirty="0" smtClean="0">
                <a:latin typeface="+mj-lt"/>
              </a:rPr>
              <a:t> жести </a:t>
            </a:r>
            <a:r>
              <a:rPr lang="ru-RU" dirty="0" err="1" smtClean="0">
                <a:latin typeface="+mj-lt"/>
              </a:rPr>
              <a:t>можуть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означати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безліч</a:t>
            </a:r>
            <a:r>
              <a:rPr lang="ru-RU" dirty="0" smtClean="0">
                <a:latin typeface="+mj-lt"/>
              </a:rPr>
              <a:t> понять. </a:t>
            </a:r>
            <a:r>
              <a:rPr lang="ru-RU" dirty="0" err="1" smtClean="0">
                <a:latin typeface="+mj-lt"/>
              </a:rPr>
              <a:t>Вважається</a:t>
            </a:r>
            <a:r>
              <a:rPr lang="ru-RU" dirty="0" smtClean="0">
                <a:latin typeface="+mj-lt"/>
              </a:rPr>
              <a:t>, </a:t>
            </a:r>
            <a:r>
              <a:rPr lang="ru-RU" dirty="0" err="1" smtClean="0">
                <a:latin typeface="+mj-lt"/>
              </a:rPr>
              <a:t>що</a:t>
            </a:r>
            <a:r>
              <a:rPr lang="ru-RU" dirty="0" smtClean="0">
                <a:latin typeface="+mj-lt"/>
              </a:rPr>
              <a:t> слова </a:t>
            </a:r>
            <a:r>
              <a:rPr lang="ru-RU" dirty="0" err="1" smtClean="0">
                <a:latin typeface="+mj-lt"/>
              </a:rPr>
              <a:t>властиві</a:t>
            </a:r>
            <a:r>
              <a:rPr lang="ru-RU" dirty="0" smtClean="0">
                <a:latin typeface="+mj-lt"/>
              </a:rPr>
              <a:t> рукам. </a:t>
            </a:r>
            <a:r>
              <a:rPr lang="ru-RU" dirty="0" err="1" smtClean="0">
                <a:latin typeface="+mj-lt"/>
              </a:rPr>
              <a:t>Це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виражає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основоположний</a:t>
            </a:r>
            <a:r>
              <a:rPr lang="ru-RU" dirty="0" smtClean="0">
                <a:latin typeface="+mj-lt"/>
              </a:rPr>
              <a:t> принцип </a:t>
            </a:r>
            <a:r>
              <a:rPr lang="ru-RU" dirty="0" err="1" smtClean="0">
                <a:latin typeface="+mj-lt"/>
              </a:rPr>
              <a:t>мови</a:t>
            </a:r>
            <a:r>
              <a:rPr lang="ru-RU" dirty="0" smtClean="0">
                <a:latin typeface="+mj-lt"/>
              </a:rPr>
              <a:t>, </a:t>
            </a:r>
            <a:r>
              <a:rPr lang="ru-RU" dirty="0" err="1" smtClean="0">
                <a:latin typeface="+mj-lt"/>
              </a:rPr>
              <a:t>заснованого</a:t>
            </a:r>
            <a:r>
              <a:rPr lang="ru-RU" dirty="0" smtClean="0">
                <a:latin typeface="+mj-lt"/>
              </a:rPr>
              <a:t> на </a:t>
            </a:r>
            <a:r>
              <a:rPr lang="ru-RU" dirty="0" err="1" smtClean="0">
                <a:latin typeface="+mj-lt"/>
              </a:rPr>
              <a:t>природних</a:t>
            </a:r>
            <a:r>
              <a:rPr lang="ru-RU" dirty="0" smtClean="0">
                <a:latin typeface="+mj-lt"/>
              </a:rPr>
              <a:t> і </a:t>
            </a:r>
            <a:r>
              <a:rPr lang="ru-RU" dirty="0" err="1" smtClean="0">
                <a:latin typeface="+mj-lt"/>
              </a:rPr>
              <a:t>виразних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рухах</a:t>
            </a:r>
            <a:r>
              <a:rPr lang="ru-RU" dirty="0" smtClean="0">
                <a:latin typeface="+mj-lt"/>
              </a:rPr>
              <a:t>.</a:t>
            </a:r>
          </a:p>
          <a:p>
            <a:endParaRPr lang="ru-RU" dirty="0" smtClean="0">
              <a:latin typeface="+mj-lt"/>
            </a:endParaRPr>
          </a:p>
          <a:p>
            <a:pPr marL="0" indent="0">
              <a:buNone/>
            </a:pPr>
            <a:r>
              <a:rPr lang="ru-RU" dirty="0" err="1" smtClean="0">
                <a:latin typeface="+mj-lt"/>
              </a:rPr>
              <a:t>Можна</a:t>
            </a:r>
            <a:r>
              <a:rPr lang="ru-RU" dirty="0" smtClean="0">
                <a:latin typeface="+mj-lt"/>
              </a:rPr>
              <a:t> навести </a:t>
            </a:r>
            <a:r>
              <a:rPr lang="ru-RU" dirty="0" err="1" smtClean="0">
                <a:latin typeface="+mj-lt"/>
              </a:rPr>
              <a:t>кілька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прикладів</a:t>
            </a:r>
            <a:r>
              <a:rPr lang="ru-RU" dirty="0" smtClean="0">
                <a:latin typeface="+mj-lt"/>
              </a:rPr>
              <a:t> таких «</a:t>
            </a:r>
            <a:r>
              <a:rPr lang="ru-RU" dirty="0" err="1" smtClean="0">
                <a:latin typeface="+mj-lt"/>
              </a:rPr>
              <a:t>природних</a:t>
            </a:r>
            <a:r>
              <a:rPr lang="ru-RU" dirty="0" smtClean="0">
                <a:latin typeface="+mj-lt"/>
              </a:rPr>
              <a:t>» </a:t>
            </a:r>
            <a:r>
              <a:rPr lang="ru-RU" dirty="0" err="1" smtClean="0">
                <a:latin typeface="+mj-lt"/>
              </a:rPr>
              <a:t>виразів</a:t>
            </a:r>
            <a:r>
              <a:rPr lang="ru-RU" dirty="0" smtClean="0">
                <a:latin typeface="+mj-lt"/>
              </a:rPr>
              <a:t>: </a:t>
            </a:r>
            <a:r>
              <a:rPr lang="ru-RU" dirty="0" err="1" smtClean="0">
                <a:latin typeface="+mj-lt"/>
              </a:rPr>
              <a:t>обертаючі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очі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позначають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гнів</a:t>
            </a:r>
            <a:r>
              <a:rPr lang="ru-RU" dirty="0" smtClean="0">
                <a:latin typeface="+mj-lt"/>
              </a:rPr>
              <a:t>; </a:t>
            </a:r>
            <a:r>
              <a:rPr lang="ru-RU" dirty="0" err="1" smtClean="0">
                <a:latin typeface="+mj-lt"/>
              </a:rPr>
              <a:t>застиглий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погляд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виражає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любов</a:t>
            </a:r>
            <a:r>
              <a:rPr lang="ru-RU" dirty="0" smtClean="0">
                <a:latin typeface="+mj-lt"/>
              </a:rPr>
              <a:t>; </a:t>
            </a:r>
            <a:r>
              <a:rPr lang="ru-RU" dirty="0" err="1" smtClean="0">
                <a:latin typeface="+mj-lt"/>
              </a:rPr>
              <a:t>підняті</a:t>
            </a:r>
            <a:r>
              <a:rPr lang="ru-RU" dirty="0" smtClean="0">
                <a:latin typeface="+mj-lt"/>
              </a:rPr>
              <a:t> брови - </a:t>
            </a:r>
            <a:r>
              <a:rPr lang="ru-RU" dirty="0" err="1" smtClean="0">
                <a:latin typeface="+mj-lt"/>
              </a:rPr>
              <a:t>сумнів</a:t>
            </a:r>
            <a:r>
              <a:rPr lang="ru-RU" dirty="0" smtClean="0">
                <a:latin typeface="+mj-lt"/>
              </a:rPr>
              <a:t>; </a:t>
            </a:r>
            <a:r>
              <a:rPr lang="ru-RU" dirty="0" err="1" smtClean="0">
                <a:latin typeface="+mj-lt"/>
              </a:rPr>
              <a:t>розширені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ніздрі</a:t>
            </a:r>
            <a:r>
              <a:rPr lang="ru-RU" dirty="0" smtClean="0">
                <a:latin typeface="+mj-lt"/>
              </a:rPr>
              <a:t> - </a:t>
            </a:r>
            <a:r>
              <a:rPr lang="ru-RU" dirty="0" err="1" smtClean="0">
                <a:latin typeface="+mj-lt"/>
              </a:rPr>
              <a:t>гнів</a:t>
            </a:r>
            <a:r>
              <a:rPr lang="ru-RU" dirty="0" smtClean="0">
                <a:latin typeface="+mj-lt"/>
              </a:rPr>
              <a:t>; </a:t>
            </a:r>
            <a:r>
              <a:rPr lang="ru-RU" dirty="0" err="1" smtClean="0">
                <a:latin typeface="+mj-lt"/>
              </a:rPr>
              <a:t>опущені</a:t>
            </a:r>
            <a:r>
              <a:rPr lang="ru-RU" dirty="0" smtClean="0">
                <a:latin typeface="+mj-lt"/>
              </a:rPr>
              <a:t> вниз </a:t>
            </a:r>
            <a:r>
              <a:rPr lang="ru-RU" dirty="0" err="1" smtClean="0">
                <a:latin typeface="+mj-lt"/>
              </a:rPr>
              <a:t>куточки</a:t>
            </a:r>
            <a:r>
              <a:rPr lang="ru-RU" dirty="0" smtClean="0">
                <a:latin typeface="+mj-lt"/>
              </a:rPr>
              <a:t> губ - печаль, опущена губа - </a:t>
            </a:r>
            <a:r>
              <a:rPr lang="ru-RU" dirty="0" err="1" smtClean="0">
                <a:latin typeface="+mj-lt"/>
              </a:rPr>
              <a:t>заздрість</a:t>
            </a:r>
            <a:r>
              <a:rPr lang="ru-RU" dirty="0" smtClean="0">
                <a:latin typeface="+mj-lt"/>
              </a:rPr>
              <a:t>, і так </a:t>
            </a:r>
            <a:r>
              <a:rPr lang="ru-RU" dirty="0" err="1" smtClean="0">
                <a:latin typeface="+mj-lt"/>
              </a:rPr>
              <a:t>далі</a:t>
            </a:r>
            <a:r>
              <a:rPr lang="ru-RU" dirty="0" smtClean="0">
                <a:latin typeface="+mj-lt"/>
              </a:rPr>
              <a:t>. </a:t>
            </a:r>
            <a:r>
              <a:rPr lang="ru-RU" dirty="0" err="1" smtClean="0">
                <a:latin typeface="+mj-lt"/>
              </a:rPr>
              <a:t>Тіло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може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виразити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емоції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безліччю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способів</a:t>
            </a:r>
            <a:r>
              <a:rPr lang="ru-RU" dirty="0" smtClean="0">
                <a:latin typeface="+mj-lt"/>
              </a:rPr>
              <a:t>. </a:t>
            </a:r>
            <a:r>
              <a:rPr lang="ru-RU" dirty="0" err="1" smtClean="0">
                <a:latin typeface="+mj-lt"/>
              </a:rPr>
              <a:t>Танцюрист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намагається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досягти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ідеального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виконання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пози</a:t>
            </a:r>
            <a:r>
              <a:rPr lang="ru-RU" dirty="0" smtClean="0">
                <a:latin typeface="+mj-lt"/>
              </a:rPr>
              <a:t> і </a:t>
            </a:r>
            <a:r>
              <a:rPr lang="ru-RU" dirty="0" err="1" smtClean="0">
                <a:latin typeface="+mj-lt"/>
              </a:rPr>
              <a:t>передати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зміст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вічного</a:t>
            </a:r>
            <a:r>
              <a:rPr lang="ru-RU" dirty="0" smtClean="0">
                <a:latin typeface="+mj-lt"/>
              </a:rPr>
              <a:t>. </a:t>
            </a:r>
            <a:endParaRPr lang="ru-RU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160" y="1066800"/>
            <a:ext cx="3609964" cy="2529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1524" y="3779520"/>
            <a:ext cx="3657600" cy="2575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5800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40159">
        <p14:glitter pattern="hexagon"/>
      </p:transition>
    </mc:Choice>
    <mc:Fallback>
      <p:transition spd="slow" advTm="401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000">
              <a:srgbClr val="D1F0FF"/>
            </a:gs>
            <a:gs pos="52000">
              <a:srgbClr val="99CCFF"/>
            </a:gs>
            <a:gs pos="0">
              <a:schemeClr val="accent1">
                <a:lumMod val="0"/>
                <a:lumOff val="100000"/>
              </a:schemeClr>
            </a:gs>
            <a:gs pos="23000">
              <a:srgbClr val="CCFFFF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434840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Алфавітом</a:t>
            </a:r>
            <a:r>
              <a:rPr lang="ru-RU" sz="2800" dirty="0" smtClean="0"/>
              <a:t> </a:t>
            </a:r>
            <a:r>
              <a:rPr lang="ru-RU" sz="2800" dirty="0" err="1" smtClean="0"/>
              <a:t>танцю</a:t>
            </a:r>
            <a:r>
              <a:rPr lang="ru-RU" sz="2800" dirty="0" smtClean="0"/>
              <a:t> </a:t>
            </a:r>
            <a:r>
              <a:rPr lang="ru-RU" sz="2800" dirty="0" err="1" smtClean="0"/>
              <a:t>трактати</a:t>
            </a:r>
            <a:r>
              <a:rPr lang="ru-RU" sz="2800" dirty="0" smtClean="0"/>
              <a:t> </a:t>
            </a:r>
            <a:r>
              <a:rPr lang="ru-RU" sz="2800" dirty="0" err="1" smtClean="0"/>
              <a:t>проголошують</a:t>
            </a:r>
            <a:r>
              <a:rPr lang="ru-RU" sz="2800" dirty="0" smtClean="0"/>
              <a:t> 108 поз </a:t>
            </a:r>
            <a:r>
              <a:rPr lang="ru-RU" sz="2800" dirty="0" err="1" smtClean="0"/>
              <a:t>Шиви</a:t>
            </a:r>
            <a:r>
              <a:rPr lang="ru-RU" sz="2800" dirty="0" smtClean="0"/>
              <a:t>, </a:t>
            </a:r>
            <a:r>
              <a:rPr lang="ru-RU" sz="2800" dirty="0" err="1" smtClean="0"/>
              <a:t>названих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Каранами</a:t>
            </a:r>
            <a:r>
              <a:rPr lang="ru-RU" sz="2800" dirty="0" smtClean="0"/>
              <a:t>. З </a:t>
            </a:r>
            <a:r>
              <a:rPr lang="ru-RU" sz="2800" dirty="0" err="1" smtClean="0"/>
              <a:t>каран</a:t>
            </a:r>
            <a:r>
              <a:rPr lang="ru-RU" sz="2800" dirty="0" smtClean="0"/>
              <a:t> </a:t>
            </a:r>
            <a:r>
              <a:rPr lang="ru-RU" sz="2800" dirty="0" err="1" smtClean="0"/>
              <a:t>індійський</a:t>
            </a:r>
            <a:r>
              <a:rPr lang="ru-RU" sz="2800" dirty="0" smtClean="0"/>
              <a:t> </a:t>
            </a:r>
            <a:r>
              <a:rPr lang="ru-RU" sz="2800" dirty="0" err="1" smtClean="0"/>
              <a:t>танцівник</a:t>
            </a:r>
            <a:r>
              <a:rPr lang="ru-RU" sz="2800" dirty="0" smtClean="0"/>
              <a:t> </a:t>
            </a:r>
            <a:r>
              <a:rPr lang="ru-RU" sz="2800" dirty="0" err="1" smtClean="0"/>
              <a:t>складає</a:t>
            </a:r>
            <a:r>
              <a:rPr lang="ru-RU" sz="2800" dirty="0" smtClean="0"/>
              <a:t> </a:t>
            </a:r>
            <a:r>
              <a:rPr lang="ru-RU" sz="2800" dirty="0" err="1" smtClean="0"/>
              <a:t>своєрідні</a:t>
            </a:r>
            <a:r>
              <a:rPr lang="ru-RU" sz="2800" dirty="0" smtClean="0"/>
              <a:t> </a:t>
            </a:r>
            <a:r>
              <a:rPr lang="ru-RU" sz="2800" dirty="0" err="1" smtClean="0"/>
              <a:t>комбінації</a:t>
            </a:r>
            <a:r>
              <a:rPr lang="ru-RU" sz="2800" dirty="0" smtClean="0"/>
              <a:t>, </a:t>
            </a:r>
            <a:r>
              <a:rPr lang="ru-RU" sz="2800" dirty="0" err="1" smtClean="0"/>
              <a:t>якусь</a:t>
            </a:r>
            <a:r>
              <a:rPr lang="ru-RU" sz="2800" dirty="0" smtClean="0"/>
              <a:t> основу </a:t>
            </a:r>
            <a:r>
              <a:rPr lang="ru-RU" sz="2800" dirty="0" err="1" smtClean="0"/>
              <a:t>танцювальної</a:t>
            </a:r>
            <a:r>
              <a:rPr lang="ru-RU" sz="2800" dirty="0" smtClean="0"/>
              <a:t> </a:t>
            </a:r>
            <a:r>
              <a:rPr lang="ru-RU" sz="2800" dirty="0" err="1" smtClean="0"/>
              <a:t>композиції</a:t>
            </a:r>
            <a:r>
              <a:rPr lang="ru-RU" sz="2800" dirty="0" smtClean="0"/>
              <a:t>, - вони </a:t>
            </a:r>
            <a:r>
              <a:rPr lang="ru-RU" sz="2800" dirty="0" err="1" smtClean="0"/>
              <a:t>називаються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ангахарамі</a:t>
            </a:r>
            <a:r>
              <a:rPr lang="ru-RU" sz="2800" dirty="0" smtClean="0"/>
              <a:t>. </a:t>
            </a:r>
            <a:r>
              <a:rPr lang="ru-RU" sz="2800" dirty="0" err="1" smtClean="0"/>
              <a:t>Крім</a:t>
            </a:r>
            <a:r>
              <a:rPr lang="ru-RU" sz="2800" dirty="0" smtClean="0"/>
              <a:t> </a:t>
            </a:r>
            <a:r>
              <a:rPr lang="ru-RU" sz="2800" dirty="0" err="1" smtClean="0"/>
              <a:t>цього</a:t>
            </a:r>
            <a:r>
              <a:rPr lang="ru-RU" sz="2800" dirty="0" smtClean="0"/>
              <a:t> </a:t>
            </a:r>
            <a:r>
              <a:rPr lang="ru-RU" sz="2800" dirty="0" err="1" smtClean="0"/>
              <a:t>танцівнику</a:t>
            </a:r>
            <a:r>
              <a:rPr lang="ru-RU" sz="2800" dirty="0" smtClean="0"/>
              <a:t> досконально </a:t>
            </a:r>
            <a:r>
              <a:rPr lang="ru-RU" sz="2800" dirty="0" err="1" smtClean="0"/>
              <a:t>слід</a:t>
            </a:r>
            <a:r>
              <a:rPr lang="ru-RU" sz="2800" dirty="0" smtClean="0"/>
              <a:t> знати мудра - </a:t>
            </a:r>
            <a:r>
              <a:rPr lang="ru-RU" sz="2800" dirty="0" err="1" smtClean="0"/>
              <a:t>різноманітні</a:t>
            </a:r>
            <a:r>
              <a:rPr lang="ru-RU" sz="2800" dirty="0" smtClean="0"/>
              <a:t> </a:t>
            </a:r>
            <a:r>
              <a:rPr lang="ru-RU" sz="2800" dirty="0" err="1" smtClean="0"/>
              <a:t>позиції</a:t>
            </a:r>
            <a:r>
              <a:rPr lang="ru-RU" sz="2800" dirty="0" smtClean="0"/>
              <a:t> </a:t>
            </a:r>
            <a:r>
              <a:rPr lang="ru-RU" sz="2800" dirty="0" err="1" smtClean="0"/>
              <a:t>пальців</a:t>
            </a:r>
            <a:r>
              <a:rPr lang="ru-RU" sz="2800" dirty="0" smtClean="0"/>
              <a:t>, і </a:t>
            </a:r>
            <a:r>
              <a:rPr lang="ru-RU" sz="2800" dirty="0" err="1" smtClean="0"/>
              <a:t>хаста</a:t>
            </a:r>
            <a:r>
              <a:rPr lang="ru-RU" sz="2800" dirty="0" smtClean="0"/>
              <a:t> - жести рук, а </a:t>
            </a:r>
            <a:r>
              <a:rPr lang="ru-RU" sz="2800" dirty="0" err="1" smtClean="0"/>
              <a:t>також</a:t>
            </a:r>
            <a:r>
              <a:rPr lang="ru-RU" sz="2800" dirty="0" smtClean="0"/>
              <a:t> </a:t>
            </a:r>
            <a:r>
              <a:rPr lang="ru-RU" sz="2800" dirty="0" err="1" smtClean="0"/>
              <a:t>численні</a:t>
            </a:r>
            <a:r>
              <a:rPr lang="ru-RU" sz="2800" dirty="0" smtClean="0"/>
              <a:t> </a:t>
            </a:r>
            <a:r>
              <a:rPr lang="ru-RU" sz="2800" dirty="0" err="1" smtClean="0"/>
              <a:t>канонічні</a:t>
            </a:r>
            <a:r>
              <a:rPr lang="ru-RU" sz="2800" dirty="0" smtClean="0"/>
              <a:t> </a:t>
            </a:r>
            <a:r>
              <a:rPr lang="ru-RU" sz="2800" dirty="0" err="1" smtClean="0"/>
              <a:t>рухи</a:t>
            </a:r>
            <a:r>
              <a:rPr lang="ru-RU" sz="2800" dirty="0" smtClean="0"/>
              <a:t> очей, </a:t>
            </a:r>
            <a:r>
              <a:rPr lang="ru-RU" sz="2800" dirty="0" err="1" smtClean="0"/>
              <a:t>шиї</a:t>
            </a:r>
            <a:r>
              <a:rPr lang="ru-RU" sz="2800" dirty="0" smtClean="0"/>
              <a:t>, </a:t>
            </a:r>
            <a:r>
              <a:rPr lang="ru-RU" sz="2800" dirty="0" err="1" smtClean="0"/>
              <a:t>голови</a:t>
            </a:r>
            <a:r>
              <a:rPr lang="ru-RU" sz="2800" dirty="0" smtClean="0"/>
              <a:t> та </a:t>
            </a:r>
            <a:r>
              <a:rPr lang="ru-RU" sz="2800" dirty="0" err="1" smtClean="0"/>
              <a:t>інших</a:t>
            </a:r>
            <a:r>
              <a:rPr lang="ru-RU" sz="2800" dirty="0" smtClean="0"/>
              <a:t> </a:t>
            </a:r>
            <a:r>
              <a:rPr lang="ru-RU" sz="2800" dirty="0" err="1" smtClean="0"/>
              <a:t>частин</a:t>
            </a:r>
            <a:r>
              <a:rPr lang="ru-RU" sz="2800" dirty="0" smtClean="0"/>
              <a:t> </a:t>
            </a:r>
            <a:r>
              <a:rPr lang="ru-RU" sz="2800" dirty="0" err="1" smtClean="0"/>
              <a:t>тіла</a:t>
            </a:r>
            <a:r>
              <a:rPr lang="ru-RU" sz="2800" dirty="0" smtClean="0"/>
              <a:t>.</a:t>
            </a:r>
            <a:r>
              <a:rPr lang="ru-RU" sz="2800" dirty="0"/>
              <a:t> </a:t>
            </a:r>
            <a:r>
              <a:rPr lang="ru-RU" sz="2800" dirty="0" smtClean="0"/>
              <a:t>За </a:t>
            </a:r>
            <a:r>
              <a:rPr lang="ru-RU" sz="2800" dirty="0" err="1" smtClean="0"/>
              <a:t>допомогою</a:t>
            </a:r>
            <a:r>
              <a:rPr lang="ru-RU" sz="2800" dirty="0" smtClean="0"/>
              <a:t> мудра </a:t>
            </a:r>
            <a:r>
              <a:rPr lang="ru-RU" sz="2800" dirty="0" err="1" smtClean="0"/>
              <a:t>виконавець</a:t>
            </a:r>
            <a:r>
              <a:rPr lang="ru-RU" sz="2800" dirty="0" smtClean="0"/>
              <a:t> </a:t>
            </a:r>
            <a:r>
              <a:rPr lang="ru-RU" sz="2800" dirty="0" err="1" smtClean="0"/>
              <a:t>здатний</a:t>
            </a:r>
            <a:r>
              <a:rPr lang="ru-RU" sz="2800" dirty="0" smtClean="0"/>
              <a:t> </a:t>
            </a:r>
            <a:r>
              <a:rPr lang="ru-RU" sz="2800" dirty="0" err="1" smtClean="0"/>
              <a:t>зобразити</a:t>
            </a:r>
            <a:r>
              <a:rPr lang="ru-RU" sz="2800" dirty="0" smtClean="0"/>
              <a:t> не </a:t>
            </a:r>
            <a:r>
              <a:rPr lang="ru-RU" sz="2800" dirty="0" err="1" smtClean="0"/>
              <a:t>тільки</a:t>
            </a:r>
            <a:r>
              <a:rPr lang="ru-RU" sz="2800" dirty="0" smtClean="0"/>
              <a:t> </a:t>
            </a:r>
            <a:r>
              <a:rPr lang="ru-RU" sz="2800" dirty="0" err="1" smtClean="0"/>
              <a:t>різні</a:t>
            </a:r>
            <a:r>
              <a:rPr lang="ru-RU" sz="2800" dirty="0" smtClean="0"/>
              <a:t> </a:t>
            </a:r>
            <a:r>
              <a:rPr lang="ru-RU" sz="2800" dirty="0" err="1" smtClean="0"/>
              <a:t>предмети</a:t>
            </a:r>
            <a:r>
              <a:rPr lang="ru-RU" sz="2800" dirty="0" smtClean="0"/>
              <a:t>, а й будь-</a:t>
            </a:r>
            <a:r>
              <a:rPr lang="ru-RU" sz="2800" dirty="0" err="1" smtClean="0"/>
              <a:t>які</a:t>
            </a:r>
            <a:r>
              <a:rPr lang="ru-RU" sz="2800" dirty="0" smtClean="0"/>
              <a:t> </a:t>
            </a:r>
            <a:r>
              <a:rPr lang="ru-RU" sz="2800" dirty="0" err="1" smtClean="0"/>
              <a:t>дії</a:t>
            </a:r>
            <a:r>
              <a:rPr lang="ru-RU" sz="2800" dirty="0" smtClean="0"/>
              <a:t>, </a:t>
            </a:r>
            <a:r>
              <a:rPr lang="ru-RU" sz="2800" dirty="0" err="1" smtClean="0"/>
              <a:t>емоції</a:t>
            </a:r>
            <a:r>
              <a:rPr lang="ru-RU" sz="2800" dirty="0" smtClean="0"/>
              <a:t> і </a:t>
            </a:r>
            <a:r>
              <a:rPr lang="ru-RU" sz="2800" dirty="0" err="1" smtClean="0"/>
              <a:t>абстрактні</a:t>
            </a:r>
            <a:r>
              <a:rPr lang="ru-RU" sz="2800" dirty="0" smtClean="0"/>
              <a:t> </a:t>
            </a:r>
            <a:r>
              <a:rPr lang="ru-RU" sz="2800" dirty="0" err="1" smtClean="0"/>
              <a:t>поняття</a:t>
            </a:r>
            <a:r>
              <a:rPr lang="ru-RU" sz="2800" dirty="0" smtClean="0"/>
              <a:t>. </a:t>
            </a:r>
            <a:r>
              <a:rPr lang="ru-RU" sz="2800" dirty="0" err="1" smtClean="0"/>
              <a:t>Цю</a:t>
            </a:r>
            <a:r>
              <a:rPr lang="ru-RU" sz="2800" dirty="0" smtClean="0"/>
              <a:t> </a:t>
            </a:r>
            <a:r>
              <a:rPr lang="ru-RU" sz="2800" dirty="0" err="1" smtClean="0"/>
              <a:t>своєрідну</a:t>
            </a:r>
            <a:r>
              <a:rPr lang="ru-RU" sz="2800" dirty="0" smtClean="0"/>
              <a:t> "</a:t>
            </a:r>
            <a:r>
              <a:rPr lang="ru-RU" sz="2800" dirty="0" err="1" smtClean="0"/>
              <a:t>мову</a:t>
            </a:r>
            <a:r>
              <a:rPr lang="ru-RU" sz="2800" dirty="0" smtClean="0"/>
              <a:t> </a:t>
            </a:r>
            <a:r>
              <a:rPr lang="ru-RU" sz="2800" dirty="0" err="1" smtClean="0"/>
              <a:t>жестів</a:t>
            </a:r>
            <a:r>
              <a:rPr lang="ru-RU" sz="2800" dirty="0" smtClean="0"/>
              <a:t>" </a:t>
            </a:r>
            <a:r>
              <a:rPr lang="ru-RU" sz="2800" dirty="0" err="1" smtClean="0"/>
              <a:t>мають</a:t>
            </a:r>
            <a:r>
              <a:rPr lang="ru-RU" sz="2800" dirty="0" smtClean="0"/>
              <a:t> в </a:t>
            </a:r>
            <a:r>
              <a:rPr lang="ru-RU" sz="2800" dirty="0" err="1" smtClean="0"/>
              <a:t>своєму</a:t>
            </a:r>
            <a:r>
              <a:rPr lang="ru-RU" sz="2800" dirty="0" smtClean="0"/>
              <a:t> "Словнику" </a:t>
            </a:r>
            <a:r>
              <a:rPr lang="ru-RU" sz="2800" dirty="0" err="1" smtClean="0"/>
              <a:t>більше</a:t>
            </a:r>
            <a:r>
              <a:rPr lang="ru-RU" sz="2800" dirty="0" smtClean="0"/>
              <a:t> 500 </a:t>
            </a:r>
            <a:r>
              <a:rPr lang="ru-RU" sz="2800" dirty="0" err="1" smtClean="0"/>
              <a:t>символів</a:t>
            </a:r>
            <a:r>
              <a:rPr lang="ru-RU" sz="2800" dirty="0" smtClean="0"/>
              <a:t>-понять. </a:t>
            </a:r>
            <a:r>
              <a:rPr lang="ru-RU" sz="2800" dirty="0" err="1" smtClean="0"/>
              <a:t>Залежно</a:t>
            </a:r>
            <a:r>
              <a:rPr lang="ru-RU" sz="2800" dirty="0" smtClean="0"/>
              <a:t> </a:t>
            </a:r>
            <a:r>
              <a:rPr lang="ru-RU" sz="2800" dirty="0" err="1" smtClean="0"/>
              <a:t>від</a:t>
            </a:r>
            <a:r>
              <a:rPr lang="ru-RU" sz="2800" dirty="0" smtClean="0"/>
              <a:t> </a:t>
            </a:r>
            <a:r>
              <a:rPr lang="ru-RU" sz="2800" dirty="0" err="1" smtClean="0"/>
              <a:t>чергувань</a:t>
            </a:r>
            <a:r>
              <a:rPr lang="ru-RU" sz="2800" dirty="0" smtClean="0"/>
              <a:t> і </a:t>
            </a:r>
            <a:r>
              <a:rPr lang="ru-RU" sz="2800" dirty="0" err="1" smtClean="0"/>
              <a:t>комбінацій</a:t>
            </a:r>
            <a:r>
              <a:rPr lang="ru-RU" sz="2800" dirty="0" smtClean="0"/>
              <a:t> , </a:t>
            </a:r>
            <a:r>
              <a:rPr lang="ru-RU" sz="2800" dirty="0" err="1" smtClean="0"/>
              <a:t>виконаних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однією</a:t>
            </a:r>
            <a:r>
              <a:rPr lang="ru-RU" sz="2800" dirty="0" smtClean="0"/>
              <a:t> </a:t>
            </a:r>
            <a:r>
              <a:rPr lang="ru-RU" sz="2800" dirty="0" err="1" smtClean="0"/>
              <a:t>або</a:t>
            </a:r>
            <a:r>
              <a:rPr lang="ru-RU" sz="2800" dirty="0" smtClean="0"/>
              <a:t> </a:t>
            </a:r>
            <a:r>
              <a:rPr lang="ru-RU" sz="2800" dirty="0" err="1" smtClean="0"/>
              <a:t>двома</a:t>
            </a:r>
            <a:r>
              <a:rPr lang="ru-RU" sz="2800" dirty="0" smtClean="0"/>
              <a:t> руками, і </a:t>
            </a:r>
            <a:r>
              <a:rPr lang="ru-RU" sz="2800" dirty="0" err="1" smtClean="0"/>
              <a:t>від</a:t>
            </a:r>
            <a:r>
              <a:rPr lang="ru-RU" sz="2800" dirty="0" smtClean="0"/>
              <a:t> </a:t>
            </a:r>
            <a:r>
              <a:rPr lang="ru-RU" sz="2800" dirty="0" err="1" smtClean="0"/>
              <a:t>положення</a:t>
            </a:r>
            <a:r>
              <a:rPr lang="ru-RU" sz="2800" dirty="0" smtClean="0"/>
              <a:t> самих рук по </a:t>
            </a:r>
            <a:r>
              <a:rPr lang="ru-RU" sz="2800" dirty="0" err="1" smtClean="0"/>
              <a:t>відношеню</a:t>
            </a:r>
            <a:r>
              <a:rPr lang="ru-RU" sz="2800" dirty="0" smtClean="0"/>
              <a:t> до </a:t>
            </a:r>
            <a:r>
              <a:rPr lang="ru-RU" sz="2800" dirty="0" err="1" smtClean="0"/>
              <a:t>тіла</a:t>
            </a:r>
            <a:r>
              <a:rPr lang="ru-RU" sz="2800" dirty="0" smtClean="0"/>
              <a:t> </a:t>
            </a:r>
            <a:r>
              <a:rPr lang="ru-RU" sz="2800" dirty="0" err="1" smtClean="0"/>
              <a:t>танцівник</a:t>
            </a:r>
            <a:r>
              <a:rPr lang="ru-RU" sz="2800" dirty="0" smtClean="0"/>
              <a:t> </a:t>
            </a:r>
            <a:r>
              <a:rPr lang="ru-RU" sz="2800" dirty="0" err="1" smtClean="0"/>
              <a:t>може</a:t>
            </a:r>
            <a:r>
              <a:rPr lang="ru-RU" sz="2800" dirty="0" smtClean="0"/>
              <a:t> </a:t>
            </a:r>
            <a:r>
              <a:rPr lang="ru-RU" sz="2800" dirty="0" err="1" smtClean="0"/>
              <a:t>передати</a:t>
            </a:r>
            <a:r>
              <a:rPr lang="ru-RU" sz="2800" dirty="0" smtClean="0"/>
              <a:t> будь-</a:t>
            </a:r>
            <a:r>
              <a:rPr lang="ru-RU" sz="2800" dirty="0" err="1" smtClean="0"/>
              <a:t>який</a:t>
            </a:r>
            <a:r>
              <a:rPr lang="ru-RU" sz="2800" dirty="0" smtClean="0"/>
              <a:t> </a:t>
            </a:r>
            <a:r>
              <a:rPr lang="ru-RU" sz="2800" dirty="0" err="1" smtClean="0"/>
              <a:t>зміст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480" y="4194281"/>
            <a:ext cx="3375660" cy="24993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" y="4206243"/>
            <a:ext cx="4783455" cy="24873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9140" y="4194281"/>
            <a:ext cx="3619500" cy="249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14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1147">
        <p14:prism isInverted="1"/>
      </p:transition>
    </mc:Choice>
    <mc:Fallback>
      <p:transition spd="slow" advTm="411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1000">
              <a:srgbClr val="FFCCFF"/>
            </a:gs>
            <a:gs pos="0">
              <a:srgbClr val="FFCCFF"/>
            </a:gs>
            <a:gs pos="100000">
              <a:srgbClr val="CC99FF"/>
            </a:gs>
            <a:gs pos="44000">
              <a:schemeClr val="bg1"/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1340" y="0"/>
            <a:ext cx="5989320" cy="991235"/>
          </a:xfrm>
        </p:spPr>
        <p:txBody>
          <a:bodyPr/>
          <a:lstStyle/>
          <a:p>
            <a:r>
              <a:rPr lang="uk-UA" dirty="0" smtClean="0"/>
              <a:t>Основні жести танцю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91234"/>
            <a:ext cx="12085320" cy="5866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err="1" smtClean="0">
                <a:latin typeface="+mj-lt"/>
              </a:rPr>
              <a:t>Художньо-виражальні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засоби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індійського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танцю</a:t>
            </a:r>
            <a:r>
              <a:rPr lang="ru-RU" sz="2400" dirty="0" smtClean="0">
                <a:latin typeface="+mj-lt"/>
              </a:rPr>
              <a:t>, за </a:t>
            </a:r>
            <a:r>
              <a:rPr lang="ru-RU" sz="2400" dirty="0" err="1" smtClean="0">
                <a:latin typeface="+mj-lt"/>
              </a:rPr>
              <a:t>допомогою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яких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створюється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пластичний</a:t>
            </a:r>
            <a:r>
              <a:rPr lang="ru-RU" sz="2400" dirty="0" smtClean="0">
                <a:latin typeface="+mj-lt"/>
              </a:rPr>
              <a:t> образ, не </a:t>
            </a:r>
            <a:r>
              <a:rPr lang="ru-RU" sz="2400" dirty="0" err="1" smtClean="0">
                <a:latin typeface="+mj-lt"/>
              </a:rPr>
              <a:t>обмежуються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Караном</a:t>
            </a:r>
            <a:r>
              <a:rPr lang="ru-RU" sz="2400" dirty="0" smtClean="0">
                <a:latin typeface="+mj-lt"/>
              </a:rPr>
              <a:t> і мудра. </a:t>
            </a:r>
            <a:r>
              <a:rPr lang="ru-RU" sz="2400" dirty="0" err="1" smtClean="0">
                <a:latin typeface="+mj-lt"/>
              </a:rPr>
              <a:t>Пластичний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малюнок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набуває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завершеність</a:t>
            </a:r>
            <a:r>
              <a:rPr lang="ru-RU" sz="2400" dirty="0" smtClean="0">
                <a:latin typeface="+mj-lt"/>
              </a:rPr>
              <a:t> за </a:t>
            </a:r>
            <a:r>
              <a:rPr lang="ru-RU" sz="2400" dirty="0" err="1" smtClean="0">
                <a:latin typeface="+mj-lt"/>
              </a:rPr>
              <a:t>допомогою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абхінайя</a:t>
            </a:r>
            <a:r>
              <a:rPr lang="ru-RU" sz="2400" dirty="0" smtClean="0">
                <a:latin typeface="+mj-lt"/>
              </a:rPr>
              <a:t> - </a:t>
            </a:r>
            <a:r>
              <a:rPr lang="ru-RU" sz="2400" dirty="0" err="1" smtClean="0">
                <a:latin typeface="+mj-lt"/>
              </a:rPr>
              <a:t>мистецтва</a:t>
            </a:r>
            <a:r>
              <a:rPr lang="ru-RU" sz="2400" dirty="0" smtClean="0">
                <a:latin typeface="+mj-lt"/>
              </a:rPr>
              <a:t> драматичного артиста, яке, як </a:t>
            </a:r>
            <a:r>
              <a:rPr lang="ru-RU" sz="2400" dirty="0" err="1" smtClean="0">
                <a:latin typeface="+mj-lt"/>
              </a:rPr>
              <a:t>би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витікаючи</a:t>
            </a:r>
            <a:r>
              <a:rPr lang="ru-RU" sz="2400" dirty="0" smtClean="0">
                <a:latin typeface="+mj-lt"/>
              </a:rPr>
              <a:t> з </a:t>
            </a:r>
            <a:r>
              <a:rPr lang="ru-RU" sz="2400" dirty="0" err="1" smtClean="0">
                <a:latin typeface="+mj-lt"/>
              </a:rPr>
              <a:t>двох</a:t>
            </a:r>
            <a:r>
              <a:rPr lang="ru-RU" sz="2400" dirty="0" smtClean="0">
                <a:latin typeface="+mj-lt"/>
              </a:rPr>
              <a:t> перших </a:t>
            </a:r>
            <a:r>
              <a:rPr lang="ru-RU" sz="2400" dirty="0" err="1" smtClean="0">
                <a:latin typeface="+mj-lt"/>
              </a:rPr>
              <a:t>компонентів</a:t>
            </a:r>
            <a:r>
              <a:rPr lang="ru-RU" sz="2400" dirty="0" smtClean="0">
                <a:latin typeface="+mj-lt"/>
              </a:rPr>
              <a:t> і </a:t>
            </a:r>
            <a:r>
              <a:rPr lang="ru-RU" sz="2400" dirty="0" err="1" smtClean="0">
                <a:latin typeface="+mj-lt"/>
              </a:rPr>
              <a:t>зливаючись</a:t>
            </a:r>
            <a:r>
              <a:rPr lang="ru-RU" sz="2400" dirty="0" smtClean="0">
                <a:latin typeface="+mj-lt"/>
              </a:rPr>
              <a:t> з ними, </a:t>
            </a:r>
            <a:r>
              <a:rPr lang="ru-RU" sz="2400" dirty="0" err="1" smtClean="0">
                <a:latin typeface="+mj-lt"/>
              </a:rPr>
              <a:t>покликане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вдихнути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життя</a:t>
            </a:r>
            <a:r>
              <a:rPr lang="ru-RU" sz="2400" dirty="0" smtClean="0">
                <a:latin typeface="+mj-lt"/>
              </a:rPr>
              <a:t> в </a:t>
            </a:r>
            <a:r>
              <a:rPr lang="ru-RU" sz="2400" dirty="0" err="1" smtClean="0">
                <a:latin typeface="+mj-lt"/>
              </a:rPr>
              <a:t>сценічний</a:t>
            </a:r>
            <a:r>
              <a:rPr lang="ru-RU" sz="2400" dirty="0" smtClean="0">
                <a:latin typeface="+mj-lt"/>
              </a:rPr>
              <a:t> образ, </a:t>
            </a:r>
            <a:r>
              <a:rPr lang="ru-RU" sz="2400" dirty="0" err="1" smtClean="0">
                <a:latin typeface="+mj-lt"/>
              </a:rPr>
              <a:t>наповнити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його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яскравим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емоційним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змістом</a:t>
            </a:r>
            <a:r>
              <a:rPr lang="ru-RU" sz="2400" dirty="0" smtClean="0">
                <a:latin typeface="+mj-lt"/>
              </a:rPr>
              <a:t>. </a:t>
            </a:r>
            <a:r>
              <a:rPr lang="ru-RU" sz="2400" dirty="0" err="1" smtClean="0">
                <a:latin typeface="+mj-lt"/>
              </a:rPr>
              <a:t>Мистецтво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абхінайя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дозволяє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передавати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різні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емоційні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стани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рухами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голови</a:t>
            </a:r>
            <a:r>
              <a:rPr lang="ru-RU" sz="2400" dirty="0" smtClean="0">
                <a:latin typeface="+mj-lt"/>
              </a:rPr>
              <a:t>, очей, </a:t>
            </a:r>
            <a:r>
              <a:rPr lang="ru-RU" sz="2400" dirty="0" err="1" smtClean="0">
                <a:latin typeface="+mj-lt"/>
              </a:rPr>
              <a:t>брів</a:t>
            </a:r>
            <a:r>
              <a:rPr lang="ru-RU" sz="2400" dirty="0" smtClean="0">
                <a:latin typeface="+mj-lt"/>
              </a:rPr>
              <a:t>, </a:t>
            </a:r>
            <a:r>
              <a:rPr lang="ru-RU" sz="2400" dirty="0" err="1" smtClean="0">
                <a:latin typeface="+mj-lt"/>
              </a:rPr>
              <a:t>шиї</a:t>
            </a:r>
            <a:r>
              <a:rPr lang="ru-RU" sz="2400" dirty="0" smtClean="0">
                <a:latin typeface="+mj-lt"/>
              </a:rPr>
              <a:t>. </a:t>
            </a:r>
            <a:endParaRPr lang="uk-UA" sz="2400" dirty="0" smtClean="0">
              <a:latin typeface="+mj-lt"/>
            </a:endParaRPr>
          </a:p>
          <a:p>
            <a:pPr marL="0" indent="0">
              <a:buNone/>
            </a:pPr>
            <a:r>
              <a:rPr lang="uk-UA" sz="2400" dirty="0">
                <a:latin typeface="+mj-lt"/>
              </a:rPr>
              <a:t> </a:t>
            </a:r>
            <a:r>
              <a:rPr lang="uk-UA" sz="2400" dirty="0" smtClean="0">
                <a:latin typeface="+mj-lt"/>
              </a:rPr>
              <a:t>                                          </a:t>
            </a:r>
          </a:p>
          <a:p>
            <a:pPr marL="0" indent="0">
              <a:buNone/>
            </a:pPr>
            <a:r>
              <a:rPr lang="uk-UA" sz="2400" dirty="0">
                <a:latin typeface="+mj-lt"/>
              </a:rPr>
              <a:t> </a:t>
            </a:r>
            <a:r>
              <a:rPr lang="uk-UA" sz="2400" dirty="0" smtClean="0">
                <a:latin typeface="+mj-lt"/>
              </a:rPr>
              <a:t>                                         </a:t>
            </a:r>
            <a:r>
              <a:rPr lang="ru-RU" sz="2400" dirty="0" err="1" smtClean="0"/>
              <a:t>Трактати</a:t>
            </a:r>
            <a:r>
              <a:rPr lang="ru-RU" sz="2400" dirty="0" smtClean="0"/>
              <a:t> </a:t>
            </a:r>
            <a:r>
              <a:rPr lang="ru-RU" sz="2400" dirty="0" err="1" smtClean="0"/>
              <a:t>фіксують</a:t>
            </a:r>
            <a:r>
              <a:rPr lang="ru-RU" sz="2400" dirty="0" smtClean="0"/>
              <a:t> 24 </a:t>
            </a:r>
            <a:r>
              <a:rPr lang="ru-RU" sz="2400" dirty="0" err="1" smtClean="0"/>
              <a:t>рухи</a:t>
            </a:r>
            <a:r>
              <a:rPr lang="ru-RU" sz="2400" dirty="0" smtClean="0"/>
              <a:t> </a:t>
            </a:r>
            <a:r>
              <a:rPr lang="ru-RU" sz="2400" dirty="0" err="1" smtClean="0"/>
              <a:t>голови</a:t>
            </a:r>
            <a:r>
              <a:rPr lang="ru-RU" sz="2400" dirty="0" smtClean="0"/>
              <a:t>: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i="1" dirty="0" smtClean="0">
                <a:latin typeface="+mj-lt"/>
              </a:rPr>
              <a:t>сама</a:t>
            </a:r>
            <a:r>
              <a:rPr lang="ru-RU" sz="2400" dirty="0" smtClean="0">
                <a:latin typeface="+mj-lt"/>
              </a:rPr>
              <a:t> - голова </a:t>
            </a:r>
            <a:r>
              <a:rPr lang="ru-RU" sz="2400" dirty="0" err="1" smtClean="0">
                <a:latin typeface="+mj-lt"/>
              </a:rPr>
              <a:t>нерухома</a:t>
            </a:r>
            <a:r>
              <a:rPr lang="ru-RU" sz="2400" dirty="0" smtClean="0">
                <a:latin typeface="+mj-lt"/>
              </a:rPr>
              <a:t> (</a:t>
            </a:r>
            <a:r>
              <a:rPr lang="ru-RU" sz="2400" dirty="0" err="1" smtClean="0">
                <a:latin typeface="+mj-lt"/>
              </a:rPr>
              <a:t>гнів</a:t>
            </a:r>
            <a:r>
              <a:rPr lang="ru-RU" sz="2400" dirty="0" smtClean="0">
                <a:latin typeface="+mj-lt"/>
              </a:rPr>
              <a:t>, </a:t>
            </a:r>
            <a:r>
              <a:rPr lang="ru-RU" sz="2400" dirty="0" err="1" smtClean="0">
                <a:latin typeface="+mj-lt"/>
              </a:rPr>
              <a:t>байдужість</a:t>
            </a:r>
            <a:r>
              <a:rPr lang="ru-RU" sz="2400" dirty="0" smtClean="0">
                <a:latin typeface="+mj-lt"/>
              </a:rPr>
              <a:t>);</a:t>
            </a:r>
          </a:p>
          <a:p>
            <a:pPr marL="0" indent="0">
              <a:buNone/>
            </a:pPr>
            <a:r>
              <a:rPr lang="ru-RU" sz="2400" i="1" dirty="0" err="1" smtClean="0">
                <a:latin typeface="+mj-lt"/>
              </a:rPr>
              <a:t>адхомуака</a:t>
            </a:r>
            <a:r>
              <a:rPr lang="ru-RU" sz="2400" dirty="0" smtClean="0">
                <a:latin typeface="+mj-lt"/>
              </a:rPr>
              <a:t> - голова </a:t>
            </a:r>
            <a:r>
              <a:rPr lang="ru-RU" sz="2400" dirty="0" err="1" smtClean="0">
                <a:latin typeface="+mj-lt"/>
              </a:rPr>
              <a:t>нахилена</a:t>
            </a:r>
            <a:r>
              <a:rPr lang="ru-RU" sz="2400" dirty="0" smtClean="0">
                <a:latin typeface="+mj-lt"/>
              </a:rPr>
              <a:t> вперед (</a:t>
            </a:r>
            <a:r>
              <a:rPr lang="ru-RU" sz="2400" dirty="0" err="1" smtClean="0">
                <a:latin typeface="+mj-lt"/>
              </a:rPr>
              <a:t>задоволення</a:t>
            </a:r>
            <a:r>
              <a:rPr lang="ru-RU" sz="2400" dirty="0" smtClean="0">
                <a:latin typeface="+mj-lt"/>
              </a:rPr>
              <a:t>, </a:t>
            </a:r>
            <a:r>
              <a:rPr lang="ru-RU" sz="2400" dirty="0" err="1" smtClean="0">
                <a:latin typeface="+mj-lt"/>
              </a:rPr>
              <a:t>радість</a:t>
            </a:r>
            <a:r>
              <a:rPr lang="ru-RU" sz="2400" dirty="0" smtClean="0">
                <a:latin typeface="+mj-lt"/>
              </a:rPr>
              <a:t>);</a:t>
            </a:r>
          </a:p>
          <a:p>
            <a:pPr marL="0" indent="0">
              <a:buNone/>
            </a:pPr>
            <a:r>
              <a:rPr lang="ru-RU" sz="2400" i="1" dirty="0" err="1" smtClean="0">
                <a:latin typeface="+mj-lt"/>
              </a:rPr>
              <a:t>алокіта</a:t>
            </a:r>
            <a:r>
              <a:rPr lang="ru-RU" sz="2400" dirty="0" smtClean="0">
                <a:latin typeface="+mj-lt"/>
              </a:rPr>
              <a:t> - </a:t>
            </a:r>
            <a:r>
              <a:rPr lang="ru-RU" sz="2400" dirty="0" err="1" smtClean="0">
                <a:latin typeface="+mj-lt"/>
              </a:rPr>
              <a:t>рух</a:t>
            </a:r>
            <a:r>
              <a:rPr lang="ru-RU" sz="2400" dirty="0" smtClean="0">
                <a:latin typeface="+mj-lt"/>
              </a:rPr>
              <a:t> головою по колу (</a:t>
            </a:r>
            <a:r>
              <a:rPr lang="ru-RU" sz="2400" dirty="0" err="1" smtClean="0">
                <a:latin typeface="+mj-lt"/>
              </a:rPr>
              <a:t>сп'яніння</a:t>
            </a:r>
            <a:r>
              <a:rPr lang="ru-RU" sz="2400" dirty="0" smtClean="0">
                <a:latin typeface="+mj-lt"/>
              </a:rPr>
              <a:t>, </a:t>
            </a:r>
            <a:r>
              <a:rPr lang="ru-RU" sz="2400" dirty="0" err="1" smtClean="0">
                <a:latin typeface="+mj-lt"/>
              </a:rPr>
              <a:t>коливання</a:t>
            </a:r>
            <a:r>
              <a:rPr lang="ru-RU" sz="2400" dirty="0" smtClean="0">
                <a:latin typeface="+mj-lt"/>
              </a:rPr>
              <a:t>);</a:t>
            </a:r>
          </a:p>
          <a:p>
            <a:pPr marL="0" indent="0">
              <a:buNone/>
            </a:pPr>
            <a:r>
              <a:rPr lang="ru-RU" sz="2400" i="1" dirty="0" err="1" smtClean="0">
                <a:latin typeface="+mj-lt"/>
              </a:rPr>
              <a:t>параврітта</a:t>
            </a:r>
            <a:r>
              <a:rPr lang="ru-RU" sz="2400" dirty="0" smtClean="0">
                <a:latin typeface="+mj-lt"/>
              </a:rPr>
              <a:t> - голова </a:t>
            </a:r>
            <a:r>
              <a:rPr lang="ru-RU" sz="2400" dirty="0" err="1" smtClean="0">
                <a:latin typeface="+mj-lt"/>
              </a:rPr>
              <a:t>нахилена</a:t>
            </a:r>
            <a:r>
              <a:rPr lang="ru-RU" sz="2400" dirty="0" smtClean="0">
                <a:latin typeface="+mj-lt"/>
              </a:rPr>
              <a:t> в сторону (</a:t>
            </a:r>
            <a:r>
              <a:rPr lang="ru-RU" sz="2400" dirty="0" err="1" smtClean="0">
                <a:latin typeface="+mj-lt"/>
              </a:rPr>
              <a:t>закоханість</a:t>
            </a:r>
            <a:r>
              <a:rPr lang="ru-RU" sz="2400" dirty="0" smtClean="0">
                <a:latin typeface="+mj-lt"/>
              </a:rPr>
              <a:t>);</a:t>
            </a:r>
          </a:p>
          <a:p>
            <a:pPr marL="0" indent="0">
              <a:buNone/>
            </a:pPr>
            <a:r>
              <a:rPr lang="ru-RU" sz="2400" i="1" dirty="0" err="1" smtClean="0">
                <a:latin typeface="+mj-lt"/>
              </a:rPr>
              <a:t>тірлонната</a:t>
            </a:r>
            <a:r>
              <a:rPr lang="ru-RU" sz="2400" dirty="0" smtClean="0">
                <a:latin typeface="+mj-lt"/>
              </a:rPr>
              <a:t> - </a:t>
            </a:r>
            <a:r>
              <a:rPr lang="ru-RU" sz="2400" dirty="0" err="1" smtClean="0">
                <a:latin typeface="+mj-lt"/>
              </a:rPr>
              <a:t>рух</a:t>
            </a:r>
            <a:r>
              <a:rPr lang="ru-RU" sz="2400" dirty="0" smtClean="0">
                <a:latin typeface="+mj-lt"/>
              </a:rPr>
              <a:t> головою </a:t>
            </a:r>
            <a:r>
              <a:rPr lang="ru-RU" sz="2400" dirty="0" err="1" smtClean="0">
                <a:latin typeface="+mj-lt"/>
              </a:rPr>
              <a:t>вгору</a:t>
            </a:r>
            <a:r>
              <a:rPr lang="ru-RU" sz="2400" dirty="0" smtClean="0">
                <a:latin typeface="+mj-lt"/>
              </a:rPr>
              <a:t>, </a:t>
            </a:r>
            <a:r>
              <a:rPr lang="ru-RU" sz="2400" dirty="0" err="1" smtClean="0">
                <a:latin typeface="+mj-lt"/>
              </a:rPr>
              <a:t>потім</a:t>
            </a:r>
            <a:r>
              <a:rPr lang="ru-RU" sz="2400" dirty="0" smtClean="0">
                <a:latin typeface="+mj-lt"/>
              </a:rPr>
              <a:t> вниз (</a:t>
            </a:r>
            <a:r>
              <a:rPr lang="ru-RU" sz="2400" dirty="0" err="1" smtClean="0">
                <a:latin typeface="+mj-lt"/>
              </a:rPr>
              <a:t>почуття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самотності</a:t>
            </a:r>
            <a:r>
              <a:rPr lang="ru-RU" sz="2400" dirty="0" smtClean="0">
                <a:latin typeface="+mj-lt"/>
              </a:rPr>
              <a:t>)</a:t>
            </a:r>
            <a:endParaRPr lang="ru-RU" sz="2400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20" y="3752255"/>
            <a:ext cx="3916680" cy="250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71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2069">
        <p14:gallery dir="l"/>
      </p:transition>
    </mc:Choice>
    <mc:Fallback>
      <p:transition spd="slow" advTm="420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rgbClr val="FFFF66"/>
            </a:gs>
            <a:gs pos="14000">
              <a:srgbClr val="FFCC99"/>
            </a:gs>
            <a:gs pos="96000">
              <a:srgbClr val="FF9966"/>
            </a:gs>
            <a:gs pos="34000">
              <a:srgbClr val="FFFF99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" y="0"/>
            <a:ext cx="8976360" cy="6751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+mj-lt"/>
              </a:rPr>
              <a:t> </a:t>
            </a:r>
            <a:r>
              <a:rPr lang="ru-RU" sz="2400" dirty="0" smtClean="0">
                <a:latin typeface="+mj-lt"/>
              </a:rPr>
              <a:t>                                  </a:t>
            </a:r>
            <a:r>
              <a:rPr lang="ru-RU" dirty="0" smtClean="0">
                <a:latin typeface="+mj-lt"/>
              </a:rPr>
              <a:t>26 </a:t>
            </a:r>
            <a:r>
              <a:rPr lang="ru-RU" dirty="0" err="1" smtClean="0">
                <a:latin typeface="+mj-lt"/>
              </a:rPr>
              <a:t>рухів</a:t>
            </a:r>
            <a:r>
              <a:rPr lang="ru-RU" dirty="0" smtClean="0">
                <a:latin typeface="+mj-lt"/>
              </a:rPr>
              <a:t> очей:</a:t>
            </a:r>
          </a:p>
          <a:p>
            <a:pPr marL="0" indent="0">
              <a:buNone/>
            </a:pPr>
            <a:r>
              <a:rPr lang="ru-RU" sz="2400" i="1" dirty="0" err="1" smtClean="0">
                <a:latin typeface="+mj-lt"/>
              </a:rPr>
              <a:t>Шрінгара</a:t>
            </a:r>
            <a:r>
              <a:rPr lang="ru-RU" sz="2400" dirty="0" smtClean="0">
                <a:latin typeface="+mj-lt"/>
              </a:rPr>
              <a:t> - брови </a:t>
            </a:r>
            <a:r>
              <a:rPr lang="ru-RU" sz="2400" dirty="0" err="1" smtClean="0">
                <a:latin typeface="+mj-lt"/>
              </a:rPr>
              <a:t>підняті</a:t>
            </a:r>
            <a:r>
              <a:rPr lang="ru-RU" sz="2400" dirty="0" smtClean="0">
                <a:latin typeface="+mj-lt"/>
              </a:rPr>
              <a:t>, </a:t>
            </a:r>
            <a:r>
              <a:rPr lang="ru-RU" sz="2400" dirty="0" err="1" smtClean="0">
                <a:latin typeface="+mj-lt"/>
              </a:rPr>
              <a:t>зіниці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пересуваються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від</a:t>
            </a:r>
            <a:r>
              <a:rPr lang="ru-RU" sz="2400" dirty="0" smtClean="0">
                <a:latin typeface="+mj-lt"/>
              </a:rPr>
              <a:t> одного кута      ока до </a:t>
            </a:r>
            <a:r>
              <a:rPr lang="ru-RU" sz="2400" dirty="0" err="1" smtClean="0">
                <a:latin typeface="+mj-lt"/>
              </a:rPr>
              <a:t>іншого</a:t>
            </a:r>
            <a:r>
              <a:rPr lang="ru-RU" sz="2400" dirty="0" smtClean="0">
                <a:latin typeface="+mj-lt"/>
              </a:rPr>
              <a:t> (</a:t>
            </a:r>
            <a:r>
              <a:rPr lang="ru-RU" sz="2400" dirty="0" err="1" smtClean="0">
                <a:latin typeface="+mj-lt"/>
              </a:rPr>
              <a:t>любов</a:t>
            </a:r>
            <a:r>
              <a:rPr lang="ru-RU" sz="2400" dirty="0" smtClean="0">
                <a:latin typeface="+mj-lt"/>
              </a:rPr>
              <a:t>);</a:t>
            </a:r>
          </a:p>
          <a:p>
            <a:pPr marL="0" indent="0">
              <a:buNone/>
            </a:pPr>
            <a:r>
              <a:rPr lang="ru-RU" sz="2400" i="1" dirty="0" err="1" smtClean="0">
                <a:latin typeface="+mj-lt"/>
              </a:rPr>
              <a:t>віра</a:t>
            </a:r>
            <a:r>
              <a:rPr lang="ru-RU" sz="2400" dirty="0" smtClean="0">
                <a:latin typeface="+mj-lt"/>
              </a:rPr>
              <a:t> - </a:t>
            </a:r>
            <a:r>
              <a:rPr lang="ru-RU" sz="2400" dirty="0" err="1" smtClean="0">
                <a:latin typeface="+mj-lt"/>
              </a:rPr>
              <a:t>сяючий</a:t>
            </a:r>
            <a:r>
              <a:rPr lang="ru-RU" sz="2400" dirty="0" smtClean="0">
                <a:latin typeface="+mj-lt"/>
              </a:rPr>
              <a:t>, </a:t>
            </a:r>
            <a:r>
              <a:rPr lang="ru-RU" sz="2400" dirty="0" err="1" smtClean="0">
                <a:latin typeface="+mj-lt"/>
              </a:rPr>
              <a:t>спрямований</a:t>
            </a:r>
            <a:r>
              <a:rPr lang="ru-RU" sz="2400" dirty="0" smtClean="0">
                <a:latin typeface="+mj-lt"/>
              </a:rPr>
              <a:t> вперед </a:t>
            </a:r>
            <a:r>
              <a:rPr lang="ru-RU" sz="2400" dirty="0" err="1" smtClean="0">
                <a:latin typeface="+mj-lt"/>
              </a:rPr>
              <a:t>погляд</a:t>
            </a:r>
            <a:r>
              <a:rPr lang="ru-RU" sz="2400" dirty="0" smtClean="0">
                <a:latin typeface="+mj-lt"/>
              </a:rPr>
              <a:t> (</a:t>
            </a:r>
            <a:r>
              <a:rPr lang="ru-RU" sz="2400" dirty="0" err="1" smtClean="0">
                <a:latin typeface="+mj-lt"/>
              </a:rPr>
              <a:t>героїзм</a:t>
            </a:r>
            <a:r>
              <a:rPr lang="ru-RU" sz="2400" dirty="0" smtClean="0">
                <a:latin typeface="+mj-lt"/>
              </a:rPr>
              <a:t>);</a:t>
            </a:r>
          </a:p>
          <a:p>
            <a:pPr marL="0" indent="0">
              <a:buNone/>
            </a:pPr>
            <a:r>
              <a:rPr lang="ru-RU" sz="2400" i="1" dirty="0" err="1" smtClean="0">
                <a:latin typeface="+mj-lt"/>
              </a:rPr>
              <a:t>Шанта</a:t>
            </a:r>
            <a:r>
              <a:rPr lang="ru-RU" sz="2400" dirty="0" smtClean="0">
                <a:latin typeface="+mj-lt"/>
              </a:rPr>
              <a:t> - </a:t>
            </a:r>
            <a:r>
              <a:rPr lang="ru-RU" sz="2400" dirty="0" err="1" smtClean="0">
                <a:latin typeface="+mj-lt"/>
              </a:rPr>
              <a:t>повільно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рухаються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зіниці</a:t>
            </a:r>
            <a:r>
              <a:rPr lang="ru-RU" sz="2400" dirty="0" smtClean="0">
                <a:latin typeface="+mj-lt"/>
              </a:rPr>
              <a:t> (</a:t>
            </a:r>
            <a:r>
              <a:rPr lang="ru-RU" sz="2400" dirty="0" err="1" smtClean="0">
                <a:latin typeface="+mj-lt"/>
              </a:rPr>
              <a:t>самозаглиблення</a:t>
            </a:r>
            <a:r>
              <a:rPr lang="ru-RU" sz="2400" dirty="0" smtClean="0">
                <a:latin typeface="+mj-lt"/>
              </a:rPr>
              <a:t>, </a:t>
            </a:r>
            <a:r>
              <a:rPr lang="ru-RU" sz="2400" dirty="0" err="1" smtClean="0">
                <a:latin typeface="+mj-lt"/>
              </a:rPr>
              <a:t>спокій</a:t>
            </a:r>
            <a:r>
              <a:rPr lang="ru-RU" sz="2400" dirty="0" smtClean="0">
                <a:latin typeface="+mj-lt"/>
              </a:rPr>
              <a:t>).</a:t>
            </a:r>
            <a:endParaRPr lang="uk-UA" sz="2400" dirty="0" smtClean="0">
              <a:latin typeface="+mj-lt"/>
            </a:endParaRPr>
          </a:p>
          <a:p>
            <a:pPr marL="0" indent="0">
              <a:buNone/>
            </a:pPr>
            <a:r>
              <a:rPr lang="uk-UA" sz="2400" dirty="0">
                <a:latin typeface="+mj-lt"/>
              </a:rPr>
              <a:t> </a:t>
            </a:r>
            <a:r>
              <a:rPr lang="uk-UA" sz="2400" dirty="0" smtClean="0">
                <a:latin typeface="+mj-lt"/>
              </a:rPr>
              <a:t>                                 </a:t>
            </a:r>
            <a:r>
              <a:rPr lang="uk-UA" dirty="0" smtClean="0">
                <a:latin typeface="+mj-lt"/>
              </a:rPr>
              <a:t>6 положень брів:</a:t>
            </a:r>
          </a:p>
          <a:p>
            <a:pPr marL="0" indent="0">
              <a:buNone/>
            </a:pPr>
            <a:r>
              <a:rPr lang="uk-UA" sz="2400" i="1" dirty="0" err="1" smtClean="0">
                <a:latin typeface="+mj-lt"/>
              </a:rPr>
              <a:t>патит</a:t>
            </a:r>
            <a:r>
              <a:rPr lang="uk-UA" sz="2400" dirty="0" smtClean="0">
                <a:latin typeface="+mj-lt"/>
              </a:rPr>
              <a:t> - брови насупив (гнів, недовіра, відраза);</a:t>
            </a:r>
          </a:p>
          <a:p>
            <a:pPr marL="0" indent="0">
              <a:buNone/>
            </a:pPr>
            <a:r>
              <a:rPr lang="uk-UA" sz="2400" i="1" dirty="0" err="1" smtClean="0">
                <a:latin typeface="+mj-lt"/>
              </a:rPr>
              <a:t>ресіта</a:t>
            </a:r>
            <a:r>
              <a:rPr lang="uk-UA" sz="2400" dirty="0" smtClean="0">
                <a:latin typeface="+mj-lt"/>
              </a:rPr>
              <a:t> - брови </a:t>
            </a:r>
            <a:r>
              <a:rPr lang="uk-UA" sz="2400" dirty="0" err="1" smtClean="0">
                <a:latin typeface="+mj-lt"/>
              </a:rPr>
              <a:t>кокетливо</a:t>
            </a:r>
            <a:r>
              <a:rPr lang="uk-UA" sz="2400" dirty="0" smtClean="0">
                <a:latin typeface="+mj-lt"/>
              </a:rPr>
              <a:t> підняті (цікавість);</a:t>
            </a:r>
          </a:p>
          <a:p>
            <a:pPr marL="0" indent="0">
              <a:buNone/>
            </a:pPr>
            <a:r>
              <a:rPr lang="uk-UA" sz="2400" i="1" dirty="0" err="1" smtClean="0">
                <a:latin typeface="+mj-lt"/>
              </a:rPr>
              <a:t>кунсіта</a:t>
            </a:r>
            <a:r>
              <a:rPr lang="uk-UA" sz="2400" dirty="0" smtClean="0">
                <a:latin typeface="+mj-lt"/>
              </a:rPr>
              <a:t> - одна з брів вигнута (задоволення, щастя або туга)</a:t>
            </a:r>
          </a:p>
          <a:p>
            <a:pPr marL="0" indent="0">
              <a:buNone/>
            </a:pPr>
            <a:r>
              <a:rPr lang="ru-RU" sz="2400" dirty="0">
                <a:latin typeface="+mj-lt"/>
              </a:rPr>
              <a:t> </a:t>
            </a:r>
            <a:r>
              <a:rPr lang="ru-RU" sz="2400" dirty="0" smtClean="0">
                <a:latin typeface="+mj-lt"/>
              </a:rPr>
              <a:t>                                   </a:t>
            </a:r>
            <a:r>
              <a:rPr lang="ru-RU" dirty="0" err="1" smtClean="0">
                <a:latin typeface="+mj-lt"/>
              </a:rPr>
              <a:t>рухи</a:t>
            </a:r>
            <a:r>
              <a:rPr lang="ru-RU" dirty="0" smtClean="0">
                <a:latin typeface="+mj-lt"/>
              </a:rPr>
              <a:t>  </a:t>
            </a:r>
            <a:r>
              <a:rPr lang="ru-RU" dirty="0" err="1" smtClean="0">
                <a:latin typeface="+mj-lt"/>
              </a:rPr>
              <a:t>шеї</a:t>
            </a:r>
            <a:r>
              <a:rPr lang="ru-RU" dirty="0" smtClean="0">
                <a:latin typeface="+mj-lt"/>
              </a:rPr>
              <a:t>:</a:t>
            </a:r>
          </a:p>
          <a:p>
            <a:pPr marL="0" indent="0">
              <a:buNone/>
            </a:pPr>
            <a:r>
              <a:rPr lang="ru-RU" sz="2400" i="1" dirty="0" err="1" smtClean="0">
                <a:latin typeface="+mj-lt"/>
              </a:rPr>
              <a:t>сундари</a:t>
            </a:r>
            <a:r>
              <a:rPr lang="ru-RU" sz="2400" dirty="0" smtClean="0">
                <a:latin typeface="+mj-lt"/>
              </a:rPr>
              <a:t> - </a:t>
            </a:r>
            <a:r>
              <a:rPr lang="ru-RU" sz="2400" dirty="0" err="1" smtClean="0">
                <a:latin typeface="+mj-lt"/>
              </a:rPr>
              <a:t>рухи</a:t>
            </a:r>
            <a:r>
              <a:rPr lang="ru-RU" sz="2400" dirty="0" smtClean="0">
                <a:latin typeface="+mj-lt"/>
              </a:rPr>
              <a:t> по </a:t>
            </a:r>
            <a:r>
              <a:rPr lang="ru-RU" sz="2400" dirty="0" err="1" smtClean="0">
                <a:latin typeface="+mj-lt"/>
              </a:rPr>
              <a:t>горизонталі</a:t>
            </a:r>
            <a:r>
              <a:rPr lang="ru-RU" sz="2400" dirty="0" smtClean="0">
                <a:latin typeface="+mj-lt"/>
              </a:rPr>
              <a:t> (экзальтация);</a:t>
            </a:r>
          </a:p>
          <a:p>
            <a:pPr marL="0" indent="0">
              <a:buNone/>
            </a:pPr>
            <a:r>
              <a:rPr lang="ru-RU" sz="2400" i="1" dirty="0" err="1" smtClean="0">
                <a:latin typeface="+mj-lt"/>
              </a:rPr>
              <a:t>параваритта</a:t>
            </a:r>
            <a:r>
              <a:rPr lang="ru-RU" sz="2400" dirty="0" smtClean="0">
                <a:latin typeface="+mj-lt"/>
              </a:rPr>
              <a:t> – </a:t>
            </a:r>
            <a:r>
              <a:rPr lang="ru-RU" sz="2400" dirty="0" err="1" smtClean="0">
                <a:latin typeface="+mj-lt"/>
              </a:rPr>
              <a:t>рухи</a:t>
            </a:r>
            <a:r>
              <a:rPr lang="ru-RU" sz="2400" dirty="0" smtClean="0">
                <a:latin typeface="+mj-lt"/>
              </a:rPr>
              <a:t> справа на </a:t>
            </a:r>
            <a:r>
              <a:rPr lang="ru-RU" sz="2400" dirty="0" err="1" smtClean="0">
                <a:latin typeface="+mj-lt"/>
              </a:rPr>
              <a:t>ліво</a:t>
            </a:r>
            <a:r>
              <a:rPr lang="ru-RU" sz="2400" dirty="0" smtClean="0">
                <a:latin typeface="+mj-lt"/>
              </a:rPr>
              <a:t> (</a:t>
            </a:r>
            <a:r>
              <a:rPr lang="ru-RU" sz="2400" dirty="0" err="1" smtClean="0">
                <a:latin typeface="+mj-lt"/>
              </a:rPr>
              <a:t>кохання</a:t>
            </a:r>
            <a:r>
              <a:rPr lang="ru-RU" sz="2400" dirty="0" smtClean="0">
                <a:latin typeface="+mj-lt"/>
              </a:rPr>
              <a:t>, </a:t>
            </a:r>
            <a:r>
              <a:rPr lang="ru-RU" sz="2400" dirty="0" err="1" smtClean="0">
                <a:latin typeface="+mj-lt"/>
              </a:rPr>
              <a:t>ніжність</a:t>
            </a:r>
            <a:r>
              <a:rPr lang="ru-RU" sz="2400" dirty="0" smtClean="0">
                <a:latin typeface="+mj-lt"/>
              </a:rPr>
              <a:t>,                   </a:t>
            </a:r>
            <a:r>
              <a:rPr lang="ru-RU" sz="2400" dirty="0" err="1" smtClean="0">
                <a:latin typeface="+mj-lt"/>
              </a:rPr>
              <a:t>поцілунок</a:t>
            </a:r>
            <a:r>
              <a:rPr lang="ru-RU" sz="2400" dirty="0" smtClean="0">
                <a:latin typeface="+mj-lt"/>
              </a:rPr>
              <a:t>);</a:t>
            </a:r>
          </a:p>
          <a:p>
            <a:pPr marL="0" indent="0">
              <a:buNone/>
            </a:pPr>
            <a:r>
              <a:rPr lang="ru-RU" sz="2400" i="1" dirty="0" err="1" smtClean="0">
                <a:latin typeface="+mj-lt"/>
              </a:rPr>
              <a:t>пракамрита</a:t>
            </a:r>
            <a:r>
              <a:rPr lang="ru-RU" sz="2400" dirty="0" smtClean="0">
                <a:latin typeface="+mj-lt"/>
              </a:rPr>
              <a:t> - шия </a:t>
            </a:r>
            <a:r>
              <a:rPr lang="ru-RU" sz="2400" dirty="0" err="1" smtClean="0">
                <a:latin typeface="+mj-lt"/>
              </a:rPr>
              <a:t>нахилена</a:t>
            </a:r>
            <a:r>
              <a:rPr lang="ru-RU" sz="2400" dirty="0" smtClean="0">
                <a:latin typeface="+mj-lt"/>
              </a:rPr>
              <a:t> назад, </a:t>
            </a:r>
            <a:r>
              <a:rPr lang="ru-RU" sz="2400" dirty="0" err="1" smtClean="0">
                <a:latin typeface="+mj-lt"/>
              </a:rPr>
              <a:t>потім</a:t>
            </a:r>
            <a:r>
              <a:rPr lang="ru-RU" sz="2400" dirty="0" smtClean="0">
                <a:latin typeface="+mj-lt"/>
              </a:rPr>
              <a:t>  </a:t>
            </a:r>
            <a:r>
              <a:rPr lang="ru-RU" sz="2400" dirty="0" err="1" smtClean="0">
                <a:latin typeface="+mj-lt"/>
              </a:rPr>
              <a:t>уклоняється</a:t>
            </a:r>
            <a:r>
              <a:rPr lang="ru-RU" sz="2400" dirty="0" smtClean="0">
                <a:latin typeface="+mj-lt"/>
              </a:rPr>
              <a:t>  вперед (</a:t>
            </a:r>
            <a:r>
              <a:rPr lang="ru-RU" sz="2400" dirty="0" err="1" smtClean="0">
                <a:latin typeface="+mj-lt"/>
              </a:rPr>
              <a:t>бесіда</a:t>
            </a:r>
            <a:r>
              <a:rPr lang="ru-RU" sz="2400" dirty="0" smtClean="0">
                <a:latin typeface="+mj-lt"/>
              </a:rPr>
              <a:t>, </a:t>
            </a:r>
            <a:r>
              <a:rPr lang="ru-RU" sz="2400" dirty="0" err="1" smtClean="0">
                <a:latin typeface="+mj-lt"/>
              </a:rPr>
              <a:t>пояснення</a:t>
            </a:r>
            <a:r>
              <a:rPr lang="ru-RU" sz="2400" dirty="0" smtClean="0">
                <a:latin typeface="+mj-lt"/>
              </a:rPr>
              <a:t>).</a:t>
            </a:r>
            <a:endParaRPr lang="uk-UA" sz="2400" dirty="0">
              <a:latin typeface="+mj-lt"/>
            </a:endParaRPr>
          </a:p>
          <a:p>
            <a:pPr marL="0" indent="0">
              <a:buNone/>
            </a:pPr>
            <a:endParaRPr lang="ru-RU" sz="24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040" y="0"/>
            <a:ext cx="3870960" cy="38709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040" y="3870960"/>
            <a:ext cx="3870960" cy="288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83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3072">
        <p14:ripple/>
      </p:transition>
    </mc:Choice>
    <mc:Fallback>
      <p:transition spd="slow" advTm="430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0">
              <a:srgbClr val="CCFF99"/>
            </a:gs>
            <a:gs pos="35000">
              <a:srgbClr val="CCFF33"/>
            </a:gs>
            <a:gs pos="96000">
              <a:schemeClr val="bg1"/>
            </a:gs>
            <a:gs pos="100000">
              <a:srgbClr val="FDFFFA"/>
            </a:gs>
            <a:gs pos="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" y="137160"/>
            <a:ext cx="11932920" cy="6720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 smtClean="0">
                <a:latin typeface="+mj-lt"/>
              </a:rPr>
              <a:t>Рухи</a:t>
            </a:r>
            <a:r>
              <a:rPr lang="ru-RU" dirty="0" smtClean="0">
                <a:latin typeface="+mj-lt"/>
              </a:rPr>
              <a:t> очей, </a:t>
            </a:r>
            <a:r>
              <a:rPr lang="ru-RU" dirty="0" err="1" smtClean="0">
                <a:latin typeface="+mj-lt"/>
              </a:rPr>
              <a:t>брів</a:t>
            </a:r>
            <a:r>
              <a:rPr lang="ru-RU" dirty="0" smtClean="0">
                <a:latin typeface="+mj-lt"/>
              </a:rPr>
              <a:t>, </a:t>
            </a:r>
            <a:r>
              <a:rPr lang="ru-RU" dirty="0" err="1" smtClean="0">
                <a:latin typeface="+mj-lt"/>
              </a:rPr>
              <a:t>голови</a:t>
            </a:r>
            <a:r>
              <a:rPr lang="ru-RU" dirty="0" smtClean="0">
                <a:latin typeface="+mj-lt"/>
              </a:rPr>
              <a:t> і </a:t>
            </a:r>
            <a:r>
              <a:rPr lang="ru-RU" dirty="0" err="1" smtClean="0">
                <a:latin typeface="+mj-lt"/>
              </a:rPr>
              <a:t>шиї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танцівника</a:t>
            </a:r>
            <a:r>
              <a:rPr lang="ru-RU" dirty="0" smtClean="0">
                <a:latin typeface="+mj-lt"/>
              </a:rPr>
              <a:t>, </a:t>
            </a:r>
            <a:r>
              <a:rPr lang="ru-RU" dirty="0" err="1" smtClean="0">
                <a:latin typeface="+mj-lt"/>
              </a:rPr>
              <a:t>зливаючись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воєдино</a:t>
            </a:r>
            <a:r>
              <a:rPr lang="ru-RU" dirty="0" smtClean="0">
                <a:latin typeface="+mj-lt"/>
              </a:rPr>
              <a:t> з </a:t>
            </a:r>
            <a:r>
              <a:rPr lang="ru-RU" dirty="0" err="1" smtClean="0">
                <a:latin typeface="+mj-lt"/>
              </a:rPr>
              <a:t>іншими</a:t>
            </a:r>
            <a:r>
              <a:rPr lang="ru-RU" dirty="0" smtClean="0">
                <a:latin typeface="+mj-lt"/>
              </a:rPr>
              <a:t> компонентами </a:t>
            </a:r>
            <a:r>
              <a:rPr lang="ru-RU" dirty="0" err="1" smtClean="0">
                <a:latin typeface="+mj-lt"/>
              </a:rPr>
              <a:t>танцю</a:t>
            </a:r>
            <a:r>
              <a:rPr lang="ru-RU" dirty="0" smtClean="0">
                <a:latin typeface="+mj-lt"/>
              </a:rPr>
              <a:t>, </a:t>
            </a:r>
            <a:r>
              <a:rPr lang="ru-RU" dirty="0" err="1" smtClean="0">
                <a:latin typeface="+mj-lt"/>
              </a:rPr>
              <a:t>підпорядковані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загальній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меті</a:t>
            </a:r>
            <a:r>
              <a:rPr lang="ru-RU" dirty="0" smtClean="0">
                <a:latin typeface="+mj-lt"/>
              </a:rPr>
              <a:t> - максимально </a:t>
            </a:r>
            <a:r>
              <a:rPr lang="ru-RU" dirty="0" err="1" smtClean="0">
                <a:latin typeface="+mj-lt"/>
              </a:rPr>
              <a:t>виразного</a:t>
            </a:r>
            <a:r>
              <a:rPr lang="ru-RU" dirty="0" smtClean="0">
                <a:latin typeface="+mj-lt"/>
              </a:rPr>
              <a:t> і </a:t>
            </a:r>
            <a:r>
              <a:rPr lang="ru-RU" dirty="0" err="1" smtClean="0">
                <a:latin typeface="+mj-lt"/>
              </a:rPr>
              <a:t>емоційно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насиченого</a:t>
            </a:r>
            <a:r>
              <a:rPr lang="ru-RU" dirty="0" smtClean="0">
                <a:latin typeface="+mj-lt"/>
              </a:rPr>
              <a:t> показу </a:t>
            </a:r>
            <a:r>
              <a:rPr lang="ru-RU" dirty="0" err="1" smtClean="0">
                <a:latin typeface="+mj-lt"/>
              </a:rPr>
              <a:t>подій</a:t>
            </a:r>
            <a:r>
              <a:rPr lang="ru-RU" dirty="0" smtClean="0">
                <a:latin typeface="+mj-lt"/>
              </a:rPr>
              <a:t>, </a:t>
            </a:r>
            <a:r>
              <a:rPr lang="ru-RU" dirty="0" err="1" smtClean="0">
                <a:latin typeface="+mj-lt"/>
              </a:rPr>
              <a:t>що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відбуваються</a:t>
            </a:r>
            <a:r>
              <a:rPr lang="ru-RU" dirty="0" smtClean="0">
                <a:latin typeface="+mj-lt"/>
              </a:rPr>
              <a:t> по ходу </a:t>
            </a:r>
            <a:r>
              <a:rPr lang="ru-RU" dirty="0" err="1" smtClean="0">
                <a:latin typeface="+mj-lt"/>
              </a:rPr>
              <a:t>дії</a:t>
            </a:r>
            <a:r>
              <a:rPr lang="ru-RU" dirty="0" smtClean="0">
                <a:latin typeface="+mj-lt"/>
              </a:rPr>
              <a:t>. </a:t>
            </a:r>
            <a:r>
              <a:rPr lang="ru-RU" dirty="0" err="1" smtClean="0">
                <a:latin typeface="+mj-lt"/>
              </a:rPr>
              <a:t>Емоції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покладені</a:t>
            </a:r>
            <a:r>
              <a:rPr lang="ru-RU" dirty="0" smtClean="0">
                <a:latin typeface="+mj-lt"/>
              </a:rPr>
              <a:t> в </a:t>
            </a:r>
            <a:r>
              <a:rPr lang="ru-RU" dirty="0" err="1" smtClean="0">
                <a:latin typeface="+mj-lt"/>
              </a:rPr>
              <a:t>чіткі</a:t>
            </a:r>
            <a:r>
              <a:rPr lang="ru-RU" dirty="0" smtClean="0">
                <a:latin typeface="+mj-lt"/>
              </a:rPr>
              <a:t> жести і </a:t>
            </a:r>
            <a:r>
              <a:rPr lang="ru-RU" dirty="0" err="1" smtClean="0">
                <a:latin typeface="+mj-lt"/>
              </a:rPr>
              <a:t>рухи</a:t>
            </a:r>
            <a:r>
              <a:rPr lang="ru-RU" dirty="0" smtClean="0">
                <a:latin typeface="+mj-lt"/>
              </a:rPr>
              <a:t>, </a:t>
            </a:r>
            <a:r>
              <a:rPr lang="ru-RU" dirty="0" err="1" smtClean="0">
                <a:latin typeface="+mj-lt"/>
              </a:rPr>
              <a:t>співмірні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мелодіко-ритмічній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побудові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музичного</a:t>
            </a:r>
            <a:r>
              <a:rPr lang="ru-RU" dirty="0" smtClean="0">
                <a:latin typeface="+mj-lt"/>
              </a:rPr>
              <a:t> образу. </a:t>
            </a:r>
            <a:r>
              <a:rPr lang="ru-RU" dirty="0" err="1" smtClean="0">
                <a:latin typeface="+mj-lt"/>
              </a:rPr>
              <a:t>Технічна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важкість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танцю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припускає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бездоганну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філігранну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точність</a:t>
            </a:r>
            <a:r>
              <a:rPr lang="ru-RU" dirty="0" smtClean="0">
                <a:latin typeface="+mj-lt"/>
              </a:rPr>
              <a:t> кожного </a:t>
            </a:r>
            <a:r>
              <a:rPr lang="ru-RU" dirty="0" err="1" smtClean="0">
                <a:latin typeface="+mj-lt"/>
              </a:rPr>
              <a:t>руху</a:t>
            </a:r>
            <a:r>
              <a:rPr lang="ru-RU" dirty="0" smtClean="0">
                <a:latin typeface="+mj-lt"/>
              </a:rPr>
              <a:t>. </a:t>
            </a:r>
            <a:r>
              <a:rPr lang="ru-RU" dirty="0" err="1" smtClean="0">
                <a:latin typeface="+mj-lt"/>
              </a:rPr>
              <a:t>Завдяки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двом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мистецьким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еквівалентів</a:t>
            </a:r>
            <a:r>
              <a:rPr lang="ru-RU" dirty="0" smtClean="0">
                <a:latin typeface="+mj-lt"/>
              </a:rPr>
              <a:t> - </a:t>
            </a:r>
            <a:r>
              <a:rPr lang="ru-RU" dirty="0" err="1" smtClean="0">
                <a:latin typeface="+mj-lt"/>
              </a:rPr>
              <a:t>музичному</a:t>
            </a:r>
            <a:r>
              <a:rPr lang="ru-RU" dirty="0" smtClean="0">
                <a:latin typeface="+mj-lt"/>
              </a:rPr>
              <a:t> та пластичного, синхронно </a:t>
            </a:r>
            <a:r>
              <a:rPr lang="ru-RU" dirty="0" err="1" smtClean="0">
                <a:latin typeface="+mj-lt"/>
              </a:rPr>
              <a:t>виражає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одні</a:t>
            </a:r>
            <a:r>
              <a:rPr lang="ru-RU" dirty="0" smtClean="0">
                <a:latin typeface="+mj-lt"/>
              </a:rPr>
              <a:t> й </a:t>
            </a:r>
            <a:r>
              <a:rPr lang="ru-RU" dirty="0" err="1" smtClean="0">
                <a:latin typeface="+mj-lt"/>
              </a:rPr>
              <a:t>ті</a:t>
            </a:r>
            <a:r>
              <a:rPr lang="ru-RU" dirty="0" smtClean="0">
                <a:latin typeface="+mj-lt"/>
              </a:rPr>
              <a:t> ж </a:t>
            </a:r>
            <a:r>
              <a:rPr lang="ru-RU" dirty="0" err="1" smtClean="0">
                <a:latin typeface="+mj-lt"/>
              </a:rPr>
              <a:t>емоції</a:t>
            </a:r>
            <a:r>
              <a:rPr lang="ru-RU" dirty="0" smtClean="0">
                <a:latin typeface="+mj-lt"/>
              </a:rPr>
              <a:t>, </a:t>
            </a:r>
            <a:r>
              <a:rPr lang="ru-RU" dirty="0" err="1" smtClean="0">
                <a:latin typeface="+mj-lt"/>
              </a:rPr>
              <a:t>стає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можливим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їх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злиття</a:t>
            </a:r>
            <a:r>
              <a:rPr lang="ru-RU" dirty="0" smtClean="0">
                <a:latin typeface="+mj-lt"/>
              </a:rPr>
              <a:t>, </a:t>
            </a:r>
            <a:r>
              <a:rPr lang="ru-RU" dirty="0" err="1" smtClean="0">
                <a:latin typeface="+mj-lt"/>
              </a:rPr>
              <a:t>що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створює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вражаючий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художній</a:t>
            </a:r>
            <a:r>
              <a:rPr lang="ru-RU" dirty="0" smtClean="0">
                <a:latin typeface="+mj-lt"/>
              </a:rPr>
              <a:t> образ.</a:t>
            </a:r>
            <a:endParaRPr lang="ru-RU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489456"/>
            <a:ext cx="8778239" cy="2906701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30402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9011">
        <p15:prstTrans prst="pageCurlDouble"/>
      </p:transition>
    </mc:Choice>
    <mc:Fallback>
      <p:transition spd="slow" advTm="290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rgbClr val="FFCCFF"/>
            </a:gs>
            <a:gs pos="28000">
              <a:srgbClr val="FFFF99"/>
            </a:gs>
            <a:gs pos="96000">
              <a:schemeClr val="bg1"/>
            </a:gs>
            <a:gs pos="78000">
              <a:schemeClr val="accent2">
                <a:lumMod val="20000"/>
                <a:lumOff val="80000"/>
              </a:schemeClr>
            </a:gs>
            <a:gs pos="0">
              <a:srgbClr val="CCFFC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41744" y="975360"/>
            <a:ext cx="5850255" cy="5882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err="1" smtClean="0">
                <a:latin typeface="+mj-lt"/>
              </a:rPr>
              <a:t>Якщо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уважно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придивитися</a:t>
            </a:r>
            <a:r>
              <a:rPr lang="ru-RU" sz="2400" dirty="0" smtClean="0">
                <a:latin typeface="+mj-lt"/>
              </a:rPr>
              <a:t> до </a:t>
            </a:r>
            <a:r>
              <a:rPr lang="ru-RU" sz="2400" dirty="0" err="1" smtClean="0">
                <a:latin typeface="+mj-lt"/>
              </a:rPr>
              <a:t>індійських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танцівниць</a:t>
            </a:r>
            <a:r>
              <a:rPr lang="ru-RU" sz="2400" dirty="0" smtClean="0">
                <a:latin typeface="+mj-lt"/>
              </a:rPr>
              <a:t>, то </a:t>
            </a:r>
            <a:r>
              <a:rPr lang="ru-RU" sz="2400" dirty="0" err="1" smtClean="0">
                <a:latin typeface="+mj-lt"/>
              </a:rPr>
              <a:t>можна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помітити</a:t>
            </a:r>
            <a:r>
              <a:rPr lang="ru-RU" sz="2400" dirty="0" smtClean="0">
                <a:latin typeface="+mj-lt"/>
              </a:rPr>
              <a:t>, </a:t>
            </a:r>
            <a:r>
              <a:rPr lang="ru-RU" sz="2400" dirty="0" err="1" smtClean="0">
                <a:latin typeface="+mj-lt"/>
              </a:rPr>
              <a:t>що</a:t>
            </a:r>
            <a:r>
              <a:rPr lang="ru-RU" sz="2400" dirty="0" smtClean="0">
                <a:latin typeface="+mj-lt"/>
              </a:rPr>
              <a:t> вони </a:t>
            </a:r>
            <a:r>
              <a:rPr lang="ru-RU" sz="2400" dirty="0" err="1" smtClean="0">
                <a:latin typeface="+mj-lt"/>
              </a:rPr>
              <a:t>постійно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надають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своїм</a:t>
            </a:r>
            <a:r>
              <a:rPr lang="ru-RU" sz="2400" dirty="0" smtClean="0">
                <a:latin typeface="+mj-lt"/>
              </a:rPr>
              <a:t> рукам і </a:t>
            </a:r>
            <a:r>
              <a:rPr lang="ru-RU" sz="2400" dirty="0" err="1" smtClean="0">
                <a:latin typeface="+mj-lt"/>
              </a:rPr>
              <a:t>пальцям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різні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положення</a:t>
            </a:r>
            <a:r>
              <a:rPr lang="ru-RU" sz="2400" dirty="0" smtClean="0">
                <a:latin typeface="+mj-lt"/>
              </a:rPr>
              <a:t>. У </a:t>
            </a:r>
            <a:r>
              <a:rPr lang="ru-RU" sz="2400" dirty="0" err="1" smtClean="0">
                <a:latin typeface="+mj-lt"/>
              </a:rPr>
              <a:t>класичному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індійському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танці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використовуються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сотні</a:t>
            </a:r>
            <a:r>
              <a:rPr lang="ru-RU" sz="2400" dirty="0" smtClean="0">
                <a:latin typeface="+mj-lt"/>
              </a:rPr>
              <a:t> мудр. Велика </a:t>
            </a:r>
            <a:r>
              <a:rPr lang="ru-RU" sz="2400" dirty="0" err="1" smtClean="0">
                <a:latin typeface="+mj-lt"/>
              </a:rPr>
              <a:t>їх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частина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оповідає</a:t>
            </a:r>
            <a:r>
              <a:rPr lang="ru-RU" sz="2400" dirty="0" smtClean="0">
                <a:latin typeface="+mj-lt"/>
              </a:rPr>
              <a:t> про </a:t>
            </a:r>
            <a:r>
              <a:rPr lang="ru-RU" sz="2400" dirty="0" err="1" smtClean="0">
                <a:latin typeface="+mj-lt"/>
              </a:rPr>
              <a:t>що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відбуваються</a:t>
            </a:r>
            <a:r>
              <a:rPr lang="ru-RU" sz="2400" dirty="0" smtClean="0">
                <a:latin typeface="+mj-lt"/>
              </a:rPr>
              <a:t> на </a:t>
            </a:r>
            <a:r>
              <a:rPr lang="ru-RU" sz="2400" dirty="0" err="1" smtClean="0">
                <a:latin typeface="+mj-lt"/>
              </a:rPr>
              <a:t>сцені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події</a:t>
            </a:r>
            <a:r>
              <a:rPr lang="ru-RU" sz="2400" dirty="0" smtClean="0">
                <a:latin typeface="+mj-lt"/>
              </a:rPr>
              <a:t>. Репертуар </a:t>
            </a:r>
            <a:r>
              <a:rPr lang="ru-RU" sz="2400" dirty="0" err="1" smtClean="0">
                <a:latin typeface="+mj-lt"/>
              </a:rPr>
              <a:t>символічних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їх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рухів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включає</a:t>
            </a:r>
            <a:r>
              <a:rPr lang="ru-RU" sz="2400" dirty="0" smtClean="0">
                <a:latin typeface="+mj-lt"/>
              </a:rPr>
              <a:t> в себе </a:t>
            </a:r>
            <a:r>
              <a:rPr lang="ru-RU" sz="2400" dirty="0" err="1" smtClean="0">
                <a:latin typeface="+mj-lt"/>
              </a:rPr>
              <a:t>безліч</a:t>
            </a:r>
            <a:r>
              <a:rPr lang="ru-RU" sz="2400" dirty="0" smtClean="0">
                <a:latin typeface="+mj-lt"/>
              </a:rPr>
              <a:t> поз, </a:t>
            </a:r>
            <a:r>
              <a:rPr lang="ru-RU" sz="2400" dirty="0" err="1" smtClean="0">
                <a:latin typeface="+mj-lt"/>
              </a:rPr>
              <a:t>виразів</a:t>
            </a:r>
            <a:r>
              <a:rPr lang="ru-RU" sz="2400" dirty="0" smtClean="0">
                <a:latin typeface="+mj-lt"/>
              </a:rPr>
              <a:t>. </a:t>
            </a:r>
            <a:r>
              <a:rPr lang="ru-RU" sz="2400" dirty="0" err="1" smtClean="0">
                <a:latin typeface="+mj-lt"/>
              </a:rPr>
              <a:t>Мудрі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можуть</a:t>
            </a:r>
            <a:r>
              <a:rPr lang="ru-RU" sz="2400" dirty="0" smtClean="0">
                <a:latin typeface="+mj-lt"/>
              </a:rPr>
              <a:t> бути </a:t>
            </a:r>
            <a:r>
              <a:rPr lang="ru-RU" sz="2400" dirty="0" err="1" smtClean="0">
                <a:latin typeface="+mj-lt"/>
              </a:rPr>
              <a:t>простими</a:t>
            </a:r>
            <a:r>
              <a:rPr lang="ru-RU" sz="2400" dirty="0" smtClean="0">
                <a:latin typeface="+mj-lt"/>
              </a:rPr>
              <a:t> (</a:t>
            </a:r>
            <a:r>
              <a:rPr lang="ru-RU" sz="2400" dirty="0" err="1" smtClean="0">
                <a:latin typeface="+mj-lt"/>
              </a:rPr>
              <a:t>використовується</a:t>
            </a:r>
            <a:r>
              <a:rPr lang="ru-RU" sz="2400" dirty="0" smtClean="0">
                <a:latin typeface="+mj-lt"/>
              </a:rPr>
              <a:t> одна рука), </a:t>
            </a:r>
            <a:r>
              <a:rPr lang="ru-RU" sz="2400" dirty="0" err="1" smtClean="0">
                <a:latin typeface="+mj-lt"/>
              </a:rPr>
              <a:t>складними</a:t>
            </a:r>
            <a:r>
              <a:rPr lang="ru-RU" sz="2400" dirty="0" smtClean="0">
                <a:latin typeface="+mj-lt"/>
              </a:rPr>
              <a:t>, </a:t>
            </a:r>
            <a:r>
              <a:rPr lang="ru-RU" sz="2400" dirty="0" err="1" smtClean="0">
                <a:latin typeface="+mj-lt"/>
              </a:rPr>
              <a:t>подвійними</a:t>
            </a:r>
            <a:r>
              <a:rPr lang="ru-RU" sz="2400" dirty="0" smtClean="0">
                <a:latin typeface="+mj-lt"/>
              </a:rPr>
              <a:t> (</a:t>
            </a:r>
            <a:r>
              <a:rPr lang="ru-RU" sz="2400" dirty="0" err="1" smtClean="0">
                <a:latin typeface="+mj-lt"/>
              </a:rPr>
              <a:t>кожна</a:t>
            </a:r>
            <a:r>
              <a:rPr lang="ru-RU" sz="2400" dirty="0" smtClean="0">
                <a:latin typeface="+mj-lt"/>
              </a:rPr>
              <a:t> рука </a:t>
            </a:r>
            <a:r>
              <a:rPr lang="ru-RU" sz="2400" dirty="0" err="1" smtClean="0">
                <a:latin typeface="+mj-lt"/>
              </a:rPr>
              <a:t>дзеркально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повторює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рухи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іншої</a:t>
            </a:r>
            <a:r>
              <a:rPr lang="ru-RU" sz="2400" dirty="0" smtClean="0">
                <a:latin typeface="+mj-lt"/>
              </a:rPr>
              <a:t> руки) і </a:t>
            </a:r>
            <a:r>
              <a:rPr lang="ru-RU" sz="2400" dirty="0" err="1" smtClean="0">
                <a:latin typeface="+mj-lt"/>
              </a:rPr>
              <a:t>складовими</a:t>
            </a:r>
            <a:r>
              <a:rPr lang="ru-RU" sz="2400" dirty="0" smtClean="0">
                <a:latin typeface="+mj-lt"/>
              </a:rPr>
              <a:t> (жести </a:t>
            </a:r>
            <a:r>
              <a:rPr lang="ru-RU" sz="2400" dirty="0" err="1" smtClean="0">
                <a:latin typeface="+mj-lt"/>
              </a:rPr>
              <a:t>кожної</a:t>
            </a:r>
            <a:r>
              <a:rPr lang="ru-RU" sz="2400" dirty="0" smtClean="0">
                <a:latin typeface="+mj-lt"/>
              </a:rPr>
              <a:t> руки </a:t>
            </a:r>
            <a:r>
              <a:rPr lang="ru-RU" sz="2400" dirty="0" err="1" smtClean="0">
                <a:latin typeface="+mj-lt"/>
              </a:rPr>
              <a:t>відрізняються</a:t>
            </a:r>
            <a:r>
              <a:rPr lang="ru-RU" sz="2400" dirty="0" smtClean="0">
                <a:latin typeface="+mj-lt"/>
              </a:rPr>
              <a:t> один </a:t>
            </a:r>
            <a:r>
              <a:rPr lang="ru-RU" sz="2400" dirty="0" err="1" smtClean="0">
                <a:latin typeface="+mj-lt"/>
              </a:rPr>
              <a:t>від</a:t>
            </a:r>
            <a:r>
              <a:rPr lang="ru-RU" sz="2400" dirty="0" smtClean="0">
                <a:latin typeface="+mj-lt"/>
              </a:rPr>
              <a:t> одного).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33" y="106680"/>
            <a:ext cx="6240511" cy="664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54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9199">
        <p:dissolve/>
      </p:transition>
    </mc:Choice>
    <mc:Fallback>
      <p:transition spd="slow" advTm="39199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4|0.8|0.7|0.6|0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814</Words>
  <Application>Microsoft Office PowerPoint</Application>
  <PresentationFormat>Широкоэкранный</PresentationFormat>
  <Paragraphs>44</Paragraphs>
  <Slides>12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Презентація  На тему: Індійський танець</vt:lpstr>
      <vt:lpstr>Індійський танець </vt:lpstr>
      <vt:lpstr>Презентация PowerPoint</vt:lpstr>
      <vt:lpstr>Мова індійського танцю</vt:lpstr>
      <vt:lpstr>Алфавітом танцю трактати проголошують 108 поз Шиви, названих Каранами. З каран індійський танцівник складає своєрідні комбінації, якусь основу танцювальної композиції, - вони називаються ангахарамі. Крім цього танцівнику досконально слід знати мудра - різноманітні позиції пальців, і хаста - жести рук, а також численні канонічні рухи очей, шиї, голови та інших частин тіла. За допомогою мудра виконавець здатний зобразити не тільки різні предмети, а й будь-які дії, емоції і абстрактні поняття. Цю своєрідну "мову жестів" мають в своєму "Словнику" більше 500 символів-понять. Залежно від чергувань і комбінацій , виконаних однією або двома руками, і від положення самих рук по відношеню до тіла танцівник може передати будь-який зміст.</vt:lpstr>
      <vt:lpstr>Основні жести танцю</vt:lpstr>
      <vt:lpstr>Презентация PowerPoint</vt:lpstr>
      <vt:lpstr>Презентация PowerPoint</vt:lpstr>
      <vt:lpstr>Презентация PowerPoint</vt:lpstr>
      <vt:lpstr>Презентация PowerPoint</vt:lpstr>
      <vt:lpstr>Чарівний індійський танець</vt:lpstr>
      <vt:lpstr>Дякуємо за увагу!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 На тему: Індійський танець</dc:title>
  <dc:creator>Екатерина</dc:creator>
  <cp:lastModifiedBy>Екатерина</cp:lastModifiedBy>
  <cp:revision>22</cp:revision>
  <dcterms:created xsi:type="dcterms:W3CDTF">2015-03-03T16:09:20Z</dcterms:created>
  <dcterms:modified xsi:type="dcterms:W3CDTF">2015-03-03T20:48:40Z</dcterms:modified>
</cp:coreProperties>
</file>