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7" r:id="rId9"/>
    <p:sldId id="273" r:id="rId10"/>
    <p:sldId id="261" r:id="rId11"/>
    <p:sldId id="263" r:id="rId12"/>
    <p:sldId id="265" r:id="rId13"/>
    <p:sldId id="266" r:id="rId14"/>
    <p:sldId id="269" r:id="rId15"/>
    <p:sldId id="270" r:id="rId16"/>
    <p:sldId id="271" r:id="rId17"/>
    <p:sldId id="272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01B1D-3680-427A-A9D2-890B14A2F37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2EDB7-8C16-4E91-B65F-74CEECE18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348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2EDB7-8C16-4E91-B65F-74CEECE189D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53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348880" y="-459432"/>
            <a:ext cx="11809312" cy="4824536"/>
          </a:xfrm>
        </p:spPr>
        <p:txBody>
          <a:bodyPr>
            <a:normAutofit/>
          </a:bodyPr>
          <a:lstStyle/>
          <a:p>
            <a:r>
              <a:rPr lang="uk-UA" sz="15000" b="1" dirty="0" smtClean="0">
                <a:solidFill>
                  <a:schemeClr val="tx1"/>
                </a:solidFill>
              </a:rPr>
              <a:t>Бароко</a:t>
            </a:r>
            <a:endParaRPr lang="ru-RU" sz="15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81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7"/>
            <a:ext cx="8135888" cy="58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uk-UA" sz="8000" dirty="0" smtClean="0"/>
              <a:t>Софія Київська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50978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/>
          </a:bodyPr>
          <a:lstStyle/>
          <a:p>
            <a:r>
              <a:rPr lang="ru-RU" dirty="0" err="1"/>
              <a:t>Успенський</a:t>
            </a:r>
            <a:r>
              <a:rPr lang="ru-RU" dirty="0"/>
              <a:t> собор </a:t>
            </a:r>
            <a:r>
              <a:rPr lang="ru-RU" dirty="0" err="1"/>
              <a:t>Києво-Печерської</a:t>
            </a:r>
            <a:r>
              <a:rPr lang="ru-RU" dirty="0"/>
              <a:t> </a:t>
            </a:r>
            <a:r>
              <a:rPr lang="ru-RU" dirty="0" err="1"/>
              <a:t>лаври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259594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78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8531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err="1">
                <a:solidFill>
                  <a:schemeClr val="tx1"/>
                </a:solidFill>
              </a:rPr>
              <a:t>Катерининська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церква</a:t>
            </a:r>
            <a:r>
              <a:rPr lang="ru-RU" sz="3600" dirty="0">
                <a:solidFill>
                  <a:schemeClr val="tx1"/>
                </a:solidFill>
              </a:rPr>
              <a:t>, </a:t>
            </a:r>
            <a:r>
              <a:rPr lang="ru-RU" sz="3600" dirty="0" err="1">
                <a:solidFill>
                  <a:schemeClr val="tx1"/>
                </a:solidFill>
              </a:rPr>
              <a:t>Чернігів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74979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0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" y="1340768"/>
            <a:ext cx="8690313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Золотоверхий </a:t>
            </a:r>
            <a:r>
              <a:rPr lang="ru-RU" sz="4000" dirty="0" err="1">
                <a:solidFill>
                  <a:schemeClr val="tx1"/>
                </a:solidFill>
              </a:rPr>
              <a:t>Михайлівський</a:t>
            </a:r>
            <a:r>
              <a:rPr lang="ru-RU" sz="4000" dirty="0">
                <a:solidFill>
                  <a:schemeClr val="tx1"/>
                </a:solidFill>
              </a:rPr>
              <a:t> собор</a:t>
            </a:r>
          </a:p>
        </p:txBody>
      </p:sp>
    </p:spTree>
    <p:extLst>
      <p:ext uri="{BB962C8B-B14F-4D97-AF65-F5344CB8AC3E}">
        <p14:creationId xmlns:p14="http://schemas.microsoft.com/office/powerpoint/2010/main" val="37842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0648"/>
            <a:ext cx="4535488" cy="5760640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Тризубоподібна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Покровська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церква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Київ</a:t>
            </a:r>
            <a:r>
              <a:rPr lang="ru-RU" dirty="0">
                <a:solidFill>
                  <a:schemeClr val="tx1"/>
                </a:solidFill>
              </a:rPr>
              <a:t>). 1766 р.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-2526"/>
            <a:ext cx="4608512" cy="693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70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92080" y="116632"/>
            <a:ext cx="4104456" cy="6120680"/>
          </a:xfrm>
        </p:spPr>
        <p:txBody>
          <a:bodyPr>
            <a:normAutofit/>
          </a:bodyPr>
          <a:lstStyle/>
          <a:p>
            <a:r>
              <a:rPr lang="ru-RU" dirty="0" err="1"/>
              <a:t>Петропавлівська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 </a:t>
            </a:r>
            <a:r>
              <a:rPr lang="ru-RU" dirty="0" err="1"/>
              <a:t>Густинського</a:t>
            </a:r>
            <a:r>
              <a:rPr lang="ru-RU" dirty="0"/>
              <a:t> </a:t>
            </a:r>
            <a:r>
              <a:rPr lang="ru-RU" dirty="0" err="1"/>
              <a:t>монастиря</a:t>
            </a:r>
            <a:r>
              <a:rPr lang="ru-RU" dirty="0"/>
              <a:t> на </a:t>
            </a:r>
            <a:r>
              <a:rPr lang="ru-RU" dirty="0" err="1"/>
              <a:t>Чернігівщині</a:t>
            </a:r>
            <a:r>
              <a:rPr lang="ru-RU" dirty="0"/>
              <a:t>. 1693 р.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11"/>
            <a:ext cx="5287675" cy="684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6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08520" y="116632"/>
            <a:ext cx="9252520" cy="2016224"/>
          </a:xfrm>
        </p:spPr>
        <p:txBody>
          <a:bodyPr>
            <a:normAutofit/>
          </a:bodyPr>
          <a:lstStyle/>
          <a:p>
            <a:r>
              <a:rPr lang="ru-RU" sz="3200" dirty="0" err="1"/>
              <a:t>Церква</a:t>
            </a:r>
            <a:r>
              <a:rPr lang="ru-RU" sz="3200" dirty="0"/>
              <a:t> Святого Пророка </a:t>
            </a:r>
            <a:r>
              <a:rPr lang="ru-RU" sz="3200" dirty="0" err="1"/>
              <a:t>Іллі</a:t>
            </a:r>
            <a:r>
              <a:rPr lang="ru-RU" sz="3200" dirty="0"/>
              <a:t> в </a:t>
            </a:r>
            <a:r>
              <a:rPr lang="ru-RU" sz="3200" dirty="0" err="1"/>
              <a:t>Суботові</a:t>
            </a:r>
            <a:r>
              <a:rPr lang="ru-RU" sz="3200" dirty="0"/>
              <a:t>, </a:t>
            </a:r>
            <a:r>
              <a:rPr lang="ru-RU" sz="3200" dirty="0" err="1"/>
              <a:t>споруджена</a:t>
            </a:r>
            <a:r>
              <a:rPr lang="ru-RU" sz="3200" dirty="0"/>
              <a:t> коштом Богдана </a:t>
            </a:r>
            <a:r>
              <a:rPr lang="ru-RU" sz="3200" dirty="0" err="1"/>
              <a:t>Хмельницького</a:t>
            </a:r>
            <a:r>
              <a:rPr lang="ru-RU" sz="3200" dirty="0"/>
              <a:t> </a:t>
            </a:r>
            <a:r>
              <a:rPr lang="ru-RU" sz="3200" dirty="0" err="1"/>
              <a:t>впродовж</a:t>
            </a:r>
            <a:r>
              <a:rPr lang="ru-RU" sz="3200" dirty="0"/>
              <a:t> 1651–1656 </a:t>
            </a:r>
            <a:r>
              <a:rPr lang="ru-RU" sz="3200" dirty="0" err="1"/>
              <a:t>рр</a:t>
            </a:r>
            <a:r>
              <a:rPr lang="ru-RU" sz="3200" dirty="0"/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7128792" cy="534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55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0072" y="0"/>
            <a:ext cx="3923928" cy="6713984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Георгіївська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церква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Видубицького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монастиря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Києві</a:t>
            </a:r>
            <a:r>
              <a:rPr lang="ru-RU" dirty="0">
                <a:solidFill>
                  <a:schemeClr val="tx1"/>
                </a:solidFill>
              </a:rPr>
              <a:t>. 1696 р.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" y="0"/>
            <a:ext cx="51455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7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4896544"/>
          </a:xfrm>
        </p:spPr>
        <p:txBody>
          <a:bodyPr/>
          <a:lstStyle/>
          <a:p>
            <a:r>
              <a:rPr lang="ru-RU" dirty="0" err="1"/>
              <a:t>Українське</a:t>
            </a:r>
            <a:r>
              <a:rPr lang="ru-RU" dirty="0"/>
              <a:t> </a:t>
            </a:r>
            <a:r>
              <a:rPr lang="ru-RU" dirty="0" err="1"/>
              <a:t>козацьке</a:t>
            </a:r>
            <a:r>
              <a:rPr lang="ru-RU" dirty="0"/>
              <a:t> </a:t>
            </a:r>
            <a:r>
              <a:rPr lang="ru-RU" dirty="0" err="1"/>
              <a:t>бароко</a:t>
            </a:r>
            <a:r>
              <a:rPr lang="ru-RU" dirty="0"/>
              <a:t> </a:t>
            </a:r>
            <a:r>
              <a:rPr lang="ru-RU" dirty="0" err="1"/>
              <a:t>розвивалось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норм </a:t>
            </a:r>
            <a:r>
              <a:rPr lang="ru-RU" dirty="0" err="1"/>
              <a:t>естетики</a:t>
            </a:r>
            <a:r>
              <a:rPr lang="ru-RU" dirty="0"/>
              <a:t>, з одного боку — </a:t>
            </a:r>
            <a:r>
              <a:rPr lang="ru-RU" dirty="0" err="1"/>
              <a:t>європейського</a:t>
            </a:r>
            <a:r>
              <a:rPr lang="ru-RU" dirty="0"/>
              <a:t> </a:t>
            </a:r>
            <a:r>
              <a:rPr lang="ru-RU" dirty="0" err="1"/>
              <a:t>бароко</a:t>
            </a:r>
            <a:r>
              <a:rPr lang="ru-RU" dirty="0"/>
              <a:t>, з другого — </a:t>
            </a:r>
            <a:r>
              <a:rPr lang="ru-RU" dirty="0" err="1"/>
              <a:t>народної</a:t>
            </a:r>
            <a:r>
              <a:rPr lang="ru-RU" dirty="0"/>
              <a:t>. Разом з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є </a:t>
            </a:r>
            <a:r>
              <a:rPr lang="ru-RU" dirty="0" err="1"/>
              <a:t>ланкою</a:t>
            </a:r>
            <a:r>
              <a:rPr lang="ru-RU" dirty="0"/>
              <a:t> в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загальноєвропейської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становлячи</a:t>
            </a:r>
            <a:r>
              <a:rPr lang="ru-RU" dirty="0"/>
              <a:t> одну з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великого </a:t>
            </a:r>
            <a:r>
              <a:rPr lang="ru-RU" dirty="0" err="1"/>
              <a:t>художнього</a:t>
            </a:r>
            <a:r>
              <a:rPr lang="ru-RU" dirty="0"/>
              <a:t> стилю.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dirty="0" smtClean="0"/>
              <a:t>Висновок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65866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8740" y="0"/>
            <a:ext cx="4580740" cy="6165304"/>
          </a:xfrm>
        </p:spPr>
        <p:txBody>
          <a:bodyPr>
            <a:normAutofit fontScale="92500"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Бароко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/>
              <a:t>— </a:t>
            </a:r>
            <a:r>
              <a:rPr lang="ru-RU" sz="3200" b="1" dirty="0" err="1"/>
              <a:t>літературний</a:t>
            </a:r>
            <a:r>
              <a:rPr lang="ru-RU" sz="3200" b="1" dirty="0"/>
              <a:t> і </a:t>
            </a:r>
            <a:r>
              <a:rPr lang="ru-RU" sz="3200" b="1" dirty="0" err="1"/>
              <a:t>загально-мистецький</a:t>
            </a:r>
            <a:r>
              <a:rPr lang="ru-RU" sz="3200" b="1" dirty="0"/>
              <a:t> </a:t>
            </a:r>
            <a:r>
              <a:rPr lang="ru-RU" sz="3200" b="1" dirty="0" err="1"/>
              <a:t>напрям</a:t>
            </a:r>
            <a:r>
              <a:rPr lang="ru-RU" sz="3200" b="1" dirty="0"/>
              <a:t>, </a:t>
            </a:r>
            <a:r>
              <a:rPr lang="ru-RU" sz="3200" b="1" dirty="0" err="1"/>
              <a:t>що</a:t>
            </a:r>
            <a:r>
              <a:rPr lang="ru-RU" sz="3200" b="1" dirty="0"/>
              <a:t> </a:t>
            </a:r>
            <a:r>
              <a:rPr lang="ru-RU" sz="3200" b="1" dirty="0" err="1"/>
              <a:t>зародився</a:t>
            </a:r>
            <a:r>
              <a:rPr lang="ru-RU" sz="3200" b="1" dirty="0"/>
              <a:t> в </a:t>
            </a:r>
            <a:r>
              <a:rPr lang="ru-RU" sz="3200" b="1" dirty="0" err="1"/>
              <a:t>Італії</a:t>
            </a:r>
            <a:r>
              <a:rPr lang="ru-RU" sz="3200" b="1" dirty="0"/>
              <a:t> та </a:t>
            </a:r>
            <a:r>
              <a:rPr lang="ru-RU" sz="3200" b="1" dirty="0" err="1"/>
              <a:t>Іспанії</a:t>
            </a:r>
            <a:r>
              <a:rPr lang="ru-RU" sz="3200" b="1" dirty="0"/>
              <a:t> в </a:t>
            </a:r>
            <a:r>
              <a:rPr lang="ru-RU" sz="3200" b="1" dirty="0" err="1"/>
              <a:t>середині</a:t>
            </a:r>
            <a:r>
              <a:rPr lang="ru-RU" sz="3200" b="1" dirty="0"/>
              <a:t> </a:t>
            </a:r>
            <a:r>
              <a:rPr lang="en-US" sz="3200" b="1" dirty="0"/>
              <a:t>XVI </a:t>
            </a:r>
            <a:r>
              <a:rPr lang="ru-RU" sz="3200" b="1" dirty="0" err="1"/>
              <a:t>століття</a:t>
            </a:r>
            <a:r>
              <a:rPr lang="ru-RU" sz="3200" b="1" dirty="0"/>
              <a:t>, </a:t>
            </a:r>
            <a:r>
              <a:rPr lang="ru-RU" sz="3200" b="1" dirty="0" err="1"/>
              <a:t>поширився</a:t>
            </a:r>
            <a:r>
              <a:rPr lang="ru-RU" sz="3200" b="1" dirty="0"/>
              <a:t> на </a:t>
            </a:r>
            <a:r>
              <a:rPr lang="ru-RU" sz="3200" b="1" dirty="0" err="1"/>
              <a:t>інші</a:t>
            </a:r>
            <a:r>
              <a:rPr lang="ru-RU" sz="3200" b="1" dirty="0"/>
              <a:t> </a:t>
            </a:r>
            <a:r>
              <a:rPr lang="ru-RU" sz="3200" b="1" dirty="0" err="1"/>
              <a:t>європейські</a:t>
            </a:r>
            <a:r>
              <a:rPr lang="ru-RU" sz="3200" b="1" dirty="0"/>
              <a:t> </a:t>
            </a:r>
            <a:r>
              <a:rPr lang="ru-RU" sz="3200" b="1" dirty="0" err="1"/>
              <a:t>країни</a:t>
            </a:r>
            <a:r>
              <a:rPr lang="ru-RU" sz="3200" b="1" dirty="0"/>
              <a:t>, де </a:t>
            </a:r>
            <a:r>
              <a:rPr lang="ru-RU" sz="3200" b="1" dirty="0" err="1"/>
              <a:t>існував</a:t>
            </a:r>
            <a:r>
              <a:rPr lang="ru-RU" sz="3200" b="1" dirty="0"/>
              <a:t> </a:t>
            </a:r>
            <a:r>
              <a:rPr lang="ru-RU" sz="3200" b="1" dirty="0" err="1"/>
              <a:t>упродовж</a:t>
            </a:r>
            <a:r>
              <a:rPr lang="ru-RU" sz="3200" b="1" dirty="0"/>
              <a:t> </a:t>
            </a:r>
            <a:r>
              <a:rPr lang="en-US" sz="3200" b="1" dirty="0"/>
              <a:t>XVI—XVIII </a:t>
            </a:r>
            <a:r>
              <a:rPr lang="ru-RU" sz="3200" b="1" dirty="0" err="1"/>
              <a:t>століть</a:t>
            </a:r>
            <a:r>
              <a:rPr lang="ru-RU" sz="3200" b="1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4413625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89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4968552" cy="56612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400" dirty="0" smtClean="0"/>
              <a:t>Засновником бароко вважають </a:t>
            </a:r>
            <a:r>
              <a:rPr lang="uk-UA" sz="4800" b="1" dirty="0" smtClean="0">
                <a:solidFill>
                  <a:srgbClr val="0070C0"/>
                </a:solidFill>
              </a:rPr>
              <a:t>Мікеланджело </a:t>
            </a:r>
            <a:r>
              <a:rPr lang="uk-UA" sz="4800" b="1" dirty="0" err="1" smtClean="0">
                <a:solidFill>
                  <a:srgbClr val="0070C0"/>
                </a:solidFill>
              </a:rPr>
              <a:t>Буанаротті</a:t>
            </a:r>
            <a:r>
              <a:rPr lang="uk-UA" sz="4800" b="1" dirty="0" smtClean="0">
                <a:solidFill>
                  <a:srgbClr val="0070C0"/>
                </a:solidFill>
              </a:rPr>
              <a:t>.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545" y="0"/>
            <a:ext cx="4069455" cy="527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47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5890659"/>
          </a:xfrm>
        </p:spPr>
        <p:txBody>
          <a:bodyPr/>
          <a:lstStyle/>
          <a:p>
            <a:r>
              <a:rPr lang="ru-RU" sz="2800" b="1" dirty="0" err="1">
                <a:solidFill>
                  <a:srgbClr val="0070C0"/>
                </a:solidFill>
              </a:rPr>
              <a:t>Українське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бароко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dirty="0"/>
              <a:t>— </a:t>
            </a:r>
            <a:r>
              <a:rPr lang="ru-RU" sz="2800" dirty="0" err="1"/>
              <a:t>назва</a:t>
            </a:r>
            <a:r>
              <a:rPr lang="ru-RU" sz="2800" dirty="0"/>
              <a:t> </a:t>
            </a:r>
            <a:r>
              <a:rPr lang="ru-RU" sz="2800" dirty="0" err="1"/>
              <a:t>архітектурного</a:t>
            </a:r>
            <a:r>
              <a:rPr lang="ru-RU" sz="2800" dirty="0"/>
              <a:t> стилю,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поширений</a:t>
            </a:r>
            <a:r>
              <a:rPr lang="ru-RU" sz="2800" dirty="0"/>
              <a:t> в </a:t>
            </a:r>
            <a:r>
              <a:rPr lang="ru-RU" sz="2800" dirty="0" err="1"/>
              <a:t>українських</a:t>
            </a:r>
            <a:r>
              <a:rPr lang="ru-RU" sz="2800" dirty="0"/>
              <a:t> землях </a:t>
            </a:r>
            <a:r>
              <a:rPr lang="ru-RU" sz="2800" dirty="0" err="1"/>
              <a:t>Війська</a:t>
            </a:r>
            <a:r>
              <a:rPr lang="ru-RU" sz="2800" dirty="0"/>
              <a:t> </a:t>
            </a:r>
            <a:r>
              <a:rPr lang="ru-RU" sz="2800" dirty="0" err="1"/>
              <a:t>Запорозького</a:t>
            </a:r>
            <a:r>
              <a:rPr lang="ru-RU" sz="2800" dirty="0"/>
              <a:t> у </a:t>
            </a:r>
            <a:r>
              <a:rPr lang="en-US" sz="2800" dirty="0"/>
              <a:t>XVII—XVIII </a:t>
            </a:r>
            <a:r>
              <a:rPr lang="ru-RU" sz="2800" dirty="0"/>
              <a:t>ст. </a:t>
            </a:r>
            <a:r>
              <a:rPr lang="ru-RU" sz="2800" dirty="0" err="1"/>
              <a:t>Виник</a:t>
            </a:r>
            <a:r>
              <a:rPr lang="ru-RU" sz="2800" dirty="0"/>
              <a:t> </a:t>
            </a:r>
            <a:r>
              <a:rPr lang="ru-RU" sz="2800" dirty="0" err="1"/>
              <a:t>унаслідок</a:t>
            </a:r>
            <a:r>
              <a:rPr lang="ru-RU" sz="2800" dirty="0"/>
              <a:t> </a:t>
            </a:r>
            <a:r>
              <a:rPr lang="ru-RU" sz="2800" dirty="0" err="1"/>
              <a:t>поєднання</a:t>
            </a:r>
            <a:r>
              <a:rPr lang="ru-RU" sz="2800" dirty="0"/>
              <a:t> </a:t>
            </a:r>
            <a:r>
              <a:rPr lang="ru-RU" sz="2800" dirty="0" err="1"/>
              <a:t>місцевих</a:t>
            </a:r>
            <a:r>
              <a:rPr lang="ru-RU" sz="2800" dirty="0"/>
              <a:t> </a:t>
            </a:r>
            <a:r>
              <a:rPr lang="ru-RU" sz="2800" dirty="0" err="1"/>
              <a:t>архітектурних</a:t>
            </a:r>
            <a:r>
              <a:rPr lang="ru-RU" sz="2800" dirty="0"/>
              <a:t> </a:t>
            </a:r>
            <a:r>
              <a:rPr lang="ru-RU" sz="2800" dirty="0" err="1"/>
              <a:t>традицій</a:t>
            </a:r>
            <a:r>
              <a:rPr lang="ru-RU" sz="2800" dirty="0"/>
              <a:t> та </a:t>
            </a:r>
            <a:r>
              <a:rPr lang="ru-RU" sz="2800" dirty="0" err="1"/>
              <a:t>європейського</a:t>
            </a:r>
            <a:r>
              <a:rPr lang="ru-RU" sz="2800" dirty="0"/>
              <a:t> </a:t>
            </a:r>
            <a:r>
              <a:rPr lang="ru-RU" sz="2800" dirty="0" err="1"/>
              <a:t>бароко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25185"/>
            <a:ext cx="537659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00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800" dirty="0" err="1"/>
              <a:t>Період</a:t>
            </a:r>
            <a:r>
              <a:rPr lang="ru-RU" sz="2800" dirty="0"/>
              <a:t> </a:t>
            </a:r>
            <a:r>
              <a:rPr lang="ru-RU" sz="2800" dirty="0" err="1"/>
              <a:t>другої</a:t>
            </a:r>
            <a:r>
              <a:rPr lang="ru-RU" sz="2800" dirty="0"/>
              <a:t> </a:t>
            </a:r>
            <a:r>
              <a:rPr lang="ru-RU" sz="2800" dirty="0" err="1"/>
              <a:t>половини</a:t>
            </a:r>
            <a:r>
              <a:rPr lang="ru-RU" sz="2800" dirty="0"/>
              <a:t> 17 — 18 </a:t>
            </a:r>
            <a:r>
              <a:rPr lang="ru-RU" sz="2800" dirty="0" err="1"/>
              <a:t>століття</a:t>
            </a:r>
            <a:r>
              <a:rPr lang="ru-RU" sz="2800" dirty="0"/>
              <a:t> </a:t>
            </a:r>
            <a:r>
              <a:rPr lang="ru-RU" sz="2800" dirty="0" err="1"/>
              <a:t>називають</a:t>
            </a:r>
            <a:r>
              <a:rPr lang="ru-RU" sz="2800" dirty="0"/>
              <a:t> </a:t>
            </a:r>
            <a:r>
              <a:rPr lang="ru-RU" sz="2800" dirty="0" err="1"/>
              <a:t>епохою</a:t>
            </a:r>
            <a:r>
              <a:rPr lang="ru-RU" sz="2800" dirty="0"/>
              <a:t> </a:t>
            </a:r>
            <a:r>
              <a:rPr lang="ru-RU" sz="2800" dirty="0" err="1"/>
              <a:t>староукраїнської</a:t>
            </a:r>
            <a:r>
              <a:rPr lang="ru-RU" sz="2800" dirty="0"/>
              <a:t> </a:t>
            </a:r>
            <a:r>
              <a:rPr lang="ru-RU" sz="2800" dirty="0" err="1"/>
              <a:t>культури</a:t>
            </a:r>
            <a:r>
              <a:rPr lang="ru-RU" sz="2800" dirty="0"/>
              <a:t>, </a:t>
            </a:r>
            <a:r>
              <a:rPr lang="ru-RU" sz="2800" dirty="0" err="1"/>
              <a:t>тобто</a:t>
            </a:r>
            <a:r>
              <a:rPr lang="ru-RU" sz="2800" dirty="0"/>
              <a:t> </a:t>
            </a:r>
            <a:r>
              <a:rPr lang="ru-RU" sz="2800" dirty="0" err="1"/>
              <a:t>тієї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передувала </a:t>
            </a:r>
            <a:r>
              <a:rPr lang="ru-RU" sz="2800" dirty="0" err="1"/>
              <a:t>новій</a:t>
            </a:r>
            <a:r>
              <a:rPr lang="ru-RU" sz="2800" dirty="0"/>
              <a:t>, </a:t>
            </a:r>
            <a:r>
              <a:rPr lang="ru-RU" sz="2800" dirty="0" err="1"/>
              <a:t>створеній</a:t>
            </a:r>
            <a:r>
              <a:rPr lang="ru-RU" sz="2800" dirty="0"/>
              <a:t> за </a:t>
            </a:r>
            <a:r>
              <a:rPr lang="ru-RU" sz="2800" dirty="0" err="1"/>
              <a:t>останні</a:t>
            </a:r>
            <a:r>
              <a:rPr lang="ru-RU" sz="2800" dirty="0"/>
              <a:t> два </a:t>
            </a:r>
            <a:r>
              <a:rPr lang="ru-RU" sz="2800" dirty="0" err="1"/>
              <a:t>століття</a:t>
            </a:r>
            <a:r>
              <a:rPr lang="ru-RU" sz="2800" dirty="0"/>
              <a:t>. </a:t>
            </a:r>
            <a:r>
              <a:rPr lang="ru-RU" sz="2800" dirty="0" err="1"/>
              <a:t>Мистецтво</a:t>
            </a:r>
            <a:r>
              <a:rPr lang="ru-RU" sz="2800" dirty="0"/>
              <a:t> </a:t>
            </a:r>
            <a:r>
              <a:rPr lang="ru-RU" sz="2800" dirty="0" err="1"/>
              <a:t>тієї</a:t>
            </a:r>
            <a:r>
              <a:rPr lang="ru-RU" sz="2800" dirty="0"/>
              <a:t> </a:t>
            </a:r>
            <a:r>
              <a:rPr lang="ru-RU" sz="2800" dirty="0" err="1"/>
              <a:t>доби</a:t>
            </a:r>
            <a:r>
              <a:rPr lang="ru-RU" sz="2800" dirty="0"/>
              <a:t> </a:t>
            </a:r>
            <a:r>
              <a:rPr lang="ru-RU" sz="2800" dirty="0" err="1"/>
              <a:t>розвивається</a:t>
            </a:r>
            <a:r>
              <a:rPr lang="ru-RU" sz="2800" dirty="0"/>
              <a:t> в </a:t>
            </a:r>
            <a:r>
              <a:rPr lang="ru-RU" sz="2800" dirty="0" err="1"/>
              <a:t>стилі</a:t>
            </a:r>
            <a:r>
              <a:rPr lang="ru-RU" sz="2800" dirty="0"/>
              <a:t> </a:t>
            </a:r>
            <a:r>
              <a:rPr lang="ru-RU" sz="2800" dirty="0" err="1"/>
              <a:t>бароко</a:t>
            </a:r>
            <a:r>
              <a:rPr lang="ru-RU" sz="2800" dirty="0"/>
              <a:t>, </a:t>
            </a:r>
            <a:r>
              <a:rPr lang="ru-RU" sz="2800" dirty="0" err="1"/>
              <a:t>котрий</a:t>
            </a:r>
            <a:r>
              <a:rPr lang="ru-RU" sz="2800" dirty="0"/>
              <a:t> </a:t>
            </a:r>
            <a:r>
              <a:rPr lang="ru-RU" sz="2800" dirty="0" err="1"/>
              <a:t>проникає</a:t>
            </a:r>
            <a:r>
              <a:rPr lang="ru-RU" sz="2800" dirty="0"/>
              <a:t> в </a:t>
            </a:r>
            <a:r>
              <a:rPr lang="ru-RU" sz="2800" dirty="0" err="1"/>
              <a:t>усі</a:t>
            </a:r>
            <a:r>
              <a:rPr lang="ru-RU" sz="2800" dirty="0"/>
              <a:t> </a:t>
            </a:r>
            <a:r>
              <a:rPr lang="ru-RU" sz="2800" dirty="0" err="1"/>
              <a:t>культурні</a:t>
            </a:r>
            <a:r>
              <a:rPr lang="ru-RU" sz="2800" dirty="0"/>
              <a:t> </a:t>
            </a:r>
            <a:r>
              <a:rPr lang="ru-RU" sz="2800" dirty="0" err="1"/>
              <a:t>сфери</a:t>
            </a:r>
            <a:r>
              <a:rPr lang="ru-RU" sz="2800" dirty="0"/>
              <a:t> і </a:t>
            </a:r>
            <a:r>
              <a:rPr lang="ru-RU" sz="2800" dirty="0" err="1"/>
              <a:t>набуває</a:t>
            </a:r>
            <a:r>
              <a:rPr lang="ru-RU" sz="2800" dirty="0"/>
              <a:t> </a:t>
            </a:r>
            <a:r>
              <a:rPr lang="ru-RU" sz="2800" dirty="0" err="1"/>
              <a:t>свого</a:t>
            </a:r>
            <a:r>
              <a:rPr lang="ru-RU" sz="2800" dirty="0"/>
              <a:t> </a:t>
            </a:r>
            <a:r>
              <a:rPr lang="ru-RU" sz="2800" dirty="0" err="1"/>
              <a:t>розквіту</a:t>
            </a:r>
            <a:r>
              <a:rPr lang="ru-RU" sz="2800" dirty="0"/>
              <a:t> у 18 </a:t>
            </a:r>
            <a:r>
              <a:rPr lang="ru-RU" sz="2800" dirty="0" err="1"/>
              <a:t>столітті</a:t>
            </a:r>
            <a:r>
              <a:rPr lang="ru-RU" sz="2800" dirty="0"/>
              <a:t> як </a:t>
            </a:r>
            <a:r>
              <a:rPr lang="ru-RU" sz="2800" dirty="0" err="1"/>
              <a:t>відоме</a:t>
            </a:r>
            <a:r>
              <a:rPr lang="ru-RU" sz="2800" dirty="0"/>
              <a:t> </a:t>
            </a:r>
            <a:r>
              <a:rPr lang="ru-RU" sz="2800" dirty="0" err="1"/>
              <a:t>всьому</a:t>
            </a:r>
            <a:r>
              <a:rPr lang="ru-RU" sz="2800" dirty="0"/>
              <a:t> </a:t>
            </a:r>
            <a:r>
              <a:rPr lang="ru-RU" sz="2800" dirty="0" err="1"/>
              <a:t>світові</a:t>
            </a:r>
            <a:r>
              <a:rPr lang="ru-RU" sz="2800" dirty="0"/>
              <a:t> </a:t>
            </a:r>
            <a:r>
              <a:rPr lang="ru-RU" sz="2800" b="1" dirty="0"/>
              <a:t>«</a:t>
            </a:r>
            <a:r>
              <a:rPr lang="ru-RU" sz="2800" b="1" dirty="0" err="1"/>
              <a:t>українське</a:t>
            </a:r>
            <a:r>
              <a:rPr lang="ru-RU" sz="2800" b="1" dirty="0"/>
              <a:t> </a:t>
            </a:r>
            <a:r>
              <a:rPr lang="ru-RU" sz="2800" b="1" dirty="0" err="1"/>
              <a:t>бароко</a:t>
            </a:r>
            <a:r>
              <a:rPr lang="ru-RU" sz="2800" b="1" dirty="0"/>
              <a:t>».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4653861" cy="350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90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11960" y="188640"/>
            <a:ext cx="4932040" cy="604867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нового </a:t>
            </a:r>
            <a:r>
              <a:rPr lang="ru-RU" dirty="0" err="1"/>
              <a:t>вигляду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/>
              <a:t>Київ</a:t>
            </a:r>
            <a:r>
              <a:rPr lang="ru-RU" dirty="0"/>
              <a:t>, </a:t>
            </a:r>
            <a:r>
              <a:rPr lang="ru-RU" dirty="0" err="1"/>
              <a:t>створюється</a:t>
            </a:r>
            <a:r>
              <a:rPr lang="ru-RU" dirty="0"/>
              <a:t> </a:t>
            </a:r>
            <a:r>
              <a:rPr lang="ru-RU" dirty="0" err="1"/>
              <a:t>сучасний</a:t>
            </a:r>
            <a:r>
              <a:rPr lang="ru-RU" dirty="0"/>
              <a:t> образ старого </a:t>
            </a:r>
            <a:r>
              <a:rPr lang="ru-RU" dirty="0" err="1"/>
              <a:t>міста</a:t>
            </a:r>
            <a:r>
              <a:rPr lang="ru-RU" dirty="0"/>
              <a:t>. </a:t>
            </a:r>
            <a:r>
              <a:rPr lang="ru-RU" dirty="0" err="1"/>
              <a:t>Йде</a:t>
            </a:r>
            <a:r>
              <a:rPr lang="ru-RU" dirty="0"/>
              <a:t> </a:t>
            </a:r>
            <a:r>
              <a:rPr lang="ru-RU" dirty="0" err="1"/>
              <a:t>інтенсивне</a:t>
            </a:r>
            <a:r>
              <a:rPr lang="ru-RU" dirty="0"/>
              <a:t>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північного</a:t>
            </a:r>
            <a:r>
              <a:rPr lang="ru-RU" dirty="0"/>
              <a:t> </a:t>
            </a:r>
            <a:r>
              <a:rPr lang="ru-RU" dirty="0" err="1"/>
              <a:t>Лівобережжя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Чернігова</a:t>
            </a:r>
            <a:r>
              <a:rPr lang="ru-RU" dirty="0"/>
              <a:t>. </a:t>
            </a:r>
            <a:r>
              <a:rPr lang="ru-RU" dirty="0" err="1"/>
              <a:t>Типово</a:t>
            </a:r>
            <a:r>
              <a:rPr lang="ru-RU" dirty="0"/>
              <a:t> </a:t>
            </a:r>
            <a:r>
              <a:rPr lang="ru-RU" dirty="0" err="1"/>
              <a:t>барочні</a:t>
            </a:r>
            <a:r>
              <a:rPr lang="ru-RU" dirty="0"/>
              <a:t> </a:t>
            </a:r>
            <a:r>
              <a:rPr lang="ru-RU" dirty="0" err="1"/>
              <a:t>споруди</a:t>
            </a:r>
            <a:r>
              <a:rPr lang="ru-RU" dirty="0"/>
              <a:t> </a:t>
            </a:r>
            <a:r>
              <a:rPr lang="ru-RU" dirty="0" err="1"/>
              <a:t>будуються</a:t>
            </a:r>
            <a:r>
              <a:rPr lang="ru-RU" dirty="0"/>
              <a:t> на </a:t>
            </a:r>
            <a:r>
              <a:rPr lang="ru-RU" dirty="0" err="1"/>
              <a:t>західноукраїнських</a:t>
            </a:r>
            <a:r>
              <a:rPr lang="ru-RU" dirty="0"/>
              <a:t> землях, особливо у </a:t>
            </a:r>
            <a:r>
              <a:rPr lang="ru-RU" dirty="0" err="1"/>
              <a:t>Львові</a:t>
            </a:r>
            <a:r>
              <a:rPr lang="ru-RU" dirty="0"/>
              <a:t>. </a:t>
            </a:r>
            <a:r>
              <a:rPr lang="ru-RU" dirty="0" err="1"/>
              <a:t>Народжується</a:t>
            </a:r>
            <a:r>
              <a:rPr lang="ru-RU" dirty="0"/>
              <a:t>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архітектурна</a:t>
            </a:r>
            <a:r>
              <a:rPr lang="ru-RU" dirty="0"/>
              <a:t> школа, </a:t>
            </a:r>
            <a:r>
              <a:rPr lang="ru-RU" dirty="0" err="1"/>
              <a:t>що</a:t>
            </a:r>
            <a:r>
              <a:rPr lang="ru-RU" dirty="0"/>
              <a:t> дала </a:t>
            </a:r>
            <a:r>
              <a:rPr lang="ru-RU" dirty="0" err="1"/>
              <a:t>світові</a:t>
            </a:r>
            <a:r>
              <a:rPr lang="ru-RU" dirty="0"/>
              <a:t> таких </a:t>
            </a:r>
            <a:r>
              <a:rPr lang="ru-RU" dirty="0" err="1"/>
              <a:t>відомих</a:t>
            </a:r>
            <a:r>
              <a:rPr lang="ru-RU" dirty="0"/>
              <a:t> </a:t>
            </a:r>
            <a:r>
              <a:rPr lang="ru-RU" dirty="0" err="1"/>
              <a:t>майстрів</a:t>
            </a:r>
            <a:r>
              <a:rPr lang="ru-RU" dirty="0"/>
              <a:t> як І. Григорович-</a:t>
            </a:r>
            <a:r>
              <a:rPr lang="ru-RU" dirty="0" err="1"/>
              <a:t>Барський</a:t>
            </a:r>
            <a:r>
              <a:rPr lang="ru-RU" dirty="0"/>
              <a:t>, С. </a:t>
            </a:r>
            <a:r>
              <a:rPr lang="ru-RU" dirty="0" err="1"/>
              <a:t>Ковнір</a:t>
            </a:r>
            <a:r>
              <a:rPr lang="ru-RU" dirty="0"/>
              <a:t>,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Зарудний</a:t>
            </a:r>
            <a:r>
              <a:rPr lang="ru-RU" dirty="0"/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9" y="116632"/>
            <a:ext cx="439276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3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6632"/>
            <a:ext cx="8964488" cy="1853611"/>
          </a:xfrm>
        </p:spPr>
        <p:txBody>
          <a:bodyPr>
            <a:normAutofit/>
          </a:bodyPr>
          <a:lstStyle/>
          <a:p>
            <a:r>
              <a:rPr lang="ru-RU" sz="3200" dirty="0" err="1"/>
              <a:t>Українське</a:t>
            </a:r>
            <a:r>
              <a:rPr lang="ru-RU" sz="3200" dirty="0"/>
              <a:t> </a:t>
            </a:r>
            <a:r>
              <a:rPr lang="ru-RU" sz="3200" dirty="0" err="1"/>
              <a:t>бароко</a:t>
            </a:r>
            <a:r>
              <a:rPr lang="ru-RU" sz="3200" dirty="0"/>
              <a:t> 17 ст. </a:t>
            </a:r>
            <a:r>
              <a:rPr lang="ru-RU" sz="3200" dirty="0" err="1"/>
              <a:t>називають</a:t>
            </a:r>
            <a:r>
              <a:rPr lang="ru-RU" sz="3200" dirty="0"/>
              <a:t> «</a:t>
            </a:r>
            <a:r>
              <a:rPr lang="ru-RU" sz="3200" dirty="0" err="1"/>
              <a:t>козацьким</a:t>
            </a:r>
            <a:r>
              <a:rPr lang="ru-RU" sz="3200" dirty="0"/>
              <a:t>», </a:t>
            </a:r>
            <a:r>
              <a:rPr lang="ru-RU" sz="3200" dirty="0" err="1"/>
              <a:t>бо</a:t>
            </a:r>
            <a:r>
              <a:rPr lang="ru-RU" sz="3200" dirty="0"/>
              <a:t> </a:t>
            </a:r>
            <a:r>
              <a:rPr lang="ru-RU" sz="3200" dirty="0" err="1"/>
              <a:t>саме</a:t>
            </a:r>
            <a:r>
              <a:rPr lang="ru-RU" sz="3200" dirty="0"/>
              <a:t> </a:t>
            </a:r>
            <a:r>
              <a:rPr lang="ru-RU" sz="3200" dirty="0" err="1"/>
              <a:t>козацтво</a:t>
            </a:r>
            <a:r>
              <a:rPr lang="ru-RU" sz="3200" dirty="0"/>
              <a:t> </a:t>
            </a:r>
            <a:r>
              <a:rPr lang="ru-RU" sz="3200" dirty="0" err="1"/>
              <a:t>було</a:t>
            </a:r>
            <a:r>
              <a:rPr lang="ru-RU" sz="3200" dirty="0"/>
              <a:t> </a:t>
            </a:r>
            <a:r>
              <a:rPr lang="ru-RU" sz="3200" dirty="0" err="1"/>
              <a:t>носієм</a:t>
            </a:r>
            <a:r>
              <a:rPr lang="ru-RU" sz="3200" dirty="0"/>
              <a:t> нового </a:t>
            </a:r>
            <a:r>
              <a:rPr lang="ru-RU" sz="3200" dirty="0" err="1"/>
              <a:t>художнього</a:t>
            </a:r>
            <a:r>
              <a:rPr lang="ru-RU" sz="3200" dirty="0"/>
              <a:t> смаку.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378" y="1700808"/>
            <a:ext cx="6042248" cy="44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34" y="1733065"/>
            <a:ext cx="2383427" cy="41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70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4864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Особливе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мистецтві</a:t>
            </a:r>
            <a:r>
              <a:rPr lang="ru-RU" dirty="0"/>
              <a:t> </a:t>
            </a:r>
            <a:r>
              <a:rPr lang="ru-RU" dirty="0" err="1"/>
              <a:t>доби</a:t>
            </a:r>
            <a:r>
              <a:rPr lang="ru-RU" dirty="0"/>
              <a:t> </a:t>
            </a:r>
            <a:r>
              <a:rPr lang="ru-RU" dirty="0" err="1"/>
              <a:t>бароко</a:t>
            </a:r>
            <a:r>
              <a:rPr lang="ru-RU" dirty="0"/>
              <a:t> належало </a:t>
            </a:r>
            <a:r>
              <a:rPr lang="ru-RU" dirty="0" err="1"/>
              <a:t>художній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 та </a:t>
            </a:r>
            <a:r>
              <a:rPr lang="ru-RU" dirty="0" err="1"/>
              <a:t>друкарні</a:t>
            </a:r>
            <a:r>
              <a:rPr lang="ru-RU" dirty="0"/>
              <a:t> </a:t>
            </a:r>
            <a:r>
              <a:rPr lang="ru-RU" dirty="0" err="1"/>
              <a:t>Києво-Печерської</a:t>
            </a:r>
            <a:r>
              <a:rPr lang="ru-RU" dirty="0"/>
              <a:t> </a:t>
            </a:r>
            <a:r>
              <a:rPr lang="ru-RU" dirty="0" err="1"/>
              <a:t>лаври</a:t>
            </a:r>
            <a:r>
              <a:rPr lang="ru-RU" dirty="0"/>
              <a:t>.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04864"/>
            <a:ext cx="5746584" cy="4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11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507288" cy="2074242"/>
          </a:xfrm>
        </p:spPr>
        <p:txBody>
          <a:bodyPr>
            <a:noAutofit/>
          </a:bodyPr>
          <a:lstStyle/>
          <a:p>
            <a:r>
              <a:rPr lang="uk-UA" sz="8000" dirty="0" smtClean="0">
                <a:solidFill>
                  <a:schemeClr val="tx1"/>
                </a:solidFill>
              </a:rPr>
              <a:t>Стиль бароко в архітектурі України</a:t>
            </a:r>
            <a:endParaRPr lang="ru-RU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</TotalTime>
  <Words>318</Words>
  <Application>Microsoft Office PowerPoint</Application>
  <PresentationFormat>Экран (4:3)</PresentationFormat>
  <Paragraphs>20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Бароко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Особливе місце в українському мистецтві доби бароко належало художній школі та друкарні Києво-Печерської лаври.</vt:lpstr>
      <vt:lpstr>Стиль бароко в архітектурі України</vt:lpstr>
      <vt:lpstr>Софія Київська</vt:lpstr>
      <vt:lpstr>Успенський собор Києво-Печерської лаври</vt:lpstr>
      <vt:lpstr>Катерининська церква, Чернігів</vt:lpstr>
      <vt:lpstr>Золотоверхий Михайлівський собор</vt:lpstr>
      <vt:lpstr>Тризубоподібна Покровська церква (Київ). 1766 р.</vt:lpstr>
      <vt:lpstr>Петропавлівська церква Густинського монастиря на Чернігівщині. 1693 р.</vt:lpstr>
      <vt:lpstr>Презентация PowerPoint</vt:lpstr>
      <vt:lpstr>Георгіївська церква Видубицького монастиря в Києві. 1696 р.</vt:lpstr>
      <vt:lpstr>Висновок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Бар</dc:title>
  <dc:creator>Лєна</dc:creator>
  <cp:lastModifiedBy>Lenovo</cp:lastModifiedBy>
  <cp:revision>7</cp:revision>
  <dcterms:created xsi:type="dcterms:W3CDTF">2014-11-09T11:12:23Z</dcterms:created>
  <dcterms:modified xsi:type="dcterms:W3CDTF">2014-11-09T12:20:28Z</dcterms:modified>
</cp:coreProperties>
</file>