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8"/>
  </p:notesMasterIdLst>
  <p:sldIdLst>
    <p:sldId id="256" r:id="rId2"/>
    <p:sldId id="262" r:id="rId3"/>
    <p:sldId id="257" r:id="rId4"/>
    <p:sldId id="282" r:id="rId5"/>
    <p:sldId id="289" r:id="rId6"/>
    <p:sldId id="258" r:id="rId7"/>
    <p:sldId id="267" r:id="rId8"/>
    <p:sldId id="268" r:id="rId9"/>
    <p:sldId id="259" r:id="rId10"/>
    <p:sldId id="260" r:id="rId11"/>
    <p:sldId id="269" r:id="rId12"/>
    <p:sldId id="270" r:id="rId13"/>
    <p:sldId id="271" r:id="rId14"/>
    <p:sldId id="283" r:id="rId15"/>
    <p:sldId id="261" r:id="rId16"/>
    <p:sldId id="263" r:id="rId17"/>
    <p:sldId id="273" r:id="rId18"/>
    <p:sldId id="274" r:id="rId19"/>
    <p:sldId id="275" r:id="rId20"/>
    <p:sldId id="276" r:id="rId21"/>
    <p:sldId id="290" r:id="rId22"/>
    <p:sldId id="277" r:id="rId23"/>
    <p:sldId id="291" r:id="rId24"/>
    <p:sldId id="292" r:id="rId25"/>
    <p:sldId id="293" r:id="rId26"/>
    <p:sldId id="278" r:id="rId27"/>
    <p:sldId id="264" r:id="rId28"/>
    <p:sldId id="285" r:id="rId29"/>
    <p:sldId id="284" r:id="rId30"/>
    <p:sldId id="265" r:id="rId31"/>
    <p:sldId id="280" r:id="rId32"/>
    <p:sldId id="266" r:id="rId33"/>
    <p:sldId id="281" r:id="rId34"/>
    <p:sldId id="286" r:id="rId35"/>
    <p:sldId id="287" r:id="rId36"/>
    <p:sldId id="288" r:id="rId37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84" autoAdjust="0"/>
    <p:restoredTop sz="75971" autoAdjust="0"/>
  </p:normalViewPr>
  <p:slideViewPr>
    <p:cSldViewPr snapToGrid="0" snapToObjects="1">
      <p:cViewPr>
        <p:scale>
          <a:sx n="94" d="100"/>
          <a:sy n="94" d="100"/>
        </p:scale>
        <p:origin x="-1752" y="-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DE371-B76F-4FC9-8099-D85D4A0FF32F}" type="datetimeFigureOut">
              <a:rPr lang="ru-RU" smtClean="0"/>
              <a:t>19.04.15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C049F-7F7A-470C-AB94-B9324ABCB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66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C049F-7F7A-470C-AB94-B9324ABCBAF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528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1466-3C03-4945-AF89-2464F9CD9454}" type="datetimeFigureOut">
              <a:rPr lang="ru-RU" smtClean="0"/>
              <a:t>19.04.15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D3FA1B-3388-B642-A6CC-C87BCC9EE88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1466-3C03-4945-AF89-2464F9CD9454}" type="datetimeFigureOut">
              <a:rPr lang="ru-RU" smtClean="0"/>
              <a:t>19.04.15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FA1B-3388-B642-A6CC-C87BCC9EE8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1466-3C03-4945-AF89-2464F9CD9454}" type="datetimeFigureOut">
              <a:rPr lang="ru-RU" smtClean="0"/>
              <a:t>19.04.15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FA1B-3388-B642-A6CC-C87BCC9EE8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1466-3C03-4945-AF89-2464F9CD9454}" type="datetimeFigureOut">
              <a:rPr lang="ru-RU" smtClean="0"/>
              <a:t>19.04.15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FA1B-3388-B642-A6CC-C87BCC9EE8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1466-3C03-4945-AF89-2464F9CD9454}" type="datetimeFigureOut">
              <a:rPr lang="ru-RU" smtClean="0"/>
              <a:t>19.04.15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FA1B-3388-B642-A6CC-C87BCC9EE88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1466-3C03-4945-AF89-2464F9CD9454}" type="datetimeFigureOut">
              <a:rPr lang="ru-RU" smtClean="0"/>
              <a:t>19.04.15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FA1B-3388-B642-A6CC-C87BCC9EE88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1466-3C03-4945-AF89-2464F9CD9454}" type="datetimeFigureOut">
              <a:rPr lang="ru-RU" smtClean="0"/>
              <a:t>19.04.15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FA1B-3388-B642-A6CC-C87BCC9EE88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1466-3C03-4945-AF89-2464F9CD9454}" type="datetimeFigureOut">
              <a:rPr lang="ru-RU" smtClean="0"/>
              <a:t>19.04.15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FA1B-3388-B642-A6CC-C87BCC9EE8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1466-3C03-4945-AF89-2464F9CD9454}" type="datetimeFigureOut">
              <a:rPr lang="ru-RU" smtClean="0"/>
              <a:t>19.04.15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FA1B-3388-B642-A6CC-C87BCC9EE8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1466-3C03-4945-AF89-2464F9CD9454}" type="datetimeFigureOut">
              <a:rPr lang="ru-RU" smtClean="0"/>
              <a:t>19.04.15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FA1B-3388-B642-A6CC-C87BCC9EE8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1466-3C03-4945-AF89-2464F9CD9454}" type="datetimeFigureOut">
              <a:rPr lang="ru-RU" smtClean="0"/>
              <a:t>19.04.15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3FA1B-3388-B642-A6CC-C87BCC9EE8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B3D1466-3C03-4945-AF89-2464F9CD9454}" type="datetimeFigureOut">
              <a:rPr lang="ru-RU" smtClean="0"/>
              <a:t>19.04.15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9D3FA1B-3388-B642-A6CC-C87BCC9EE88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1348" y="1084438"/>
            <a:ext cx="62077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/>
              <a:t>Розділ</a:t>
            </a:r>
            <a:r>
              <a:rPr lang="ru-RU" sz="3200" dirty="0"/>
              <a:t> 1</a:t>
            </a:r>
          </a:p>
          <a:p>
            <a:r>
              <a:rPr lang="ru-RU" sz="3200" dirty="0"/>
              <a:t>Тема 5</a:t>
            </a:r>
          </a:p>
          <a:p>
            <a:r>
              <a:rPr lang="ru-RU" sz="3200" dirty="0" err="1" smtClean="0"/>
              <a:t>Панасовская</a:t>
            </a:r>
            <a:r>
              <a:rPr lang="ru-RU" sz="3200" dirty="0" smtClean="0"/>
              <a:t>, Радченко, Колесник</a:t>
            </a:r>
            <a:r>
              <a:rPr lang="ru-RU" sz="32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493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98074" y="1034232"/>
            <a:ext cx="4572000" cy="5078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Ре́мбрандт</a:t>
            </a:r>
            <a:r>
              <a:rPr lang="ru-RU" dirty="0" smtClean="0"/>
              <a:t> </a:t>
            </a:r>
            <a:r>
              <a:rPr lang="ru-RU" dirty="0" err="1" smtClean="0"/>
              <a:t>Ха́рменс</a:t>
            </a:r>
            <a:r>
              <a:rPr lang="ru-RU" dirty="0" smtClean="0"/>
              <a:t> </a:t>
            </a:r>
            <a:r>
              <a:rPr lang="ru-RU" dirty="0" err="1" smtClean="0"/>
              <a:t>ван</a:t>
            </a:r>
            <a:r>
              <a:rPr lang="ru-RU" dirty="0" smtClean="0"/>
              <a:t> Рейн (1606—1669) — </a:t>
            </a:r>
            <a:r>
              <a:rPr lang="ru-RU" dirty="0"/>
              <a:t> </a:t>
            </a:r>
            <a:r>
              <a:rPr lang="ru-RU" dirty="0" smtClean="0"/>
              <a:t>великий </a:t>
            </a:r>
            <a:r>
              <a:rPr lang="ru-RU" dirty="0"/>
              <a:t>голландский живописец и гравер, сын мельника </a:t>
            </a:r>
            <a:r>
              <a:rPr lang="ru-RU" dirty="0" err="1"/>
              <a:t>Гармена</a:t>
            </a:r>
            <a:r>
              <a:rPr lang="ru-RU" dirty="0"/>
              <a:t> </a:t>
            </a:r>
            <a:r>
              <a:rPr lang="ru-RU" dirty="0" err="1"/>
              <a:t>Герритса</a:t>
            </a:r>
            <a:r>
              <a:rPr lang="ru-RU" dirty="0"/>
              <a:t> и </a:t>
            </a:r>
            <a:r>
              <a:rPr lang="ru-RU" dirty="0" err="1"/>
              <a:t>Нелтье</a:t>
            </a:r>
            <a:r>
              <a:rPr lang="ru-RU" dirty="0"/>
              <a:t> </a:t>
            </a:r>
            <a:r>
              <a:rPr lang="ru-RU" dirty="0" err="1"/>
              <a:t>Виллемсдохтер</a:t>
            </a:r>
            <a:r>
              <a:rPr lang="ru-RU" dirty="0"/>
              <a:t> </a:t>
            </a:r>
            <a:r>
              <a:rPr lang="ru-RU" dirty="0" err="1"/>
              <a:t>ван</a:t>
            </a:r>
            <a:r>
              <a:rPr lang="ru-RU" dirty="0"/>
              <a:t> Рейн, родился 15 июля 1606 г. в Лейдене.</a:t>
            </a:r>
            <a:r>
              <a:rPr lang="ru-RU" dirty="0" smtClean="0"/>
              <a:t>, великий мастер светотени, крупнейший представитель золотого века голландской живописи. Он сумел воплотить в своих произведениях весь спектр человеческих переживаний с такой эмоциональной насыщенностью, которой до него не знало изобразительное искусство. Работы Рембрандта, чрезвычайно разнообразные по жанровой принадлежности, открывают зрителю вневременной духовный мир человеческих переживаний и чувств.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29858" y="95922"/>
            <a:ext cx="650731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Ре́мбрандт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Ха́рменс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ван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Рейн 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18" y="1034232"/>
            <a:ext cx="4058273" cy="50765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9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91" y="188640"/>
            <a:ext cx="850704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55723" y="6309320"/>
            <a:ext cx="64646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Побиение</a:t>
            </a:r>
            <a:r>
              <a:rPr lang="ru-RU" dirty="0" smtClean="0"/>
              <a:t> камнями Святого Стефана, 1625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370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56345" y="58658"/>
            <a:ext cx="8280920" cy="6689559"/>
            <a:chOff x="467544" y="29917"/>
            <a:chExt cx="8136904" cy="6459297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9917"/>
              <a:ext cx="8136904" cy="6102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483768" y="6132595"/>
              <a:ext cx="3744416" cy="356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Урок анатомии доктора </a:t>
              </a:r>
              <a:r>
                <a:rPr lang="ru-RU" dirty="0" err="1" smtClean="0"/>
                <a:t>Тульпа</a:t>
              </a:r>
              <a:r>
                <a:rPr lang="ru-RU" dirty="0" smtClean="0"/>
                <a:t>, 1632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9127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917"/>
            <a:ext cx="7848872" cy="6420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70161" y="6488668"/>
            <a:ext cx="2690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Сусанна и старцы, 1647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163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925" y="356588"/>
            <a:ext cx="2494710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/>
                <a:cs typeface="Times New Roman"/>
              </a:rPr>
              <a:t>Главным объектом изображения для голландских художников была окружающая действительность, никогда ранее не находившая столь полного отображения в произведениях живописцев других национальных школ. 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794981" y="6211669"/>
            <a:ext cx="2340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Ян Вермеер.</a:t>
            </a:r>
            <a:r>
              <a:rPr lang="ru-RU" dirty="0"/>
              <a:t> Бокал вина. 1661.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635" y="356588"/>
            <a:ext cx="6254620" cy="5699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913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9905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/>
                <a:cs typeface="Times New Roman"/>
              </a:rPr>
              <a:t>Обращение </a:t>
            </a:r>
            <a:r>
              <a:rPr lang="ru-RU" sz="2000" b="1" dirty="0">
                <a:latin typeface="Times New Roman"/>
                <a:cs typeface="Times New Roman"/>
              </a:rPr>
              <a:t>к самым различным сторонам жизни приводило к укреплению реалистических тенденций в живописи, ведущее место в которой заняли бытовой жанр и портрет, пейзаж и натюрморт. Чем правдивее, глубже отражали художники открывающийся перед ними реальный мир, тем более значительными были их произведения.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610" y="1631216"/>
            <a:ext cx="6851984" cy="5086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798117" y="6335401"/>
            <a:ext cx="2968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Урок </a:t>
            </a:r>
            <a:r>
              <a:rPr lang="ru-RU" dirty="0" err="1" smtClean="0">
                <a:solidFill>
                  <a:srgbClr val="FF0000"/>
                </a:solidFill>
              </a:rPr>
              <a:t>анатомии.Рембрант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06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7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886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84683" y="6488668"/>
            <a:ext cx="7377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William Raymond </a:t>
            </a:r>
            <a:r>
              <a:rPr lang="en-US" dirty="0" err="1"/>
              <a:t>Dommersen</a:t>
            </a:r>
            <a:r>
              <a:rPr lang="en-US" dirty="0"/>
              <a:t> (1850-1927) - </a:t>
            </a:r>
            <a:r>
              <a:rPr lang="en-US" dirty="0" err="1"/>
              <a:t>голландский</a:t>
            </a:r>
            <a:r>
              <a:rPr lang="en-US" dirty="0"/>
              <a:t> </a:t>
            </a:r>
            <a:r>
              <a:rPr lang="en-US" dirty="0" err="1"/>
              <a:t>художник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0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автопортр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96774" y="162247"/>
            <a:ext cx="41221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Питер Пауль Рубенс</a:t>
            </a:r>
            <a:endParaRPr lang="ru-RU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blurRad="63500"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73204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41305" y="891978"/>
            <a:ext cx="4572000" cy="51275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buClr>
                <a:schemeClr val="tx1"/>
              </a:buClr>
              <a:buFont typeface="Wingdings" charset="0"/>
              <a:buNone/>
            </a:pPr>
            <a:r>
              <a:rPr lang="ru-RU" sz="2400" dirty="0" smtClean="0">
                <a:latin typeface="Times New Roman"/>
                <a:cs typeface="Times New Roman"/>
              </a:rPr>
              <a:t>Питер Пауль Рубенс— плодовитый </a:t>
            </a:r>
            <a:r>
              <a:rPr lang="ru-RU" sz="2400" dirty="0" err="1" smtClean="0">
                <a:latin typeface="Times New Roman"/>
                <a:cs typeface="Times New Roman"/>
              </a:rPr>
              <a:t>южнонидерландский</a:t>
            </a:r>
            <a:r>
              <a:rPr lang="ru-RU" sz="2400" dirty="0" smtClean="0">
                <a:latin typeface="Times New Roman"/>
                <a:cs typeface="Times New Roman"/>
              </a:rPr>
              <a:t> (фламандский) живописец, как никто другой воплотивший подвижность, безудержную жизненность и чувственность европейской живописи эпохи барокко. Творчество Рубенса — органичный сплав традиций </a:t>
            </a:r>
            <a:r>
              <a:rPr lang="ru-RU" sz="2400" dirty="0" err="1" smtClean="0">
                <a:latin typeface="Times New Roman"/>
                <a:cs typeface="Times New Roman"/>
              </a:rPr>
              <a:t>брейгелевского</a:t>
            </a:r>
            <a:r>
              <a:rPr lang="ru-RU" sz="2400" dirty="0" smtClean="0">
                <a:latin typeface="Times New Roman"/>
                <a:cs typeface="Times New Roman"/>
              </a:rPr>
              <a:t> реализма с достижениями венецианской школы. Хотя на всю Европу гремела слава его масштабных работ на мифологические и религиозные темы, Рубенс был также виртуозным мастером портрета и пейзажа.</a:t>
            </a:r>
            <a:endParaRPr lang="ru-RU" sz="2400" dirty="0">
              <a:latin typeface="Times New Roman"/>
              <a:cs typeface="Times New Roman"/>
            </a:endParaRPr>
          </a:p>
        </p:txBody>
      </p:sp>
      <p:pic>
        <p:nvPicPr>
          <p:cNvPr id="3" name="Picture 6" descr="Rubens_self_portra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" y="891978"/>
            <a:ext cx="3550881" cy="5000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99162" y="156958"/>
            <a:ext cx="7948823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Голландская </a:t>
            </a: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живопись</a:t>
            </a:r>
          </a:p>
          <a:p>
            <a:pPr algn="ctr"/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17 века</a:t>
            </a:r>
          </a:p>
        </p:txBody>
      </p:sp>
    </p:spTree>
    <p:extLst>
      <p:ext uri="{BB962C8B-B14F-4D97-AF65-F5344CB8AC3E}">
        <p14:creationId xmlns:p14="http://schemas.microsoft.com/office/powerpoint/2010/main" val="251088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4603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02909" y="2630770"/>
            <a:ext cx="307351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Союз Земли и </a:t>
            </a:r>
            <a:r>
              <a:rPr lang="ru-RU" sz="2400" dirty="0" smtClean="0"/>
              <a:t>Воды.</a:t>
            </a:r>
          </a:p>
          <a:p>
            <a:pPr algn="ctr"/>
            <a:r>
              <a:rPr lang="ru-RU" sz="2400" dirty="0" smtClean="0"/>
              <a:t>1618 год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4992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картины Рубенс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0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47603" y="2719586"/>
            <a:ext cx="3603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dirty="0"/>
              <a:t>Розп'яття (Удар списа) </a:t>
            </a:r>
            <a:r>
              <a:rPr lang="uk-UA" dirty="0" smtClean="0"/>
              <a:t> - 1610 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06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6521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64243" y="2254489"/>
            <a:ext cx="1898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Похищение дочерей </a:t>
            </a:r>
            <a:r>
              <a:rPr lang="ru-RU" sz="2400" dirty="0" err="1" smtClean="0"/>
              <a:t>Левкиппа</a:t>
            </a:r>
            <a:r>
              <a:rPr lang="ru-RU" sz="2400" dirty="0" smtClean="0"/>
              <a:t>. 1618-1620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4353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280" y="1266258"/>
            <a:ext cx="37759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 err="1" smtClean="0">
                <a:latin typeface="Palatino Linotype (Основной текст)"/>
              </a:rPr>
              <a:t>Страждання</a:t>
            </a:r>
            <a:r>
              <a:rPr lang="ru-RU" b="1" dirty="0" smtClean="0">
                <a:latin typeface="Palatino Linotype (Основной текст)"/>
              </a:rPr>
              <a:t> </a:t>
            </a:r>
            <a:r>
              <a:rPr lang="ru-RU" b="1" dirty="0">
                <a:latin typeface="Palatino Linotype (Основной текст)"/>
              </a:rPr>
              <a:t>Святого Стефана, </a:t>
            </a:r>
            <a:endParaRPr lang="ru-RU" b="1" dirty="0" smtClean="0">
              <a:latin typeface="Palatino Linotype (Основной текст)"/>
            </a:endParaRPr>
          </a:p>
          <a:p>
            <a:pPr>
              <a:defRPr/>
            </a:pPr>
            <a:r>
              <a:rPr lang="ru-RU" b="1" dirty="0" smtClean="0">
                <a:latin typeface="Palatino Linotype (Основной текст)"/>
              </a:rPr>
              <a:t>1616-1617 р.</a:t>
            </a:r>
            <a:endParaRPr lang="ru-RU" dirty="0">
              <a:latin typeface="Palatino Linotype (Основной текст)"/>
            </a:endParaRPr>
          </a:p>
        </p:txBody>
      </p:sp>
      <p:pic>
        <p:nvPicPr>
          <p:cNvPr id="3" name="Picture 5" descr="Святой Стефа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970" y="0"/>
            <a:ext cx="53680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31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2000" y="566615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dirty="0"/>
              <a:t>Перемога і смерть консула </a:t>
            </a:r>
            <a:r>
              <a:rPr lang="uk-UA" dirty="0" err="1"/>
              <a:t>Деція</a:t>
            </a:r>
            <a:r>
              <a:rPr lang="uk-UA" dirty="0"/>
              <a:t> Муса в </a:t>
            </a:r>
            <a:r>
              <a:rPr lang="uk-UA" dirty="0" smtClean="0"/>
              <a:t>бою 1617 р.</a:t>
            </a:r>
            <a:endParaRPr lang="ru-RU" dirty="0"/>
          </a:p>
        </p:txBody>
      </p:sp>
      <p:pic>
        <p:nvPicPr>
          <p:cNvPr id="3" name="Picture 5" descr="картины Рубенс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" y="348298"/>
            <a:ext cx="896302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38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2231" y="308094"/>
            <a:ext cx="4235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</a:rPr>
              <a:t>“</a:t>
            </a:r>
            <a:r>
              <a:rPr lang="ru-RU" b="1" dirty="0" err="1" smtClean="0">
                <a:solidFill>
                  <a:srgbClr val="000000"/>
                </a:solidFill>
              </a:rPr>
              <a:t>Повернення</a:t>
            </a:r>
            <a:r>
              <a:rPr lang="ru-RU" b="1" dirty="0" smtClean="0">
                <a:solidFill>
                  <a:srgbClr val="000000"/>
                </a:solidFill>
              </a:rPr>
              <a:t>  </a:t>
            </a:r>
            <a:r>
              <a:rPr lang="ru-RU" b="1" dirty="0">
                <a:solidFill>
                  <a:srgbClr val="000000"/>
                </a:solidFill>
              </a:rPr>
              <a:t>селян  з </a:t>
            </a:r>
            <a:r>
              <a:rPr lang="ru-RU" b="1" dirty="0" smtClean="0">
                <a:solidFill>
                  <a:srgbClr val="000000"/>
                </a:solidFill>
              </a:rPr>
              <a:t>поля</a:t>
            </a:r>
            <a:r>
              <a:rPr lang="en-US" b="1" dirty="0" smtClean="0">
                <a:solidFill>
                  <a:srgbClr val="000000"/>
                </a:solidFill>
              </a:rPr>
              <a:t>”</a:t>
            </a:r>
            <a:r>
              <a:rPr lang="ru-RU" b="1" dirty="0" smtClean="0">
                <a:solidFill>
                  <a:srgbClr val="000000"/>
                </a:solidFill>
              </a:rPr>
              <a:t> 1637 р.</a:t>
            </a:r>
            <a:endParaRPr lang="ru-RU" b="1" dirty="0">
              <a:solidFill>
                <a:srgbClr val="000000"/>
              </a:solidFill>
            </a:endParaRPr>
          </a:p>
        </p:txBody>
      </p:sp>
      <p:pic>
        <p:nvPicPr>
          <p:cNvPr id="3" name="Picture 5" descr="картина Возвращение крестьян с пол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91440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13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950" y="0"/>
            <a:ext cx="44760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708" y="1961021"/>
            <a:ext cx="4024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Дама в соломенной шляпе, 1650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8620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775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2603" y="0"/>
            <a:ext cx="890139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/>
                <a:cs typeface="Times New Roman"/>
              </a:rPr>
              <a:t>В каждом жанре существовали свои ответвления. Так, например, среди пейзажистов были маринисты (изображавшие море), живописцы, предпочитавшие виды равнинных мест или лесные чащи, были мастера, специализировавшиеся на зимних пейзажах и на пейзажах с лунным светом: среди жанристов выделялись художники, изображавшие крестьян, бюргеров, сцены пирушек и домашнего быта, сцены охоты и рынков; </a:t>
            </a:r>
            <a:r>
              <a:rPr lang="ru-RU" sz="2400" dirty="0" smtClean="0">
                <a:latin typeface="Times New Roman"/>
                <a:cs typeface="Times New Roman"/>
              </a:rPr>
              <a:t> </a:t>
            </a:r>
            <a:endParaRPr lang="ru-RU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094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7810" y="299046"/>
            <a:ext cx="72780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/>
                <a:cs typeface="Times New Roman"/>
              </a:rPr>
              <a:t>Б</a:t>
            </a:r>
            <a:r>
              <a:rPr lang="ru-RU" sz="2800" dirty="0" smtClean="0">
                <a:latin typeface="Times New Roman"/>
                <a:cs typeface="Times New Roman"/>
              </a:rPr>
              <a:t>ыли мастера церковных интерьеров и различных видов натюрмортов — «завтраков», «десертов», «лавок» и т. д</a:t>
            </a:r>
            <a:endParaRPr lang="ru-RU" sz="2800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43255" y="6462991"/>
            <a:ext cx="312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Клас</a:t>
            </a:r>
            <a:r>
              <a:rPr lang="ru-RU" dirty="0" smtClean="0">
                <a:solidFill>
                  <a:srgbClr val="FF0000"/>
                </a:solidFill>
              </a:rPr>
              <a:t>, натюрморт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23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2635"/>
            <a:ext cx="9144000" cy="506536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333" y="161419"/>
            <a:ext cx="85910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/>
                <a:cs typeface="Times New Roman"/>
              </a:rPr>
              <a:t>Сказались черты ограниченности голландской живописи, сужавшей для ее создателей число решаемых задач. Но вместе с тем сосредоточение каждого из художников на определенном жанре способствовало отточенности мастерства живописца. Только самые крупные из голландских художников работали в различных жанрах.</a:t>
            </a:r>
            <a:endParaRPr lang="ru-RU" sz="20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63198" y="1912035"/>
            <a:ext cx="1626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Рубенс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020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229283"/>
            <a:ext cx="89477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/>
                <a:cs typeface="Times New Roman"/>
              </a:rPr>
              <a:t>Отличительной чертой развития голландского искусства было значительное преобладание среди всех его видов живописи. Картины украшали дома не только представителей правящей верхушки общества, но и небогатых бюргеров, ремесленников, крестьян; они продавались на аукционах и ярмарках; подчас художники использовали их как средство уплаты по счетам. 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85" y="2696826"/>
            <a:ext cx="4050869" cy="3171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087886" y="6115645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Амвросий </a:t>
            </a:r>
            <a:r>
              <a:rPr lang="ru-RU" dirty="0" err="1"/>
              <a:t>Босхарта</a:t>
            </a:r>
            <a:r>
              <a:rPr lang="ru-RU" dirty="0"/>
              <a:t> II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832" y="2696826"/>
            <a:ext cx="4338468" cy="3171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522790" y="6115645"/>
            <a:ext cx="2911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Рубенс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95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116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85896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Петерс</a:t>
            </a:r>
            <a:r>
              <a:rPr lang="ru-RU" dirty="0"/>
              <a:t>, </a:t>
            </a:r>
            <a:r>
              <a:rPr lang="ru-RU" dirty="0" err="1"/>
              <a:t>Бонавентура</a:t>
            </a:r>
            <a:r>
              <a:rPr lang="ru-RU" dirty="0"/>
              <a:t> </a:t>
            </a:r>
            <a:r>
              <a:rPr lang="ru-RU" dirty="0" err="1"/>
              <a:t>I</a:t>
            </a:r>
            <a:r>
              <a:rPr lang="ru-RU" dirty="0"/>
              <a:t> (1614-1652)</a:t>
            </a:r>
          </a:p>
          <a:p>
            <a:r>
              <a:rPr lang="ru-RU" dirty="0"/>
              <a:t>Военные корабли в неспокойном море</a:t>
            </a:r>
          </a:p>
        </p:txBody>
      </p:sp>
    </p:spTree>
    <p:extLst>
      <p:ext uri="{BB962C8B-B14F-4D97-AF65-F5344CB8AC3E}">
        <p14:creationId xmlns:p14="http://schemas.microsoft.com/office/powerpoint/2010/main" val="382134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601"/>
            <a:ext cx="9144000" cy="63242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9575" y="6211669"/>
            <a:ext cx="6122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r>
              <a:rPr lang="ru-RU" dirty="0" err="1"/>
              <a:t>Снейдерс</a:t>
            </a:r>
            <a:r>
              <a:rPr lang="ru-RU" dirty="0"/>
              <a:t>, Франс (1579-1657)</a:t>
            </a:r>
          </a:p>
          <a:p>
            <a:r>
              <a:rPr lang="ru-RU" dirty="0"/>
              <a:t>Натюрморт с лобстером и фруктами</a:t>
            </a:r>
          </a:p>
        </p:txBody>
      </p:sp>
    </p:spTree>
    <p:extLst>
      <p:ext uri="{BB962C8B-B14F-4D97-AF65-F5344CB8AC3E}">
        <p14:creationId xmlns:p14="http://schemas.microsoft.com/office/powerpoint/2010/main" val="103715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437" y="362471"/>
            <a:ext cx="4951959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/>
                <a:cs typeface="Times New Roman"/>
              </a:rPr>
              <a:t>Становление реалистической голландской живописи проходило в борьбе с итальянизирующим направлением и маньеризмом. Представители этих направлений каждый по-своему, но чисто внешне заимствовали приемы итальянских художников, глубоко чуждые традициям национальной голландской живописи. На раннем этапе становления голландской живописи, охватывающем 1609—1640 годы, реалистические тенденции ярче проявлялись в портрете и бытовом жанре.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626" y="376739"/>
            <a:ext cx="3619500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08311" y="5841008"/>
            <a:ext cx="2879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Рубенс, Дама в соломенной шляпе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4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7017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70171" y="1964322"/>
            <a:ext cx="28738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работа Вермеера </a:t>
            </a:r>
            <a:r>
              <a:rPr lang="ru-RU" dirty="0" smtClean="0"/>
              <a:t>«</a:t>
            </a:r>
            <a:r>
              <a:rPr lang="ru-RU" dirty="0"/>
              <a:t>Девушка с жемчужной серёжкой»</a:t>
            </a:r>
          </a:p>
        </p:txBody>
      </p:sp>
    </p:spTree>
    <p:extLst>
      <p:ext uri="{BB962C8B-B14F-4D97-AF65-F5344CB8AC3E}">
        <p14:creationId xmlns:p14="http://schemas.microsoft.com/office/powerpoint/2010/main" val="313227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p05_d3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" y="1278921"/>
            <a:ext cx="3667760" cy="464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68320" y="226814"/>
            <a:ext cx="37287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Франс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Хальс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44720" y="1156335"/>
            <a:ext cx="364744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00C00"/>
                </a:solidFill>
              </a:rPr>
              <a:t>Основоположник </a:t>
            </a:r>
            <a:r>
              <a:rPr lang="ru-RU" sz="2400" b="1" dirty="0" err="1">
                <a:solidFill>
                  <a:srgbClr val="100C00"/>
                </a:solidFill>
              </a:rPr>
              <a:t>голландського</a:t>
            </a:r>
            <a:r>
              <a:rPr lang="ru-RU" sz="2400" b="1" dirty="0">
                <a:solidFill>
                  <a:srgbClr val="100C00"/>
                </a:solidFill>
              </a:rPr>
              <a:t> </a:t>
            </a:r>
            <a:r>
              <a:rPr lang="ru-RU" sz="2400" b="1" dirty="0" err="1">
                <a:solidFill>
                  <a:srgbClr val="100C00"/>
                </a:solidFill>
              </a:rPr>
              <a:t>реалістичного</a:t>
            </a:r>
            <a:r>
              <a:rPr lang="ru-RU" sz="2400" b="1" dirty="0">
                <a:solidFill>
                  <a:srgbClr val="100C00"/>
                </a:solidFill>
              </a:rPr>
              <a:t> портрета. </a:t>
            </a:r>
            <a:r>
              <a:rPr lang="ru-RU" sz="2400" b="1" dirty="0" err="1">
                <a:solidFill>
                  <a:srgbClr val="100C00"/>
                </a:solidFill>
              </a:rPr>
              <a:t>Замість</a:t>
            </a:r>
            <a:r>
              <a:rPr lang="ru-RU" sz="2400" b="1" dirty="0">
                <a:solidFill>
                  <a:srgbClr val="100C00"/>
                </a:solidFill>
              </a:rPr>
              <a:t> </a:t>
            </a:r>
            <a:r>
              <a:rPr lang="ru-RU" sz="2400" b="1" dirty="0" err="1">
                <a:solidFill>
                  <a:srgbClr val="100C00"/>
                </a:solidFill>
              </a:rPr>
              <a:t>величної</a:t>
            </a:r>
            <a:r>
              <a:rPr lang="ru-RU" sz="2400" b="1" dirty="0">
                <a:solidFill>
                  <a:srgbClr val="100C00"/>
                </a:solidFill>
              </a:rPr>
              <a:t> </a:t>
            </a:r>
            <a:r>
              <a:rPr lang="ru-RU" sz="2400" b="1" dirty="0" err="1">
                <a:solidFill>
                  <a:srgbClr val="100C00"/>
                </a:solidFill>
              </a:rPr>
              <a:t>пози</a:t>
            </a:r>
            <a:r>
              <a:rPr lang="ru-RU" sz="2400" b="1" dirty="0">
                <a:solidFill>
                  <a:srgbClr val="100C00"/>
                </a:solidFill>
              </a:rPr>
              <a:t> і парадного костюма, </a:t>
            </a:r>
            <a:r>
              <a:rPr lang="ru-RU" sz="2400" b="1" dirty="0" err="1">
                <a:solidFill>
                  <a:srgbClr val="100C00"/>
                </a:solidFill>
              </a:rPr>
              <a:t>типових</a:t>
            </a:r>
            <a:r>
              <a:rPr lang="ru-RU" sz="2400" b="1" dirty="0">
                <a:solidFill>
                  <a:srgbClr val="100C00"/>
                </a:solidFill>
              </a:rPr>
              <a:t> для станового портрета, </a:t>
            </a:r>
            <a:r>
              <a:rPr lang="ru-RU" sz="2400" b="1" dirty="0" err="1">
                <a:solidFill>
                  <a:srgbClr val="100C00"/>
                </a:solidFill>
              </a:rPr>
              <a:t>показував</a:t>
            </a:r>
            <a:r>
              <a:rPr lang="ru-RU" sz="2400" b="1" dirty="0">
                <a:solidFill>
                  <a:srgbClr val="100C00"/>
                </a:solidFill>
              </a:rPr>
              <a:t> </a:t>
            </a:r>
            <a:r>
              <a:rPr lang="ru-RU" sz="2400" b="1" dirty="0" err="1">
                <a:solidFill>
                  <a:srgbClr val="100C00"/>
                </a:solidFill>
              </a:rPr>
              <a:t>людину</a:t>
            </a:r>
            <a:r>
              <a:rPr lang="ru-RU" sz="2400" b="1" dirty="0">
                <a:solidFill>
                  <a:srgbClr val="100C00"/>
                </a:solidFill>
              </a:rPr>
              <a:t> з </a:t>
            </a:r>
            <a:r>
              <a:rPr lang="ru-RU" sz="2400" b="1" dirty="0" err="1">
                <a:solidFill>
                  <a:srgbClr val="100C00"/>
                </a:solidFill>
              </a:rPr>
              <a:t>властивими</a:t>
            </a:r>
            <a:r>
              <a:rPr lang="ru-RU" sz="2400" b="1" dirty="0">
                <a:solidFill>
                  <a:srgbClr val="100C00"/>
                </a:solidFill>
              </a:rPr>
              <a:t> </a:t>
            </a:r>
            <a:r>
              <a:rPr lang="ru-RU" sz="2400" b="1" dirty="0" err="1">
                <a:solidFill>
                  <a:srgbClr val="100C00"/>
                </a:solidFill>
              </a:rPr>
              <a:t>їй</a:t>
            </a:r>
            <a:r>
              <a:rPr lang="ru-RU" sz="2400" b="1" dirty="0">
                <a:solidFill>
                  <a:srgbClr val="100C00"/>
                </a:solidFill>
              </a:rPr>
              <a:t> </a:t>
            </a:r>
            <a:r>
              <a:rPr lang="ru-RU" sz="2400" b="1" dirty="0" err="1">
                <a:solidFill>
                  <a:srgbClr val="100C00"/>
                </a:solidFill>
              </a:rPr>
              <a:t>почуттями</a:t>
            </a:r>
            <a:r>
              <a:rPr lang="ru-RU" sz="2400" b="1" dirty="0">
                <a:solidFill>
                  <a:srgbClr val="100C00"/>
                </a:solidFill>
              </a:rPr>
              <a:t>, </a:t>
            </a:r>
            <a:r>
              <a:rPr lang="ru-RU" sz="2400" b="1" dirty="0" err="1">
                <a:solidFill>
                  <a:srgbClr val="100C00"/>
                </a:solidFill>
              </a:rPr>
              <a:t>емоціями</a:t>
            </a:r>
            <a:r>
              <a:rPr lang="ru-RU" sz="2400" b="1" dirty="0">
                <a:solidFill>
                  <a:srgbClr val="100C00"/>
                </a:solidFill>
              </a:rPr>
              <a:t>, характером, </a:t>
            </a:r>
            <a:r>
              <a:rPr lang="ru-RU" sz="2400" b="1" dirty="0" err="1">
                <a:solidFill>
                  <a:srgbClr val="100C00"/>
                </a:solidFill>
              </a:rPr>
              <a:t>інтелектом</a:t>
            </a:r>
            <a:r>
              <a:rPr lang="ru-RU" sz="2400" b="1" dirty="0">
                <a:solidFill>
                  <a:srgbClr val="100C00"/>
                </a:solidFill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7758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Банкет офицеров стрелковой роты С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2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88440" y="5355846"/>
            <a:ext cx="681736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00C00"/>
                </a:solidFill>
              </a:rPr>
              <a:t>«Банкет </a:t>
            </a:r>
            <a:r>
              <a:rPr lang="ru-RU" b="1" dirty="0" err="1">
                <a:solidFill>
                  <a:srgbClr val="100C00"/>
                </a:solidFill>
              </a:rPr>
              <a:t>офіцеів</a:t>
            </a:r>
            <a:r>
              <a:rPr lang="ru-RU" b="1" dirty="0">
                <a:solidFill>
                  <a:srgbClr val="100C00"/>
                </a:solidFill>
              </a:rPr>
              <a:t> </a:t>
            </a:r>
            <a:r>
              <a:rPr lang="ru-RU" b="1" dirty="0" err="1">
                <a:solidFill>
                  <a:srgbClr val="100C00"/>
                </a:solidFill>
              </a:rPr>
              <a:t>стрілкової</a:t>
            </a:r>
            <a:r>
              <a:rPr lang="ru-RU" b="1" dirty="0">
                <a:solidFill>
                  <a:srgbClr val="100C00"/>
                </a:solidFill>
              </a:rPr>
              <a:t> </a:t>
            </a:r>
            <a:r>
              <a:rPr lang="ru-RU" b="1" dirty="0" err="1">
                <a:solidFill>
                  <a:srgbClr val="100C00"/>
                </a:solidFill>
              </a:rPr>
              <a:t>девізії</a:t>
            </a:r>
            <a:r>
              <a:rPr lang="ru-RU" b="1" dirty="0">
                <a:solidFill>
                  <a:srgbClr val="100C00"/>
                </a:solidFill>
              </a:rPr>
              <a:t> Св. </a:t>
            </a:r>
            <a:r>
              <a:rPr lang="ru-RU" b="1" dirty="0" err="1">
                <a:solidFill>
                  <a:srgbClr val="100C00"/>
                </a:solidFill>
              </a:rPr>
              <a:t>Георгія</a:t>
            </a:r>
            <a:r>
              <a:rPr lang="ru-RU" b="1" dirty="0">
                <a:solidFill>
                  <a:srgbClr val="100C00"/>
                </a:solidFill>
              </a:rPr>
              <a:t>»</a:t>
            </a:r>
          </a:p>
          <a:p>
            <a:pPr algn="ctr"/>
            <a:r>
              <a:rPr lang="ru-RU" sz="1600" b="1" dirty="0">
                <a:solidFill>
                  <a:srgbClr val="100C00"/>
                </a:solidFill>
              </a:rPr>
              <a:t>1616 р.</a:t>
            </a:r>
          </a:p>
        </p:txBody>
      </p:sp>
    </p:spTree>
    <p:extLst>
      <p:ext uri="{BB962C8B-B14F-4D97-AF65-F5344CB8AC3E}">
        <p14:creationId xmlns:p14="http://schemas.microsoft.com/office/powerpoint/2010/main" val="145905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Регентши приюта для престарелых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920" y="767475"/>
            <a:ext cx="5842000" cy="3952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90880" y="4719718"/>
            <a:ext cx="7721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00C00"/>
                </a:solidFill>
              </a:rPr>
              <a:t>В 1664 р. </a:t>
            </a:r>
            <a:r>
              <a:rPr lang="ru-RU" b="1" dirty="0" err="1" smtClean="0">
                <a:solidFill>
                  <a:srgbClr val="100C00"/>
                </a:solidFill>
              </a:rPr>
              <a:t>Халс</a:t>
            </a:r>
            <a:r>
              <a:rPr lang="ru-RU" b="1" dirty="0" smtClean="0">
                <a:solidFill>
                  <a:srgbClr val="100C00"/>
                </a:solidFill>
              </a:rPr>
              <a:t> </a:t>
            </a:r>
            <a:r>
              <a:rPr lang="ru-RU" b="1" dirty="0" err="1" smtClean="0">
                <a:solidFill>
                  <a:srgbClr val="100C00"/>
                </a:solidFill>
              </a:rPr>
              <a:t>отримав</a:t>
            </a:r>
            <a:r>
              <a:rPr lang="ru-RU" b="1" dirty="0" smtClean="0">
                <a:solidFill>
                  <a:srgbClr val="100C00"/>
                </a:solidFill>
              </a:rPr>
              <a:t> </a:t>
            </a:r>
            <a:r>
              <a:rPr lang="ru-RU" b="1" dirty="0" err="1" smtClean="0">
                <a:solidFill>
                  <a:srgbClr val="100C00"/>
                </a:solidFill>
              </a:rPr>
              <a:t>останнє</a:t>
            </a:r>
            <a:r>
              <a:rPr lang="ru-RU" b="1" dirty="0" smtClean="0">
                <a:solidFill>
                  <a:srgbClr val="100C00"/>
                </a:solidFill>
              </a:rPr>
              <a:t> </a:t>
            </a:r>
            <a:r>
              <a:rPr lang="ru-RU" b="1" dirty="0" err="1" smtClean="0">
                <a:solidFill>
                  <a:srgbClr val="100C00"/>
                </a:solidFill>
              </a:rPr>
              <a:t>велике</a:t>
            </a:r>
            <a:r>
              <a:rPr lang="ru-RU" b="1" dirty="0" smtClean="0">
                <a:solidFill>
                  <a:srgbClr val="100C00"/>
                </a:solidFill>
              </a:rPr>
              <a:t> </a:t>
            </a:r>
            <a:r>
              <a:rPr lang="ru-RU" b="1" dirty="0" err="1" smtClean="0">
                <a:solidFill>
                  <a:srgbClr val="100C00"/>
                </a:solidFill>
              </a:rPr>
              <a:t>замовлення</a:t>
            </a:r>
            <a:r>
              <a:rPr lang="ru-RU" b="1" dirty="0" smtClean="0">
                <a:solidFill>
                  <a:srgbClr val="100C00"/>
                </a:solidFill>
              </a:rPr>
              <a:t> на два </a:t>
            </a:r>
            <a:r>
              <a:rPr lang="ru-RU" b="1" dirty="0" err="1" smtClean="0">
                <a:solidFill>
                  <a:srgbClr val="100C00"/>
                </a:solidFill>
              </a:rPr>
              <a:t>групових</a:t>
            </a:r>
            <a:r>
              <a:rPr lang="ru-RU" b="1" dirty="0" smtClean="0">
                <a:solidFill>
                  <a:srgbClr val="100C00"/>
                </a:solidFill>
              </a:rPr>
              <a:t> </a:t>
            </a:r>
            <a:r>
              <a:rPr lang="ru-RU" b="1" dirty="0" err="1" smtClean="0">
                <a:solidFill>
                  <a:srgbClr val="100C00"/>
                </a:solidFill>
              </a:rPr>
              <a:t>портрети</a:t>
            </a:r>
            <a:endParaRPr lang="ru-RU" b="1" dirty="0" smtClean="0">
              <a:solidFill>
                <a:srgbClr val="100C00"/>
              </a:solidFill>
            </a:endParaRPr>
          </a:p>
          <a:p>
            <a:pPr algn="ctr"/>
            <a:r>
              <a:rPr lang="ru-RU" b="1" dirty="0" smtClean="0">
                <a:solidFill>
                  <a:srgbClr val="100C00"/>
                </a:solidFill>
              </a:rPr>
              <a:t> («</a:t>
            </a:r>
            <a:r>
              <a:rPr lang="ru-RU" b="1" dirty="0" err="1" smtClean="0">
                <a:solidFill>
                  <a:srgbClr val="100C00"/>
                </a:solidFill>
              </a:rPr>
              <a:t>Регенти</a:t>
            </a:r>
            <a:r>
              <a:rPr lang="ru-RU" b="1" dirty="0" smtClean="0">
                <a:solidFill>
                  <a:srgbClr val="100C00"/>
                </a:solidFill>
              </a:rPr>
              <a:t> приюту для </a:t>
            </a:r>
            <a:r>
              <a:rPr lang="ru-RU" b="1" dirty="0" err="1" smtClean="0">
                <a:solidFill>
                  <a:srgbClr val="100C00"/>
                </a:solidFill>
              </a:rPr>
              <a:t>престарілих</a:t>
            </a:r>
            <a:r>
              <a:rPr lang="ru-RU" b="1" dirty="0" smtClean="0">
                <a:solidFill>
                  <a:srgbClr val="100C00"/>
                </a:solidFill>
              </a:rPr>
              <a:t>»). </a:t>
            </a:r>
            <a:br>
              <a:rPr lang="ru-RU" b="1" dirty="0" smtClean="0">
                <a:solidFill>
                  <a:srgbClr val="100C00"/>
                </a:solidFill>
              </a:rPr>
            </a:br>
            <a:r>
              <a:rPr lang="ru-RU" b="1" dirty="0" smtClean="0">
                <a:solidFill>
                  <a:srgbClr val="100C00"/>
                </a:solidFill>
              </a:rPr>
              <a:t>         Переставши </a:t>
            </a:r>
            <a:r>
              <a:rPr lang="ru-RU" b="1" dirty="0" err="1" smtClean="0">
                <a:solidFill>
                  <a:srgbClr val="100C00"/>
                </a:solidFill>
              </a:rPr>
              <a:t>отримувати</a:t>
            </a:r>
            <a:r>
              <a:rPr lang="ru-RU" b="1" dirty="0" smtClean="0">
                <a:solidFill>
                  <a:srgbClr val="100C00"/>
                </a:solidFill>
              </a:rPr>
              <a:t> </a:t>
            </a:r>
            <a:r>
              <a:rPr lang="ru-RU" b="1" dirty="0" err="1" smtClean="0">
                <a:solidFill>
                  <a:srgbClr val="100C00"/>
                </a:solidFill>
              </a:rPr>
              <a:t>замовлення,художник</a:t>
            </a:r>
            <a:r>
              <a:rPr lang="ru-RU" b="1" dirty="0" smtClean="0">
                <a:solidFill>
                  <a:srgbClr val="100C00"/>
                </a:solidFill>
              </a:rPr>
              <a:t> впав в </a:t>
            </a:r>
            <a:r>
              <a:rPr lang="ru-RU" b="1" dirty="0" err="1" smtClean="0">
                <a:solidFill>
                  <a:srgbClr val="100C00"/>
                </a:solidFill>
              </a:rPr>
              <a:t>велику</a:t>
            </a:r>
            <a:r>
              <a:rPr lang="ru-RU" b="1" dirty="0" smtClean="0">
                <a:solidFill>
                  <a:srgbClr val="100C00"/>
                </a:solidFill>
              </a:rPr>
              <a:t> </a:t>
            </a:r>
            <a:r>
              <a:rPr lang="ru-RU" b="1" dirty="0" err="1" smtClean="0">
                <a:solidFill>
                  <a:srgbClr val="100C00"/>
                </a:solidFill>
              </a:rPr>
              <a:t>скруту</a:t>
            </a:r>
            <a:r>
              <a:rPr lang="ru-RU" b="1" dirty="0" smtClean="0">
                <a:solidFill>
                  <a:srgbClr val="100C00"/>
                </a:solidFill>
              </a:rPr>
              <a:t> і </a:t>
            </a:r>
            <a:r>
              <a:rPr lang="ru-RU" b="1" dirty="0" err="1" smtClean="0">
                <a:solidFill>
                  <a:srgbClr val="100C00"/>
                </a:solidFill>
              </a:rPr>
              <a:t>був</a:t>
            </a:r>
            <a:r>
              <a:rPr lang="ru-RU" b="1" dirty="0" smtClean="0">
                <a:solidFill>
                  <a:srgbClr val="100C00"/>
                </a:solidFill>
              </a:rPr>
              <a:t> </a:t>
            </a:r>
            <a:r>
              <a:rPr lang="ru-RU" b="1" dirty="0" err="1" smtClean="0">
                <a:solidFill>
                  <a:srgbClr val="100C00"/>
                </a:solidFill>
              </a:rPr>
              <a:t>відісланий</a:t>
            </a:r>
            <a:r>
              <a:rPr lang="ru-RU" b="1" dirty="0" smtClean="0">
                <a:solidFill>
                  <a:srgbClr val="100C00"/>
                </a:solidFill>
              </a:rPr>
              <a:t> в </a:t>
            </a:r>
            <a:r>
              <a:rPr lang="ru-RU" b="1" dirty="0" err="1" smtClean="0">
                <a:solidFill>
                  <a:srgbClr val="100C00"/>
                </a:solidFill>
              </a:rPr>
              <a:t>харлемськублагодійню</a:t>
            </a:r>
            <a:r>
              <a:rPr lang="ru-RU" b="1" dirty="0" smtClean="0">
                <a:solidFill>
                  <a:srgbClr val="100C00"/>
                </a:solidFill>
              </a:rPr>
              <a:t>, де і помер 26 серпня1666 р. </a:t>
            </a:r>
            <a:endParaRPr lang="ru-RU" b="1" dirty="0">
              <a:solidFill>
                <a:srgbClr val="100C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01380" y="185896"/>
            <a:ext cx="5700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100C00"/>
                </a:solidFill>
              </a:rPr>
              <a:t>«</a:t>
            </a:r>
            <a:r>
              <a:rPr lang="ru-RU" sz="2400" b="1" dirty="0" err="1">
                <a:solidFill>
                  <a:srgbClr val="100C00"/>
                </a:solidFill>
              </a:rPr>
              <a:t>Регенти</a:t>
            </a:r>
            <a:r>
              <a:rPr lang="ru-RU" sz="2400" b="1" dirty="0">
                <a:solidFill>
                  <a:srgbClr val="100C00"/>
                </a:solidFill>
              </a:rPr>
              <a:t> приюту для </a:t>
            </a:r>
            <a:r>
              <a:rPr lang="ru-RU" sz="2400" b="1" dirty="0" err="1">
                <a:solidFill>
                  <a:srgbClr val="100C00"/>
                </a:solidFill>
              </a:rPr>
              <a:t>престарілих</a:t>
            </a:r>
            <a:r>
              <a:rPr lang="ru-RU" sz="2400" b="1" dirty="0" smtClean="0">
                <a:solidFill>
                  <a:srgbClr val="100C00"/>
                </a:solidFill>
              </a:rPr>
              <a:t>»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6495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7882" y="462685"/>
            <a:ext cx="375053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prstClr val="black"/>
                </a:solidFill>
                <a:latin typeface="Times New Roman"/>
                <a:cs typeface="Times New Roman"/>
              </a:rPr>
              <a:t>Профессия художника не являлась редкостной, живописцев было очень много, и они жестоко конкурировали между собой. Мало кто из них мог прокормить себя живописью, многие брались за самые разные работы: Стен был трактирщиком, </a:t>
            </a:r>
            <a:r>
              <a:rPr lang="ru-RU" sz="2400" dirty="0" err="1">
                <a:solidFill>
                  <a:prstClr val="black"/>
                </a:solidFill>
                <a:latin typeface="Times New Roman"/>
                <a:cs typeface="Times New Roman"/>
              </a:rPr>
              <a:t>Хоббема</a:t>
            </a:r>
            <a:r>
              <a:rPr lang="ru-RU" sz="2400" dirty="0">
                <a:solidFill>
                  <a:prstClr val="black"/>
                </a:solidFill>
                <a:latin typeface="Times New Roman"/>
                <a:cs typeface="Times New Roman"/>
              </a:rPr>
              <a:t> — акцизным чиновником, Якоб </a:t>
            </a:r>
            <a:r>
              <a:rPr lang="ru-RU" sz="2400" dirty="0" err="1">
                <a:solidFill>
                  <a:prstClr val="black"/>
                </a:solidFill>
                <a:latin typeface="Times New Roman"/>
                <a:cs typeface="Times New Roman"/>
              </a:rPr>
              <a:t>ван</a:t>
            </a:r>
            <a:r>
              <a:rPr lang="ru-RU" sz="24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/>
                <a:cs typeface="Times New Roman"/>
              </a:rPr>
              <a:t>Рейсдал</a:t>
            </a:r>
            <a:r>
              <a:rPr lang="ru-RU" sz="2400" dirty="0">
                <a:solidFill>
                  <a:prstClr val="black"/>
                </a:solidFill>
                <a:latin typeface="Times New Roman"/>
                <a:cs typeface="Times New Roman"/>
              </a:rPr>
              <a:t> — врачом.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220" y="165109"/>
            <a:ext cx="3246203" cy="39871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858">
                        <a14:foregroundMark x1="41324" y1="32568" x2="71461" y2="87474"/>
                        <a14:foregroundMark x1="48858" y1="36117" x2="58219" y2="36743"/>
                        <a14:foregroundMark x1="48630" y1="79332" x2="47260" y2="82046"/>
                        <a14:foregroundMark x1="33562" y1="77244" x2="36530" y2="77871"/>
                        <a14:foregroundMark x1="1370" y1="97495" x2="1370" y2="974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6727" y="2462405"/>
            <a:ext cx="3742793" cy="40931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7579" y="6349670"/>
            <a:ext cx="212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Якоб </a:t>
            </a:r>
            <a:r>
              <a:rPr lang="ru-RU" dirty="0" err="1" smtClean="0"/>
              <a:t>ван</a:t>
            </a:r>
            <a:r>
              <a:rPr lang="ru-RU" dirty="0" smtClean="0"/>
              <a:t> </a:t>
            </a:r>
            <a:r>
              <a:rPr lang="ru-RU" dirty="0" err="1" smtClean="0"/>
              <a:t>Рейсдал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723628" y="4023008"/>
            <a:ext cx="1412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Хоббема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291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Девушка с письмо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38" y="762000"/>
            <a:ext cx="5300662" cy="6055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5280" y="1427818"/>
            <a:ext cx="30784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ctr"/>
            <a:r>
              <a:rPr lang="ru-RU" sz="2400" dirty="0" smtClean="0">
                <a:solidFill>
                  <a:srgbClr val="100C00"/>
                </a:solidFill>
              </a:rPr>
              <a:t>Образ </a:t>
            </a:r>
            <a:r>
              <a:rPr lang="ru-RU" sz="2400" dirty="0" err="1">
                <a:solidFill>
                  <a:srgbClr val="100C00"/>
                </a:solidFill>
              </a:rPr>
              <a:t>спокійної</a:t>
            </a:r>
            <a:r>
              <a:rPr lang="ru-RU" sz="2400" dirty="0">
                <a:solidFill>
                  <a:srgbClr val="100C00"/>
                </a:solidFill>
              </a:rPr>
              <a:t> </a:t>
            </a:r>
            <a:r>
              <a:rPr lang="ru-RU" sz="2400" dirty="0" err="1">
                <a:solidFill>
                  <a:srgbClr val="100C00"/>
                </a:solidFill>
              </a:rPr>
              <a:t>молодої</a:t>
            </a:r>
            <a:r>
              <a:rPr lang="ru-RU" sz="2400" dirty="0">
                <a:solidFill>
                  <a:srgbClr val="100C00"/>
                </a:solidFill>
              </a:rPr>
              <a:t> </a:t>
            </a:r>
            <a:r>
              <a:rPr lang="ru-RU" sz="2400" dirty="0" err="1">
                <a:solidFill>
                  <a:srgbClr val="100C00"/>
                </a:solidFill>
              </a:rPr>
              <a:t>жінки</a:t>
            </a:r>
            <a:r>
              <a:rPr lang="ru-RU" sz="2400" dirty="0">
                <a:solidFill>
                  <a:srgbClr val="100C00"/>
                </a:solidFill>
              </a:rPr>
              <a:t>, </a:t>
            </a:r>
            <a:r>
              <a:rPr lang="ru-RU" sz="2400" dirty="0" err="1">
                <a:solidFill>
                  <a:srgbClr val="100C00"/>
                </a:solidFill>
              </a:rPr>
              <a:t>погруженної</a:t>
            </a:r>
            <a:r>
              <a:rPr lang="ru-RU" sz="2400" dirty="0">
                <a:solidFill>
                  <a:srgbClr val="100C00"/>
                </a:solidFill>
              </a:rPr>
              <a:t> в </a:t>
            </a:r>
            <a:r>
              <a:rPr lang="ru-RU" sz="2400" dirty="0" err="1">
                <a:solidFill>
                  <a:srgbClr val="100C00"/>
                </a:solidFill>
              </a:rPr>
              <a:t>читання</a:t>
            </a:r>
            <a:r>
              <a:rPr lang="ru-RU" sz="2400" dirty="0">
                <a:solidFill>
                  <a:srgbClr val="100C00"/>
                </a:solidFill>
              </a:rPr>
              <a:t> листа, </a:t>
            </a:r>
            <a:r>
              <a:rPr lang="ru-RU" sz="2400" dirty="0" err="1">
                <a:solidFill>
                  <a:srgbClr val="100C00"/>
                </a:solidFill>
              </a:rPr>
              <a:t>нерозривно</a:t>
            </a:r>
            <a:r>
              <a:rPr lang="ru-RU" sz="2400" dirty="0">
                <a:solidFill>
                  <a:srgbClr val="100C00"/>
                </a:solidFill>
              </a:rPr>
              <a:t> </a:t>
            </a:r>
            <a:r>
              <a:rPr lang="ru-RU" sz="2400" dirty="0" err="1">
                <a:solidFill>
                  <a:srgbClr val="100C00"/>
                </a:solidFill>
              </a:rPr>
              <a:t>повязаний</a:t>
            </a:r>
            <a:r>
              <a:rPr lang="ru-RU" sz="2400" dirty="0">
                <a:solidFill>
                  <a:srgbClr val="100C00"/>
                </a:solidFill>
              </a:rPr>
              <a:t> </a:t>
            </a:r>
            <a:r>
              <a:rPr lang="ru-RU" sz="2400" dirty="0" err="1">
                <a:solidFill>
                  <a:srgbClr val="100C00"/>
                </a:solidFill>
              </a:rPr>
              <a:t>зі</a:t>
            </a:r>
            <a:r>
              <a:rPr lang="ru-RU" sz="2400" dirty="0">
                <a:solidFill>
                  <a:srgbClr val="100C00"/>
                </a:solidFill>
              </a:rPr>
              <a:t> станом </a:t>
            </a:r>
            <a:r>
              <a:rPr lang="ru-RU" sz="2400" dirty="0" err="1">
                <a:solidFill>
                  <a:srgbClr val="100C00"/>
                </a:solidFill>
              </a:rPr>
              <a:t>тиші</a:t>
            </a:r>
            <a:r>
              <a:rPr lang="ru-RU" sz="2400" dirty="0">
                <a:solidFill>
                  <a:srgbClr val="100C00"/>
                </a:solidFill>
              </a:rPr>
              <a:t> і </a:t>
            </a:r>
            <a:r>
              <a:rPr lang="ru-RU" sz="2400" dirty="0" err="1">
                <a:solidFill>
                  <a:srgbClr val="100C00"/>
                </a:solidFill>
              </a:rPr>
              <a:t>спокою</a:t>
            </a:r>
            <a:r>
              <a:rPr lang="ru-RU" sz="2400" dirty="0">
                <a:solidFill>
                  <a:srgbClr val="100C00"/>
                </a:solidFill>
              </a:rPr>
              <a:t> в </a:t>
            </a:r>
            <a:r>
              <a:rPr lang="ru-RU" sz="2400" dirty="0" err="1">
                <a:solidFill>
                  <a:srgbClr val="100C00"/>
                </a:solidFill>
              </a:rPr>
              <a:t>картині</a:t>
            </a:r>
            <a:r>
              <a:rPr lang="ru-RU" sz="2400" dirty="0">
                <a:solidFill>
                  <a:srgbClr val="100C00"/>
                </a:solidFill>
              </a:rPr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76532" y="267454"/>
            <a:ext cx="3434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63538" algn="ctr"/>
            <a:r>
              <a:rPr lang="ru-RU" sz="2400" dirty="0">
                <a:solidFill>
                  <a:srgbClr val="100C00"/>
                </a:solidFill>
              </a:rPr>
              <a:t>«</a:t>
            </a:r>
            <a:r>
              <a:rPr lang="ru-RU" sz="2400" dirty="0" err="1">
                <a:solidFill>
                  <a:srgbClr val="100C00"/>
                </a:solidFill>
              </a:rPr>
              <a:t>Дівчина</a:t>
            </a:r>
            <a:r>
              <a:rPr lang="ru-RU" sz="2400" dirty="0">
                <a:solidFill>
                  <a:srgbClr val="100C00"/>
                </a:solidFill>
              </a:rPr>
              <a:t>  з листом»</a:t>
            </a:r>
          </a:p>
        </p:txBody>
      </p:sp>
    </p:spTree>
    <p:extLst>
      <p:ext uri="{BB962C8B-B14F-4D97-AF65-F5344CB8AC3E}">
        <p14:creationId xmlns:p14="http://schemas.microsoft.com/office/powerpoint/2010/main" val="314975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2497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7882" y="6249786"/>
            <a:ext cx="6604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Дорога в лесу - </a:t>
            </a:r>
            <a:r>
              <a:rPr lang="ru-RU" dirty="0" err="1"/>
              <a:t>Мейндерт</a:t>
            </a:r>
            <a:r>
              <a:rPr lang="ru-RU" dirty="0"/>
              <a:t> </a:t>
            </a:r>
            <a:r>
              <a:rPr lang="ru-RU" dirty="0" err="1"/>
              <a:t>Хоббема</a:t>
            </a:r>
            <a:r>
              <a:rPr lang="ru-RU" dirty="0"/>
              <a:t>. Около 1670</a:t>
            </a:r>
          </a:p>
        </p:txBody>
      </p:sp>
    </p:spTree>
    <p:extLst>
      <p:ext uri="{BB962C8B-B14F-4D97-AF65-F5344CB8AC3E}">
        <p14:creationId xmlns:p14="http://schemas.microsoft.com/office/powerpoint/2010/main" val="394147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61734" cy="64210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2604" y="6421014"/>
            <a:ext cx="8901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Рейсдаль</a:t>
            </a:r>
            <a:r>
              <a:rPr lang="ru-RU" dirty="0"/>
              <a:t>, Якоб </a:t>
            </a:r>
            <a:r>
              <a:rPr lang="ru-RU" dirty="0" err="1"/>
              <a:t>ван</a:t>
            </a:r>
            <a:r>
              <a:rPr lang="ru-RU" dirty="0"/>
              <a:t> (1628-29-1682</a:t>
            </a:r>
            <a:r>
              <a:rPr lang="ru-RU" dirty="0" smtClean="0"/>
              <a:t>)</a:t>
            </a:r>
            <a:r>
              <a:rPr lang="en-US" dirty="0" smtClean="0"/>
              <a:t>, </a:t>
            </a:r>
            <a:r>
              <a:rPr lang="ru-RU" dirty="0" smtClean="0"/>
              <a:t>Пейзаж </a:t>
            </a:r>
            <a:r>
              <a:rPr lang="ru-RU" dirty="0"/>
              <a:t>с ветряной мельницей на берегу реки</a:t>
            </a:r>
          </a:p>
        </p:txBody>
      </p:sp>
    </p:spTree>
    <p:extLst>
      <p:ext uri="{BB962C8B-B14F-4D97-AF65-F5344CB8AC3E}">
        <p14:creationId xmlns:p14="http://schemas.microsoft.com/office/powerpoint/2010/main" val="143490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86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68275" y="6286500"/>
            <a:ext cx="3693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Ян Стен Танцы на веранде 1663 г</a:t>
            </a:r>
          </a:p>
        </p:txBody>
      </p:sp>
    </p:spTree>
    <p:extLst>
      <p:ext uri="{BB962C8B-B14F-4D97-AF65-F5344CB8AC3E}">
        <p14:creationId xmlns:p14="http://schemas.microsoft.com/office/powerpoint/2010/main" val="355852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alphaModFix amt="83000"/>
          </a:blip>
          <a:stretch>
            <a:fillRect/>
          </a:stretch>
        </p:blipFill>
        <p:spPr>
          <a:xfrm>
            <a:off x="0" y="0"/>
            <a:ext cx="9366364" cy="70060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84579" y="356723"/>
            <a:ext cx="7520700" cy="6370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/>
                <a:cs typeface="Times New Roman"/>
              </a:rPr>
              <a:t>Бурное развитие голландской живописи в 17 веке объяснялось не только спросом на картины тех, кто хотел украсить ими свое жилище, но и взглядом на них как на товар, как на средство наживы, источник спекуляции. Избавившись от непосредственного заказчика — католической церкви или влиятельного мецената-феодала,— художник всецело оказывался в зависимости от запросов рынка. Вкусы буржуазного общества предопределяли пути развития голландского искусства, и художники, выступавшие наперекор им, отстаивавшие свою самостоятельность в вопросах творчества, оказывались изолированными, безвременно погибали в нужде и одиночестве. Причем это были, как правило, самые талантливые мастера. Достаточно назвать имена </a:t>
            </a:r>
            <a:r>
              <a:rPr lang="ru-RU" sz="2400" b="1" dirty="0" err="1">
                <a:latin typeface="Times New Roman"/>
                <a:cs typeface="Times New Roman"/>
              </a:rPr>
              <a:t>Хальса</a:t>
            </a:r>
            <a:r>
              <a:rPr lang="ru-RU" sz="2400" b="1" dirty="0">
                <a:latin typeface="Times New Roman"/>
                <a:cs typeface="Times New Roman"/>
              </a:rPr>
              <a:t> и Рембрандта.</a:t>
            </a:r>
          </a:p>
        </p:txBody>
      </p:sp>
    </p:spTree>
    <p:extLst>
      <p:ext uri="{BB962C8B-B14F-4D97-AF65-F5344CB8AC3E}">
        <p14:creationId xmlns:p14="http://schemas.microsoft.com/office/powerpoint/2010/main" val="12447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Исполнительная.thmx</Template>
  <TotalTime>5621</TotalTime>
  <Words>836</Words>
  <Application>Microsoft Macintosh PowerPoint</Application>
  <PresentationFormat>Экран (4:3)</PresentationFormat>
  <Paragraphs>58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Исполнительная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Vlada Panasovskaya</dc:creator>
  <cp:lastModifiedBy>Vlada Panasovskaya</cp:lastModifiedBy>
  <cp:revision>20</cp:revision>
  <dcterms:created xsi:type="dcterms:W3CDTF">2015-04-15T18:50:29Z</dcterms:created>
  <dcterms:modified xsi:type="dcterms:W3CDTF">2015-04-19T17:07:49Z</dcterms:modified>
</cp:coreProperties>
</file>