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D5B"/>
    <a:srgbClr val="BF594C"/>
    <a:srgbClr val="DEDADA"/>
    <a:srgbClr val="D0D3D6"/>
    <a:srgbClr val="D1603D"/>
    <a:srgbClr val="F6DFBC"/>
    <a:srgbClr val="DDA479"/>
    <a:srgbClr val="A177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110" d="100"/>
          <a:sy n="110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673D-492E-4B0A-BC50-6A0E8891DA51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6894-7025-4A4D-8C0A-5DEE099347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26F8-0888-4278-886A-20B2800C4691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224E0-8979-430C-A1CE-EC885324B4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24E0-8979-430C-A1CE-EC885324B4C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 descr="1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DA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bg2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508760"/>
          </a:xfrm>
          <a:prstGeom prst="rect">
            <a:avLst/>
          </a:prstGeom>
        </p:spPr>
      </p:pic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3643306" y="1285860"/>
            <a:ext cx="5072098" cy="557214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857356" y="1285860"/>
            <a:ext cx="1643074" cy="557214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g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44885" y="1571625"/>
            <a:ext cx="6384569" cy="3786201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429256" y="1928802"/>
            <a:ext cx="3000396" cy="2959846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DA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-32" y="-24"/>
            <a:ext cx="9144000" cy="685800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DA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bg3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210175"/>
            <a:ext cx="2466975" cy="1647825"/>
          </a:xfrm>
          <a:prstGeom prst="rect">
            <a:avLst/>
          </a:prstGeom>
        </p:spPr>
      </p:pic>
      <p:pic>
        <p:nvPicPr>
          <p:cNvPr id="13" name="图片 12" descr="bg3_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08760"/>
          </a:xfrm>
          <a:prstGeom prst="rect">
            <a:avLst/>
          </a:prstGeom>
        </p:spPr>
      </p:pic>
      <p:sp>
        <p:nvSpPr>
          <p:cNvPr id="16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786314" y="1357298"/>
            <a:ext cx="3671136" cy="264320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786314" y="4111961"/>
            <a:ext cx="3671136" cy="264320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9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1000100" y="1357298"/>
            <a:ext cx="3671136" cy="264320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20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000100" y="4111961"/>
            <a:ext cx="3671136" cy="264320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DA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g2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508760"/>
          </a:xfrm>
          <a:prstGeom prst="rect">
            <a:avLst/>
          </a:prstGeom>
        </p:spPr>
      </p:pic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285720" y="1214438"/>
            <a:ext cx="4214874" cy="564356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643406" y="1214422"/>
            <a:ext cx="4214874" cy="564356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ECD4-6E78-40FD-94FD-5A7E42039DE0}" type="datetimeFigureOut">
              <a:rPr lang="zh-CN" altLang="en-US" smtClean="0"/>
              <a:pPr/>
              <a:t>2015/2/26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ownloads\ca8fcedf8a34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ownloads\89d250e6798752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ownloads\fec5cf39480a9b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ownloads\43bb9082cf2a51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62" y="2857496"/>
            <a:ext cx="678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6000" b="1" dirty="0" smtClean="0">
                <a:solidFill>
                  <a:schemeClr val="bg1"/>
                </a:solidFill>
                <a:latin typeface="Elephant" pitchFamily="18" charset="0"/>
              </a:rPr>
              <a:t>        Блюз</a:t>
            </a:r>
            <a:endParaRPr lang="zh-CN" altLang="en-US" sz="6000" b="1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6227058"/>
            <a:ext cx="57150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500" dirty="0" smtClean="0">
                <a:solidFill>
                  <a:srgbClr val="D76D5B"/>
                </a:solidFill>
                <a:latin typeface="Elephant" pitchFamily="18" charset="0"/>
              </a:rPr>
              <a:t>Чабанова Виктория </a:t>
            </a:r>
            <a:endParaRPr lang="zh-CN" altLang="en-US" sz="3500" dirty="0">
              <a:solidFill>
                <a:srgbClr val="D76D5B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3" name="Прямоугольник 2"/>
          <p:cNvSpPr/>
          <p:nvPr/>
        </p:nvSpPr>
        <p:spPr>
          <a:xfrm>
            <a:off x="1500166" y="1142984"/>
            <a:ext cx="6143668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Блюз  — 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музыкальная форма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 музыкальный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жанр,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зародившиеся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 20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афроамериканском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сообществе Юго-востока США,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среде Выходцев с плантаций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«Хлопкового пояса». Блюз сложился из таких её проявлений, как «рабочая песня»,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холлер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,выкрики в ритуалах африканских религиозных культов,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шант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 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баллады.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357290" y="428604"/>
            <a:ext cx="6072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Термин Блюз встречается лишь в марте 1912 года, когда был опубликован блюз «</a:t>
            </a:r>
            <a:r>
              <a:rPr lang="ru-RU" sz="2400" b="1" dirty="0" err="1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Dallas</a:t>
            </a:r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Blues</a:t>
            </a:r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написанный </a:t>
            </a:r>
            <a:r>
              <a:rPr lang="ru-RU" sz="2400" b="1" dirty="0" err="1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Хартом</a:t>
            </a:r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Уэндом</a:t>
            </a:r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 стал первой в истории полностью </a:t>
            </a:r>
            <a:r>
              <a:rPr lang="ru-RU" sz="2400" b="1" dirty="0" err="1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блюзовой</a:t>
            </a:r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композицией, появившейся в печати.</a:t>
            </a:r>
            <a:endParaRPr lang="ru-RU" sz="2400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w.c.-han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000372"/>
            <a:ext cx="5981700" cy="3362325"/>
          </a:xfrm>
          <a:prstGeom prst="rect">
            <a:avLst/>
          </a:prstGeom>
        </p:spPr>
      </p:pic>
      <p:pic>
        <p:nvPicPr>
          <p:cNvPr id="9" name="ca8fcedf8a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9586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lum bright="-10000"/>
          </a:blip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514112" y="214290"/>
            <a:ext cx="6022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Классический блюз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1920 году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Мэми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записала на грампластинку свой 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Crazy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Blues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и, ко всеобщему удивлению, пластинка имела небывалый коммерческий успех. Фирмы грамзаписи, почуяв прибыль,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набросились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новую музыку. Именно к 1921 году формируется тенденция и начинается её реализация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последующие12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лет. Начался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блюзовый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бум.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61Kfd+Bwx7L._SL500_AA28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643050"/>
            <a:ext cx="3238504" cy="323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071670" y="142852"/>
            <a:ext cx="4364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Ритм-н-блюз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28586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Получил </a:t>
            </a:r>
            <a:r>
              <a:rPr lang="ru-RU" sz="2400" dirty="0" smtClean="0"/>
              <a:t>широкое распространение в военные времена. Можно отметить двух ведущих исполнителей этого периода </a:t>
            </a:r>
            <a:r>
              <a:rPr lang="ru-RU" sz="2400" dirty="0" smtClean="0"/>
              <a:t>Джо Тёрнера</a:t>
            </a:r>
          </a:p>
          <a:p>
            <a:pPr algn="ctr"/>
            <a:r>
              <a:rPr lang="ru-RU" sz="2400" dirty="0" smtClean="0"/>
              <a:t>и</a:t>
            </a:r>
            <a:r>
              <a:rPr lang="ru-RU" sz="2400" dirty="0" smtClean="0"/>
              <a:t> Джимми </a:t>
            </a:r>
            <a:r>
              <a:rPr lang="ru-RU" sz="2400" dirty="0" err="1" smtClean="0"/>
              <a:t>Рашинга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" name="Рисунок 11" descr="i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000372"/>
            <a:ext cx="3143272" cy="3578974"/>
          </a:xfrm>
          <a:prstGeom prst="rect">
            <a:avLst/>
          </a:prstGeom>
        </p:spPr>
      </p:pic>
      <p:pic>
        <p:nvPicPr>
          <p:cNvPr id="13" name="Рисунок 12" descr="35637f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00372"/>
            <a:ext cx="3214710" cy="3631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1285852" y="1785926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</a:t>
            </a:r>
            <a:r>
              <a:rPr lang="ru-RU" sz="2000" b="1" dirty="0" smtClean="0"/>
              <a:t>1960-х в </a:t>
            </a:r>
            <a:r>
              <a:rPr lang="ru-RU" sz="2000" b="1" dirty="0" err="1" smtClean="0"/>
              <a:t>Британиипод</a:t>
            </a:r>
            <a:r>
              <a:rPr lang="ru-RU" sz="2000" b="1" dirty="0" smtClean="0"/>
              <a:t> </a:t>
            </a:r>
            <a:r>
              <a:rPr lang="ru-RU" sz="2000" b="1" dirty="0" smtClean="0"/>
              <a:t>влиянием американских </a:t>
            </a:r>
            <a:r>
              <a:rPr lang="ru-RU" sz="2000" b="1" dirty="0" err="1" smtClean="0"/>
              <a:t>блюзовых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рок-н-ролльных</a:t>
            </a:r>
            <a:r>
              <a:rPr lang="ru-RU" sz="2000" b="1" dirty="0" smtClean="0"/>
              <a:t> записей возникла череда местных исполнителей блюза, которые во время британского вторжения попали в американские </a:t>
            </a:r>
            <a:r>
              <a:rPr lang="ru-RU" sz="2000" b="1" dirty="0" err="1" smtClean="0"/>
              <a:t>чарты</a:t>
            </a:r>
            <a:r>
              <a:rPr lang="ru-RU" sz="2000" b="1" dirty="0" smtClean="0"/>
              <a:t> и получили мировую известность, в их </a:t>
            </a:r>
            <a:r>
              <a:rPr lang="ru-RU" sz="2000" b="1" dirty="0" smtClean="0"/>
              <a:t>числе </a:t>
            </a:r>
            <a:r>
              <a:rPr lang="ru-RU" sz="2000" b="1" dirty="0" err="1" smtClean="0"/>
              <a:t>The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Rolling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Stones</a:t>
            </a:r>
            <a:r>
              <a:rPr lang="ru-RU" sz="2000" b="1" dirty="0" smtClean="0"/>
              <a:t>, </a:t>
            </a:r>
            <a:r>
              <a:rPr lang="ru-RU" sz="2000" b="1" dirty="0" err="1" smtClean="0"/>
              <a:t>The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Yardbirds</a:t>
            </a:r>
            <a:r>
              <a:rPr lang="ru-RU" sz="2000" b="1" dirty="0" smtClean="0"/>
              <a:t>.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Джими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Хендрикс</a:t>
            </a:r>
            <a:r>
              <a:rPr lang="ru-RU" sz="2000" b="1" dirty="0" smtClean="0"/>
              <a:t> также начал свою карьеру в Британии. Музыка этих исполнителей повлияла на современную рок-музыку, в частности, музыку, на которую они оказали непосредственное влияние, называют </a:t>
            </a:r>
            <a:r>
              <a:rPr lang="ru-RU" sz="2000" b="1" dirty="0" smtClean="0"/>
              <a:t>блюз-рок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642918"/>
            <a:ext cx="5288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Британский блюз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2500" b="1250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1714480" y="0"/>
            <a:ext cx="550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m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Rolling </a:t>
            </a:r>
            <a:r>
              <a:rPr lang="rm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Stones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stones-624-1381341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357298"/>
            <a:ext cx="5943600" cy="4000500"/>
          </a:xfrm>
          <a:prstGeom prst="rect">
            <a:avLst/>
          </a:prstGeom>
        </p:spPr>
      </p:pic>
      <p:pic>
        <p:nvPicPr>
          <p:cNvPr id="9" name="89d250e67987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2952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2500" b="12500"/>
          <a:stretch>
            <a:fillRect/>
          </a:stretch>
        </p:blipFill>
        <p:spPr/>
      </p:pic>
      <p:pic>
        <p:nvPicPr>
          <p:cNvPr id="6" name="Рисунок 5" descr="The-Yardbirds-Goodnight-Sweet-J-537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500042"/>
            <a:ext cx="5143512" cy="5143512"/>
          </a:xfrm>
          <a:prstGeom prst="rect">
            <a:avLst/>
          </a:prstGeom>
        </p:spPr>
      </p:pic>
      <p:pic>
        <p:nvPicPr>
          <p:cNvPr id="7" name="fec5cf39480a9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4297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06b8_3d8931f5_L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2500" b="12500"/>
          <a:stretch>
            <a:fillRect/>
          </a:stretch>
        </p:blipFill>
        <p:spPr/>
      </p:pic>
      <p:pic>
        <p:nvPicPr>
          <p:cNvPr id="4" name="Рисунок 3" descr="55fb944d05c1ae75ff29c51805ff10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6800368" cy="3819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6370" y="357166"/>
            <a:ext cx="5613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Джими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Хендрикс</a:t>
            </a:r>
            <a:r>
              <a:rPr lang="ru-RU" sz="5400" dirty="0" smtClean="0"/>
              <a:t> 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43bb9082cf2a5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29520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usic-Family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Music-Family</Template>
  <TotalTime>59</TotalTime>
  <Words>70</Words>
  <Application>Microsoft Office PowerPoint</Application>
  <PresentationFormat>Экран (4:3)</PresentationFormat>
  <Paragraphs>18</Paragraphs>
  <Slides>9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Music-Family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2015-02-26T18:46:25Z</dcterms:created>
  <dcterms:modified xsi:type="dcterms:W3CDTF">2015-02-26T19:46:23Z</dcterms:modified>
</cp:coreProperties>
</file>