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74" r:id="rId3"/>
    <p:sldId id="275" r:id="rId4"/>
    <p:sldId id="258" r:id="rId5"/>
    <p:sldId id="259" r:id="rId6"/>
    <p:sldId id="260" r:id="rId7"/>
    <p:sldId id="261" r:id="rId8"/>
    <p:sldId id="262" r:id="rId9"/>
    <p:sldId id="268" r:id="rId10"/>
    <p:sldId id="269" r:id="rId11"/>
    <p:sldId id="257" r:id="rId12"/>
    <p:sldId id="263" r:id="rId13"/>
    <p:sldId id="276" r:id="rId14"/>
    <p:sldId id="277" r:id="rId15"/>
    <p:sldId id="264" r:id="rId16"/>
    <p:sldId id="265" r:id="rId17"/>
    <p:sldId id="266" r:id="rId18"/>
    <p:sldId id="267" r:id="rId19"/>
    <p:sldId id="270" r:id="rId20"/>
    <p:sldId id="271" r:id="rId21"/>
    <p:sldId id="272" r:id="rId22"/>
    <p:sldId id="278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6A3DD-3F36-405B-8F34-DB031384CF5F}" type="datetimeFigureOut">
              <a:rPr lang="uk-UA" smtClean="0"/>
              <a:t>27.01.2015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16ED6-93FD-42EA-9D5C-BB5F5476D3D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0010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345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345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A3ED546-BD64-4E7D-96C9-D19544A2C0F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645024"/>
            <a:ext cx="6515100" cy="913188"/>
          </a:xfrm>
        </p:spPr>
        <p:txBody>
          <a:bodyPr/>
          <a:lstStyle/>
          <a:p>
            <a:r>
              <a:rPr lang="uk-UA" dirty="0" smtClean="0">
                <a:effectLst/>
                <a:latin typeface="CometaCTT" pitchFamily="66" charset="0"/>
              </a:rPr>
              <a:t>Китайська </a:t>
            </a:r>
            <a:r>
              <a:rPr lang="uk-UA" dirty="0">
                <a:effectLst/>
                <a:latin typeface="CometaCTT" pitchFamily="66" charset="0"/>
              </a:rPr>
              <a:t>опера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581128"/>
            <a:ext cx="6515100" cy="144016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CometaCTT" pitchFamily="66" charset="0"/>
              </a:rPr>
              <a:t>Виконала</a:t>
            </a:r>
            <a:endParaRPr lang="ru-RU" dirty="0" smtClean="0">
              <a:latin typeface="CometaCTT" pitchFamily="66" charset="0"/>
            </a:endParaRPr>
          </a:p>
          <a:p>
            <a:r>
              <a:rPr lang="ru-RU" dirty="0" err="1" smtClean="0">
                <a:latin typeface="CometaCTT" pitchFamily="66" charset="0"/>
              </a:rPr>
              <a:t>у</a:t>
            </a:r>
            <a:r>
              <a:rPr lang="ru-RU" dirty="0" err="1" smtClean="0">
                <a:latin typeface="CometaCTT" pitchFamily="66" charset="0"/>
              </a:rPr>
              <a:t>чениця</a:t>
            </a:r>
            <a:r>
              <a:rPr lang="ru-RU" dirty="0" smtClean="0">
                <a:latin typeface="CometaCTT" pitchFamily="66" charset="0"/>
              </a:rPr>
              <a:t> </a:t>
            </a:r>
            <a:r>
              <a:rPr lang="ru-RU" dirty="0" smtClean="0">
                <a:latin typeface="CometaCTT" pitchFamily="66" charset="0"/>
              </a:rPr>
              <a:t>11-А класу</a:t>
            </a:r>
          </a:p>
          <a:p>
            <a:r>
              <a:rPr lang="ru-RU" dirty="0" smtClean="0">
                <a:latin typeface="CometaCTT" pitchFamily="66" charset="0"/>
              </a:rPr>
              <a:t>Криничанської СЗШ №1</a:t>
            </a:r>
          </a:p>
          <a:p>
            <a:r>
              <a:rPr lang="ru-RU" dirty="0" smtClean="0">
                <a:latin typeface="CometaCTT" pitchFamily="66" charset="0"/>
              </a:rPr>
              <a:t>Козак Руслана</a:t>
            </a:r>
            <a:endParaRPr lang="ru-RU" dirty="0">
              <a:latin typeface="CometaCT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8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80920" cy="1512168"/>
          </a:xfrm>
        </p:spPr>
        <p:txBody>
          <a:bodyPr/>
          <a:lstStyle/>
          <a:p>
            <a:r>
              <a:rPr lang="ru-RU" dirty="0" err="1">
                <a:latin typeface="CometaCTT" pitchFamily="66" charset="0"/>
              </a:rPr>
              <a:t>Її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витоки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корінням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йдуть</a:t>
            </a:r>
            <a:r>
              <a:rPr lang="ru-RU" dirty="0">
                <a:latin typeface="CometaCTT" pitchFamily="66" charset="0"/>
              </a:rPr>
              <a:t> з </a:t>
            </a:r>
            <a:r>
              <a:rPr lang="en-US" dirty="0">
                <a:latin typeface="CometaCTT" pitchFamily="66" charset="0"/>
              </a:rPr>
              <a:t>XVIII </a:t>
            </a:r>
            <a:r>
              <a:rPr lang="ru-RU" dirty="0">
                <a:latin typeface="CometaCTT" pitchFamily="66" charset="0"/>
              </a:rPr>
              <a:t>ст. Вона </a:t>
            </a:r>
            <a:r>
              <a:rPr lang="ru-RU" dirty="0" err="1">
                <a:latin typeface="CometaCTT" pitchFamily="66" charset="0"/>
              </a:rPr>
              <a:t>бере</a:t>
            </a:r>
            <a:r>
              <a:rPr lang="ru-RU" dirty="0">
                <a:latin typeface="CometaCTT" pitchFamily="66" charset="0"/>
              </a:rPr>
              <a:t> початок </a:t>
            </a:r>
            <a:r>
              <a:rPr lang="ru-RU" dirty="0" err="1">
                <a:latin typeface="CometaCTT" pitchFamily="66" charset="0"/>
              </a:rPr>
              <a:t>від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декількох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видів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стародавніх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місцевих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музичних</a:t>
            </a:r>
            <a:r>
              <a:rPr lang="ru-RU" dirty="0">
                <a:latin typeface="CometaCTT" pitchFamily="66" charset="0"/>
              </a:rPr>
              <a:t> драм, особливо </a:t>
            </a:r>
            <a:r>
              <a:rPr lang="ru-RU" dirty="0" err="1">
                <a:latin typeface="CometaCTT" pitchFamily="66" charset="0"/>
              </a:rPr>
              <a:t>від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місцевих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музичних</a:t>
            </a:r>
            <a:r>
              <a:rPr lang="ru-RU" dirty="0">
                <a:latin typeface="CometaCTT" pitchFamily="66" charset="0"/>
              </a:rPr>
              <a:t> драм </a:t>
            </a:r>
            <a:r>
              <a:rPr lang="ru-RU" dirty="0" err="1">
                <a:latin typeface="CometaCTT" pitchFamily="66" charset="0"/>
              </a:rPr>
              <a:t>провінції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Аньхой</a:t>
            </a:r>
            <a:r>
              <a:rPr lang="ru-RU" dirty="0">
                <a:latin typeface="CometaCTT" pitchFamily="66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72808" cy="483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18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43800" cy="739234"/>
          </a:xfrm>
        </p:spPr>
        <p:txBody>
          <a:bodyPr anchor="ctr"/>
          <a:lstStyle/>
          <a:p>
            <a:pPr algn="ctr"/>
            <a:r>
              <a:rPr lang="ru-RU" b="1" dirty="0">
                <a:latin typeface="CometaCTT" pitchFamily="66" charset="0"/>
              </a:rPr>
              <a:t>Грим в </a:t>
            </a:r>
            <a:r>
              <a:rPr lang="ru-RU" b="1" dirty="0" err="1">
                <a:latin typeface="CometaCTT" pitchFamily="66" charset="0"/>
              </a:rPr>
              <a:t>Пекінській</a:t>
            </a:r>
            <a:r>
              <a:rPr lang="ru-RU" b="1" dirty="0">
                <a:latin typeface="CometaCTT" pitchFamily="66" charset="0"/>
              </a:rPr>
              <a:t> </a:t>
            </a:r>
            <a:r>
              <a:rPr lang="ru-RU" b="1" dirty="0" err="1">
                <a:latin typeface="CometaCTT" pitchFamily="66" charset="0"/>
              </a:rPr>
              <a:t>опері</a:t>
            </a:r>
            <a:endParaRPr lang="ru-RU" b="1" dirty="0">
              <a:latin typeface="CometaCTT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520280"/>
          </a:xfrm>
        </p:spPr>
        <p:txBody>
          <a:bodyPr>
            <a:normAutofit/>
          </a:bodyPr>
          <a:lstStyle/>
          <a:p>
            <a:r>
              <a:rPr lang="ru-RU" dirty="0">
                <a:latin typeface="CometaCTT" pitchFamily="66" charset="0"/>
              </a:rPr>
              <a:t>У </a:t>
            </a:r>
            <a:r>
              <a:rPr lang="ru-RU" dirty="0" err="1">
                <a:latin typeface="CometaCTT" pitchFamily="66" charset="0"/>
              </a:rPr>
              <a:t>Пекінській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опері</a:t>
            </a:r>
            <a:r>
              <a:rPr lang="ru-RU" dirty="0">
                <a:latin typeface="CometaCTT" pitchFamily="66" charset="0"/>
              </a:rPr>
              <a:t> для </a:t>
            </a:r>
            <a:r>
              <a:rPr lang="ru-RU" dirty="0" err="1">
                <a:latin typeface="CometaCTT" pitchFamily="66" charset="0"/>
              </a:rPr>
              <a:t>чоловічих</a:t>
            </a:r>
            <a:r>
              <a:rPr lang="ru-RU" dirty="0">
                <a:latin typeface="CometaCTT" pitchFamily="66" charset="0"/>
              </a:rPr>
              <a:t> ролей </a:t>
            </a:r>
            <a:r>
              <a:rPr lang="ru-RU" dirty="0" err="1">
                <a:latin typeface="CometaCTT" pitchFamily="66" charset="0"/>
              </a:rPr>
              <a:t>встановлено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певний</a:t>
            </a:r>
            <a:r>
              <a:rPr lang="ru-RU" dirty="0">
                <a:latin typeface="CometaCTT" pitchFamily="66" charset="0"/>
              </a:rPr>
              <a:t> грим. </a:t>
            </a:r>
            <a:r>
              <a:rPr lang="ru-RU" dirty="0" err="1">
                <a:latin typeface="CometaCTT" pitchFamily="66" charset="0"/>
              </a:rPr>
              <a:t>Поєднуючи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реалістичне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символічне</a:t>
            </a:r>
            <a:r>
              <a:rPr lang="ru-RU" dirty="0">
                <a:latin typeface="CometaCTT" pitchFamily="66" charset="0"/>
              </a:rPr>
              <a:t> і, </a:t>
            </a:r>
            <a:r>
              <a:rPr lang="ru-RU" dirty="0" err="1">
                <a:latin typeface="CometaCTT" pitchFamily="66" charset="0"/>
              </a:rPr>
              <a:t>виходячи</a:t>
            </a:r>
            <a:r>
              <a:rPr lang="ru-RU" dirty="0">
                <a:latin typeface="CometaCTT" pitchFamily="66" charset="0"/>
              </a:rPr>
              <a:t> з душевного стану, </a:t>
            </a:r>
            <a:r>
              <a:rPr lang="ru-RU" dirty="0" err="1">
                <a:latin typeface="CometaCTT" pitchFamily="66" charset="0"/>
              </a:rPr>
              <a:t>моральних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якостей</a:t>
            </a:r>
            <a:r>
              <a:rPr lang="ru-RU" dirty="0">
                <a:latin typeface="CometaCTT" pitchFamily="66" charset="0"/>
              </a:rPr>
              <a:t>, думок і </a:t>
            </a:r>
            <a:r>
              <a:rPr lang="ru-RU" dirty="0" err="1">
                <a:latin typeface="CometaCTT" pitchFamily="66" charset="0"/>
              </a:rPr>
              <a:t>почуттів</a:t>
            </a:r>
            <a:r>
              <a:rPr lang="ru-RU" dirty="0">
                <a:latin typeface="CometaCTT" pitchFamily="66" charset="0"/>
              </a:rPr>
              <a:t>, а </a:t>
            </a:r>
            <a:r>
              <a:rPr lang="ru-RU" dirty="0" err="1">
                <a:latin typeface="CometaCTT" pitchFamily="66" charset="0"/>
              </a:rPr>
              <a:t>також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зовнішності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віку</a:t>
            </a:r>
            <a:r>
              <a:rPr lang="ru-RU" dirty="0">
                <a:latin typeface="CometaCTT" pitchFamily="66" charset="0"/>
              </a:rPr>
              <a:t> та </a:t>
            </a:r>
            <a:r>
              <a:rPr lang="ru-RU" dirty="0" err="1">
                <a:latin typeface="CometaCTT" pitchFamily="66" charset="0"/>
              </a:rPr>
              <a:t>громадського</a:t>
            </a:r>
            <a:r>
              <a:rPr lang="ru-RU" dirty="0">
                <a:latin typeface="CometaCTT" pitchFamily="66" charset="0"/>
              </a:rPr>
              <a:t> стану героя, </a:t>
            </a:r>
            <a:r>
              <a:rPr lang="ru-RU" dirty="0" err="1">
                <a:latin typeface="CometaCTT" pitchFamily="66" charset="0"/>
              </a:rPr>
              <a:t>гримери</a:t>
            </a:r>
            <a:r>
              <a:rPr lang="ru-RU" dirty="0">
                <a:latin typeface="CometaCTT" pitchFamily="66" charset="0"/>
              </a:rPr>
              <a:t>-художники </a:t>
            </a:r>
            <a:r>
              <a:rPr lang="ru-RU" dirty="0" err="1">
                <a:latin typeface="CometaCTT" pitchFamily="66" charset="0"/>
              </a:rPr>
              <a:t>узагальнюють</a:t>
            </a:r>
            <a:r>
              <a:rPr lang="ru-RU" dirty="0">
                <a:latin typeface="CometaCTT" pitchFamily="66" charset="0"/>
              </a:rPr>
              <a:t> все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найбільш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типових</a:t>
            </a:r>
            <a:r>
              <a:rPr lang="ru-RU" dirty="0">
                <a:latin typeface="CometaCTT" pitchFamily="66" charset="0"/>
              </a:rPr>
              <a:t> рисах </a:t>
            </a:r>
            <a:r>
              <a:rPr lang="ru-RU" dirty="0" err="1">
                <a:latin typeface="CometaCTT" pitchFamily="66" charset="0"/>
              </a:rPr>
              <a:t>його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вигляду</a:t>
            </a:r>
            <a:r>
              <a:rPr lang="ru-RU" dirty="0">
                <a:latin typeface="CometaCTT" pitchFamily="66" charset="0"/>
              </a:rPr>
              <a:t> і характеру та у </a:t>
            </a:r>
            <a:r>
              <a:rPr lang="ru-RU" dirty="0" err="1">
                <a:latin typeface="CometaCTT" pitchFamily="66" charset="0"/>
              </a:rPr>
              <a:t>відповідності</a:t>
            </a:r>
            <a:r>
              <a:rPr lang="ru-RU" dirty="0">
                <a:latin typeface="CometaCTT" pitchFamily="66" charset="0"/>
              </a:rPr>
              <a:t> з </a:t>
            </a:r>
            <a:r>
              <a:rPr lang="ru-RU" dirty="0" err="1">
                <a:latin typeface="CometaCTT" pitchFamily="66" charset="0"/>
              </a:rPr>
              <a:t>цим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створюють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різні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зразки</a:t>
            </a:r>
            <a:r>
              <a:rPr lang="ru-RU" dirty="0">
                <a:latin typeface="CometaCTT" pitchFamily="66" charset="0"/>
              </a:rPr>
              <a:t> гриму, </a:t>
            </a:r>
            <a:r>
              <a:rPr lang="ru-RU" dirty="0" err="1">
                <a:latin typeface="CometaCTT" pitchFamily="66" charset="0"/>
              </a:rPr>
              <a:t>даючи</a:t>
            </a:r>
            <a:r>
              <a:rPr lang="ru-RU" dirty="0">
                <a:latin typeface="CometaCTT" pitchFamily="66" charset="0"/>
              </a:rPr>
              <a:t> характеристику персонажу </a:t>
            </a:r>
            <a:r>
              <a:rPr lang="ru-RU" dirty="0" err="1">
                <a:latin typeface="CometaCTT" pitchFamily="66" charset="0"/>
              </a:rPr>
              <a:t>ще</a:t>
            </a:r>
            <a:r>
              <a:rPr lang="ru-RU" dirty="0">
                <a:latin typeface="CometaCTT" pitchFamily="66" charset="0"/>
              </a:rPr>
              <a:t> й за </a:t>
            </a:r>
            <a:r>
              <a:rPr lang="ru-RU" dirty="0" err="1">
                <a:latin typeface="CometaCTT" pitchFamily="66" charset="0"/>
              </a:rPr>
              <a:t>допомогою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кольору</a:t>
            </a:r>
            <a:r>
              <a:rPr lang="ru-RU" dirty="0">
                <a:latin typeface="CometaCTT" pitchFamily="66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388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09925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000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136904" cy="216024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>
                <a:latin typeface="CometaCTT" pitchFamily="66" charset="0"/>
              </a:rPr>
              <a:t>Зазвичай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червоний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колір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гримі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колір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відданості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чесності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чорний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прямоти</a:t>
            </a:r>
            <a:r>
              <a:rPr lang="ru-RU" dirty="0">
                <a:latin typeface="CometaCTT" pitchFamily="66" charset="0"/>
              </a:rPr>
              <a:t> та </a:t>
            </a:r>
            <a:r>
              <a:rPr lang="ru-RU" dirty="0" err="1">
                <a:latin typeface="CometaCTT" pitchFamily="66" charset="0"/>
              </a:rPr>
              <a:t>сміливості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синій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зелений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хоробрості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рішучості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жовтий</a:t>
            </a:r>
            <a:r>
              <a:rPr lang="ru-RU" dirty="0">
                <a:latin typeface="CometaCTT" pitchFamily="66" charset="0"/>
              </a:rPr>
              <a:t> і матово-</a:t>
            </a:r>
            <a:r>
              <a:rPr lang="ru-RU" dirty="0" err="1">
                <a:latin typeface="CometaCTT" pitchFamily="66" charset="0"/>
              </a:rPr>
              <a:t>білий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жорстокості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хитрості</a:t>
            </a:r>
            <a:r>
              <a:rPr lang="ru-RU" dirty="0">
                <a:latin typeface="CometaCTT" pitchFamily="66" charset="0"/>
              </a:rPr>
              <a:t>; </a:t>
            </a:r>
            <a:r>
              <a:rPr lang="ru-RU" dirty="0" err="1">
                <a:latin typeface="CometaCTT" pitchFamily="66" charset="0"/>
              </a:rPr>
              <a:t>золотий</a:t>
            </a:r>
            <a:r>
              <a:rPr lang="ru-RU" dirty="0">
                <a:latin typeface="CometaCTT" pitchFamily="66" charset="0"/>
              </a:rPr>
              <a:t> же і </a:t>
            </a:r>
            <a:r>
              <a:rPr lang="ru-RU" dirty="0" err="1">
                <a:latin typeface="CometaCTT" pitchFamily="66" charset="0"/>
              </a:rPr>
              <a:t>сріблястий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кольори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використовують</a:t>
            </a:r>
            <a:r>
              <a:rPr lang="ru-RU" dirty="0">
                <a:latin typeface="CometaCTT" pitchFamily="66" charset="0"/>
              </a:rPr>
              <a:t> для </a:t>
            </a:r>
            <a:r>
              <a:rPr lang="ru-RU" dirty="0" err="1">
                <a:latin typeface="CometaCTT" pitchFamily="66" charset="0"/>
              </a:rPr>
              <a:t>міфічних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героїв</a:t>
            </a:r>
            <a:r>
              <a:rPr lang="ru-RU" dirty="0">
                <a:latin typeface="CometaCTT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198539" cy="43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112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43800" cy="955258"/>
          </a:xfrm>
        </p:spPr>
        <p:txBody>
          <a:bodyPr anchor="ctr"/>
          <a:lstStyle/>
          <a:p>
            <a:pPr algn="ctr"/>
            <a:r>
              <a:rPr lang="uk-UA" b="1" dirty="0" smtClean="0">
                <a:latin typeface="CometaCTT" pitchFamily="66" charset="0"/>
              </a:rPr>
              <a:t>Костюми</a:t>
            </a:r>
            <a:endParaRPr lang="uk-UA" b="1" dirty="0">
              <a:latin typeface="CometaCTT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80920" cy="4464496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CometaCTT" pitchFamily="66" charset="0"/>
              </a:rPr>
              <a:t>Яскраві сценічні костюми виготовлені з найякіснішого шовку й атласу; їх кольори — червоний, бузковий, смарагдовий, бірюзовий, синій — насичені й специфічно поєднані. В кожному окремому випадку це поєднання має смислове навантаження, так само, як і рисунки вишивок, зроблені різноколірними </a:t>
            </a:r>
            <a:r>
              <a:rPr lang="uk-UA" sz="2800" dirty="0" smtClean="0">
                <a:latin typeface="CometaCTT" pitchFamily="66" charset="0"/>
              </a:rPr>
              <a:t>нитками. Костюм </a:t>
            </a:r>
            <a:r>
              <a:rPr lang="uk-UA" sz="2800" dirty="0" smtClean="0">
                <a:latin typeface="CometaCTT" pitchFamily="66" charset="0"/>
              </a:rPr>
              <a:t>кожного з головних персонажів важить не менше 12 </a:t>
            </a:r>
            <a:r>
              <a:rPr lang="uk-UA" sz="2800" dirty="0" err="1" smtClean="0">
                <a:latin typeface="CometaCTT" pitchFamily="66" charset="0"/>
              </a:rPr>
              <a:t>цзинів</a:t>
            </a:r>
            <a:r>
              <a:rPr lang="uk-UA" sz="2800" dirty="0" smtClean="0">
                <a:latin typeface="CometaCTT" pitchFamily="66" charset="0"/>
              </a:rPr>
              <a:t> (міра ваги, 1 </a:t>
            </a:r>
            <a:r>
              <a:rPr lang="uk-UA" sz="2800" dirty="0" err="1" smtClean="0">
                <a:latin typeface="CometaCTT" pitchFamily="66" charset="0"/>
              </a:rPr>
              <a:t>цзинь</a:t>
            </a:r>
            <a:r>
              <a:rPr lang="uk-UA" sz="2800" dirty="0" smtClean="0">
                <a:latin typeface="CometaCTT" pitchFamily="66" charset="0"/>
              </a:rPr>
              <a:t> дорівнює 500 г). Громіздкими є й головні убори, однак це не заважає акторам швидко рухатися</a:t>
            </a:r>
            <a:r>
              <a:rPr lang="uk-UA" sz="2800" dirty="0" smtClean="0">
                <a:latin typeface="CometaCTT" pitchFamily="66" charset="0"/>
              </a:rPr>
              <a:t>. </a:t>
            </a:r>
            <a:endParaRPr lang="uk-UA" sz="2800" dirty="0">
              <a:latin typeface="CometaCTT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28d338177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768752" cy="6465674"/>
          </a:xfrm>
        </p:spPr>
      </p:pic>
      <p:pic>
        <p:nvPicPr>
          <p:cNvPr id="5" name="Рисунок 4" descr="j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08720"/>
            <a:ext cx="3024336" cy="4752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595218"/>
          </a:xfrm>
        </p:spPr>
        <p:txBody>
          <a:bodyPr anchor="ctr"/>
          <a:lstStyle/>
          <a:p>
            <a:pPr algn="ctr"/>
            <a:r>
              <a:rPr lang="ru-RU" b="1" dirty="0" err="1">
                <a:latin typeface="CometaCTT" pitchFamily="66" charset="0"/>
              </a:rPr>
              <a:t>Персонажі</a:t>
            </a:r>
            <a:r>
              <a:rPr lang="ru-RU" b="1" dirty="0">
                <a:latin typeface="CometaCTT" pitchFamily="66" charset="0"/>
              </a:rPr>
              <a:t> </a:t>
            </a:r>
            <a:r>
              <a:rPr lang="ru-RU" b="1" dirty="0" err="1">
                <a:latin typeface="CometaCTT" pitchFamily="66" charset="0"/>
              </a:rPr>
              <a:t>Пекінської</a:t>
            </a:r>
            <a:r>
              <a:rPr lang="ru-RU" b="1" dirty="0">
                <a:latin typeface="CometaCTT" pitchFamily="66" charset="0"/>
              </a:rPr>
              <a:t>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80920" cy="2664296"/>
          </a:xfrm>
        </p:spPr>
        <p:txBody>
          <a:bodyPr/>
          <a:lstStyle/>
          <a:p>
            <a:r>
              <a:rPr lang="ru-RU" dirty="0" err="1">
                <a:latin typeface="CometaCTT" pitchFamily="66" charset="0"/>
              </a:rPr>
              <a:t>Персонажі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Пекінської</a:t>
            </a:r>
            <a:r>
              <a:rPr lang="ru-RU" dirty="0">
                <a:latin typeface="CometaCTT" pitchFamily="66" charset="0"/>
              </a:rPr>
              <a:t> опери </a:t>
            </a:r>
            <a:r>
              <a:rPr lang="ru-RU" dirty="0" err="1">
                <a:latin typeface="CometaCTT" pitchFamily="66" charset="0"/>
              </a:rPr>
              <a:t>поділяються</a:t>
            </a:r>
            <a:r>
              <a:rPr lang="ru-RU" dirty="0">
                <a:latin typeface="CometaCTT" pitchFamily="66" charset="0"/>
              </a:rPr>
              <a:t> на 4 </a:t>
            </a:r>
            <a:r>
              <a:rPr lang="ru-RU" dirty="0" err="1">
                <a:latin typeface="CometaCTT" pitchFamily="66" charset="0"/>
              </a:rPr>
              <a:t>види</a:t>
            </a:r>
            <a:r>
              <a:rPr lang="ru-RU" dirty="0">
                <a:latin typeface="CometaCTT" pitchFamily="66" charset="0"/>
              </a:rPr>
              <a:t>, і </a:t>
            </a:r>
            <a:r>
              <a:rPr lang="ru-RU" dirty="0" err="1">
                <a:latin typeface="CometaCTT" pitchFamily="66" charset="0"/>
              </a:rPr>
              <a:t>кожен</a:t>
            </a:r>
            <a:r>
              <a:rPr lang="ru-RU" dirty="0">
                <a:latin typeface="CometaCTT" pitchFamily="66" charset="0"/>
              </a:rPr>
              <a:t> вид, у свою </a:t>
            </a:r>
            <a:r>
              <a:rPr lang="ru-RU" dirty="0" err="1">
                <a:latin typeface="CometaCTT" pitchFamily="66" charset="0"/>
              </a:rPr>
              <a:t>чергу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поділяється</a:t>
            </a:r>
            <a:r>
              <a:rPr lang="ru-RU" dirty="0">
                <a:latin typeface="CometaCTT" pitchFamily="66" charset="0"/>
              </a:rPr>
              <a:t> на </a:t>
            </a:r>
            <a:r>
              <a:rPr lang="ru-RU" dirty="0" err="1">
                <a:latin typeface="CometaCTT" pitchFamily="66" charset="0"/>
              </a:rPr>
              <a:t>різні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сценічні</a:t>
            </a:r>
            <a:r>
              <a:rPr lang="ru-RU" dirty="0">
                <a:latin typeface="CometaCTT" pitchFamily="66" charset="0"/>
              </a:rPr>
              <a:t> амплуа. Амплуа «</a:t>
            </a:r>
            <a:r>
              <a:rPr lang="ru-RU" dirty="0" err="1">
                <a:latin typeface="CometaCTT" pitchFamily="66" charset="0"/>
              </a:rPr>
              <a:t>шен</a:t>
            </a:r>
            <a:r>
              <a:rPr lang="ru-RU" dirty="0">
                <a:latin typeface="CometaCTT" pitchFamily="66" charset="0"/>
              </a:rPr>
              <a:t>» —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чоловічі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Відповідно</a:t>
            </a:r>
            <a:r>
              <a:rPr lang="ru-RU" dirty="0">
                <a:latin typeface="CometaCTT" pitchFamily="66" charset="0"/>
              </a:rPr>
              <a:t> до </a:t>
            </a:r>
            <a:r>
              <a:rPr lang="ru-RU" dirty="0" err="1">
                <a:latin typeface="CometaCTT" pitchFamily="66" charset="0"/>
              </a:rPr>
              <a:t>соціального</a:t>
            </a:r>
            <a:r>
              <a:rPr lang="ru-RU" dirty="0">
                <a:latin typeface="CometaCTT" pitchFamily="66" charset="0"/>
              </a:rPr>
              <a:t> становища і </a:t>
            </a:r>
            <a:r>
              <a:rPr lang="ru-RU" dirty="0" err="1">
                <a:latin typeface="CometaCTT" pitchFamily="66" charset="0"/>
              </a:rPr>
              <a:t>віку</a:t>
            </a:r>
            <a:r>
              <a:rPr lang="ru-RU" dirty="0">
                <a:latin typeface="CometaCTT" pitchFamily="66" charset="0"/>
              </a:rPr>
              <a:t> амплуа «</a:t>
            </a:r>
            <a:r>
              <a:rPr lang="ru-RU" dirty="0" err="1">
                <a:latin typeface="CometaCTT" pitchFamily="66" charset="0"/>
              </a:rPr>
              <a:t>шен</a:t>
            </a:r>
            <a:r>
              <a:rPr lang="ru-RU" dirty="0">
                <a:latin typeface="CometaCTT" pitchFamily="66" charset="0"/>
              </a:rPr>
              <a:t>» </a:t>
            </a:r>
            <a:r>
              <a:rPr lang="ru-RU" dirty="0" err="1">
                <a:latin typeface="CometaCTT" pitchFamily="66" charset="0"/>
              </a:rPr>
              <a:t>поділяється</a:t>
            </a:r>
            <a:r>
              <a:rPr lang="ru-RU" dirty="0">
                <a:latin typeface="CometaCTT" pitchFamily="66" charset="0"/>
              </a:rPr>
              <a:t> на </a:t>
            </a:r>
            <a:r>
              <a:rPr lang="ru-RU" dirty="0" err="1">
                <a:latin typeface="CometaCTT" pitchFamily="66" charset="0"/>
              </a:rPr>
              <a:t>персонажів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категорії</a:t>
            </a:r>
            <a:r>
              <a:rPr lang="ru-RU" dirty="0">
                <a:latin typeface="CometaCTT" pitchFamily="66" charset="0"/>
              </a:rPr>
              <a:t> «</a:t>
            </a:r>
            <a:r>
              <a:rPr lang="ru-RU" dirty="0" err="1">
                <a:latin typeface="CometaCTT" pitchFamily="66" charset="0"/>
              </a:rPr>
              <a:t>лаошен</a:t>
            </a:r>
            <a:r>
              <a:rPr lang="ru-RU" dirty="0">
                <a:latin typeface="CometaCTT" pitchFamily="66" charset="0"/>
              </a:rPr>
              <a:t>» — </a:t>
            </a:r>
            <a:r>
              <a:rPr lang="ru-RU" dirty="0" err="1">
                <a:latin typeface="CometaCTT" pitchFamily="66" charset="0"/>
              </a:rPr>
              <a:t>старих</a:t>
            </a:r>
            <a:r>
              <a:rPr lang="ru-RU" dirty="0">
                <a:latin typeface="CometaCTT" pitchFamily="66" charset="0"/>
              </a:rPr>
              <a:t> і людей </a:t>
            </a:r>
            <a:r>
              <a:rPr lang="ru-RU" dirty="0" err="1">
                <a:latin typeface="CometaCTT" pitchFamily="66" charset="0"/>
              </a:rPr>
              <a:t>похилого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віку</a:t>
            </a:r>
            <a:r>
              <a:rPr lang="ru-RU" dirty="0">
                <a:latin typeface="CometaCTT" pitchFamily="66" charset="0"/>
              </a:rPr>
              <a:t> з бородою і «</a:t>
            </a:r>
            <a:r>
              <a:rPr lang="ru-RU" dirty="0" err="1">
                <a:latin typeface="CometaCTT" pitchFamily="66" charset="0"/>
              </a:rPr>
              <a:t>сяошен</a:t>
            </a:r>
            <a:r>
              <a:rPr lang="ru-RU" dirty="0">
                <a:latin typeface="CometaCTT" pitchFamily="66" charset="0"/>
              </a:rPr>
              <a:t>» — </a:t>
            </a:r>
            <a:r>
              <a:rPr lang="ru-RU" dirty="0" err="1">
                <a:latin typeface="CometaCTT" pitchFamily="66" charset="0"/>
              </a:rPr>
              <a:t>молодих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хлопців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юнаків</a:t>
            </a:r>
            <a:r>
              <a:rPr lang="ru-RU" dirty="0">
                <a:latin typeface="CometaCTT" pitchFamily="66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5112568" cy="33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719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424936" cy="1872208"/>
          </a:xfrm>
        </p:spPr>
        <p:txBody>
          <a:bodyPr/>
          <a:lstStyle/>
          <a:p>
            <a:r>
              <a:rPr lang="ru-RU" dirty="0">
                <a:latin typeface="CometaCTT" pitchFamily="66" charset="0"/>
              </a:rPr>
              <a:t>Амплуа «дань» —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жіночі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серед</a:t>
            </a:r>
            <a:r>
              <a:rPr lang="ru-RU" dirty="0">
                <a:latin typeface="CometaCTT" pitchFamily="66" charset="0"/>
              </a:rPr>
              <a:t> них </a:t>
            </a:r>
            <a:r>
              <a:rPr lang="ru-RU" dirty="0" err="1">
                <a:latin typeface="CometaCTT" pitchFamily="66" charset="0"/>
              </a:rPr>
              <a:t>виділяються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персонажі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що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зображують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молодих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жінок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жінок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середніх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років</a:t>
            </a:r>
            <a:r>
              <a:rPr lang="ru-RU" dirty="0">
                <a:latin typeface="CometaCTT" pitchFamily="66" charset="0"/>
              </a:rPr>
              <a:t>. До амплуа «дань» належать: «</a:t>
            </a:r>
            <a:r>
              <a:rPr lang="ru-RU" dirty="0" err="1">
                <a:latin typeface="CometaCTT" pitchFamily="66" charset="0"/>
              </a:rPr>
              <a:t>цін'ї</a:t>
            </a:r>
            <a:r>
              <a:rPr lang="ru-RU" dirty="0">
                <a:latin typeface="CometaCTT" pitchFamily="66" charset="0"/>
              </a:rPr>
              <a:t>», т. е.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спокійних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стриманих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жінок</a:t>
            </a:r>
            <a:r>
              <a:rPr lang="ru-RU" dirty="0">
                <a:latin typeface="CometaCTT" pitchFamily="66" charset="0"/>
              </a:rPr>
              <a:t>, «</a:t>
            </a:r>
            <a:r>
              <a:rPr lang="ru-RU" dirty="0" err="1">
                <a:latin typeface="CometaCTT" pitchFamily="66" charset="0"/>
              </a:rPr>
              <a:t>хуадань</a:t>
            </a:r>
            <a:r>
              <a:rPr lang="ru-RU" dirty="0">
                <a:latin typeface="CometaCTT" pitchFamily="66" charset="0"/>
              </a:rPr>
              <a:t>» — </a:t>
            </a:r>
            <a:r>
              <a:rPr lang="ru-RU" dirty="0" err="1">
                <a:latin typeface="CometaCTT" pitchFamily="66" charset="0"/>
              </a:rPr>
              <a:t>безпосередні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сміливі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дівчата</a:t>
            </a:r>
            <a:r>
              <a:rPr lang="ru-RU" dirty="0">
                <a:latin typeface="CometaCTT" pitchFamily="66" charset="0"/>
              </a:rPr>
              <a:t> і «</a:t>
            </a:r>
            <a:r>
              <a:rPr lang="ru-RU" dirty="0" err="1">
                <a:latin typeface="CometaCTT" pitchFamily="66" charset="0"/>
              </a:rPr>
              <a:t>удань</a:t>
            </a:r>
            <a:r>
              <a:rPr lang="ru-RU" dirty="0">
                <a:latin typeface="CometaCTT" pitchFamily="66" charset="0"/>
              </a:rPr>
              <a:t>», </a:t>
            </a:r>
            <a:r>
              <a:rPr lang="ru-RU" dirty="0" err="1">
                <a:latin typeface="CometaCTT" pitchFamily="66" charset="0"/>
              </a:rPr>
              <a:t>тобто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власне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героїні</a:t>
            </a:r>
            <a:r>
              <a:rPr lang="ru-RU" dirty="0">
                <a:latin typeface="CometaCTT" pitchFamily="66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408712" cy="42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2304256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CometaCTT" pitchFamily="66" charset="0"/>
              </a:rPr>
              <a:t>Амплуа «</a:t>
            </a:r>
            <a:r>
              <a:rPr lang="ru-RU" dirty="0" err="1">
                <a:latin typeface="CometaCTT" pitchFamily="66" charset="0"/>
              </a:rPr>
              <a:t>цзін</a:t>
            </a:r>
            <a:r>
              <a:rPr lang="ru-RU" dirty="0">
                <a:latin typeface="CometaCTT" pitchFamily="66" charset="0"/>
              </a:rPr>
              <a:t>» —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теж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чоловічі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, в </a:t>
            </a:r>
            <a:r>
              <a:rPr lang="ru-RU" dirty="0" err="1">
                <a:latin typeface="CometaCTT" pitchFamily="66" charset="0"/>
              </a:rPr>
              <a:t>яких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показані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чоловічі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персонажі</a:t>
            </a:r>
            <a:r>
              <a:rPr lang="ru-RU" dirty="0">
                <a:latin typeface="CometaCTT" pitchFamily="66" charset="0"/>
              </a:rPr>
              <a:t> з </a:t>
            </a:r>
            <a:r>
              <a:rPr lang="ru-RU" dirty="0" err="1">
                <a:latin typeface="CometaCTT" pitchFamily="66" charset="0"/>
              </a:rPr>
              <a:t>відкритим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сміливим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smtClean="0">
                <a:latin typeface="CometaCTT" pitchFamily="66" charset="0"/>
              </a:rPr>
              <a:t>характером. </a:t>
            </a:r>
          </a:p>
          <a:p>
            <a:r>
              <a:rPr lang="ru-RU" dirty="0" smtClean="0">
                <a:latin typeface="CometaCTT" pitchFamily="66" charset="0"/>
              </a:rPr>
              <a:t>Амплуа </a:t>
            </a:r>
            <a:r>
              <a:rPr lang="ru-RU" dirty="0">
                <a:latin typeface="CometaCTT" pitchFamily="66" charset="0"/>
              </a:rPr>
              <a:t>«мо» —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другорядні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, вони </a:t>
            </a:r>
            <a:r>
              <a:rPr lang="ru-RU" dirty="0" err="1">
                <a:latin typeface="CometaCTT" pitchFamily="66" charset="0"/>
              </a:rPr>
              <a:t>наближаються</a:t>
            </a:r>
            <a:r>
              <a:rPr lang="ru-RU" dirty="0">
                <a:latin typeface="CometaCTT" pitchFamily="66" charset="0"/>
              </a:rPr>
              <a:t> до амплуа «</a:t>
            </a:r>
            <a:r>
              <a:rPr lang="ru-RU" dirty="0" err="1">
                <a:latin typeface="CometaCTT" pitchFamily="66" charset="0"/>
              </a:rPr>
              <a:t>лаошен</a:t>
            </a:r>
            <a:r>
              <a:rPr lang="ru-RU" dirty="0">
                <a:latin typeface="CometaCTT" pitchFamily="66" charset="0"/>
              </a:rPr>
              <a:t>»; за </a:t>
            </a:r>
            <a:r>
              <a:rPr lang="ru-RU" dirty="0" err="1">
                <a:latin typeface="CometaCTT" pitchFamily="66" charset="0"/>
              </a:rPr>
              <a:t>віком</a:t>
            </a:r>
            <a:r>
              <a:rPr lang="ru-RU" dirty="0">
                <a:latin typeface="CometaCTT" pitchFamily="66" charset="0"/>
              </a:rPr>
              <a:t> персонаж «мо» повинен бути старшим </a:t>
            </a:r>
            <a:r>
              <a:rPr lang="ru-RU" dirty="0" err="1">
                <a:latin typeface="CometaCTT" pitchFamily="66" charset="0"/>
              </a:rPr>
              <a:t>ніж</a:t>
            </a:r>
            <a:r>
              <a:rPr lang="ru-RU" dirty="0">
                <a:latin typeface="CometaCTT" pitchFamily="66" charset="0"/>
              </a:rPr>
              <a:t> персонаж «</a:t>
            </a:r>
            <a:r>
              <a:rPr lang="ru-RU" dirty="0" err="1">
                <a:latin typeface="CometaCTT" pitchFamily="66" charset="0"/>
              </a:rPr>
              <a:t>лаошен</a:t>
            </a:r>
            <a:r>
              <a:rPr lang="ru-RU" dirty="0" smtClean="0">
                <a:latin typeface="CometaCTT" pitchFamily="66" charset="0"/>
              </a:rPr>
              <a:t>». </a:t>
            </a:r>
            <a:r>
              <a:rPr lang="ru-RU" dirty="0" err="1" smtClean="0">
                <a:latin typeface="CometaCTT" pitchFamily="66" charset="0"/>
              </a:rPr>
              <a:t>Зазвичай</a:t>
            </a:r>
            <a:r>
              <a:rPr lang="ru-RU" dirty="0" smtClean="0">
                <a:latin typeface="CometaCTT" pitchFamily="66" charset="0"/>
              </a:rPr>
              <a:t> персонаж «мо» </a:t>
            </a:r>
            <a:r>
              <a:rPr lang="ru-RU" dirty="0" err="1" smtClean="0">
                <a:latin typeface="CometaCTT" pitchFamily="66" charset="0"/>
              </a:rPr>
              <a:t>передбачає</a:t>
            </a:r>
            <a:r>
              <a:rPr lang="ru-RU" dirty="0" smtClean="0">
                <a:latin typeface="CometaCTT" pitchFamily="66" charset="0"/>
              </a:rPr>
              <a:t> в </a:t>
            </a:r>
            <a:r>
              <a:rPr lang="ru-RU" dirty="0" err="1" smtClean="0">
                <a:latin typeface="CometaCTT" pitchFamily="66" charset="0"/>
              </a:rPr>
              <a:t>Пекінській</a:t>
            </a:r>
            <a:r>
              <a:rPr lang="ru-RU" dirty="0" smtClean="0">
                <a:latin typeface="CometaCTT" pitchFamily="66" charset="0"/>
              </a:rPr>
              <a:t> </a:t>
            </a:r>
            <a:r>
              <a:rPr lang="ru-RU" dirty="0" err="1" smtClean="0">
                <a:latin typeface="CometaCTT" pitchFamily="66" charset="0"/>
              </a:rPr>
              <a:t>опері</a:t>
            </a:r>
            <a:r>
              <a:rPr lang="ru-RU" dirty="0" smtClean="0">
                <a:latin typeface="CometaCTT" pitchFamily="66" charset="0"/>
              </a:rPr>
              <a:t> </a:t>
            </a:r>
            <a:r>
              <a:rPr lang="ru-RU" dirty="0" err="1" smtClean="0">
                <a:latin typeface="CometaCTT" pitchFamily="66" charset="0"/>
              </a:rPr>
              <a:t>нерозумного</a:t>
            </a:r>
            <a:r>
              <a:rPr lang="ru-RU" dirty="0" smtClean="0">
                <a:latin typeface="CometaCTT" pitchFamily="66" charset="0"/>
              </a:rPr>
              <a:t> старого </a:t>
            </a:r>
            <a:r>
              <a:rPr lang="ru-RU" dirty="0" err="1" smtClean="0">
                <a:latin typeface="CometaCTT" pitchFamily="66" charset="0"/>
              </a:rPr>
              <a:t>з</a:t>
            </a:r>
            <a:r>
              <a:rPr lang="ru-RU" dirty="0" smtClean="0">
                <a:latin typeface="CometaCTT" pitchFamily="66" charset="0"/>
              </a:rPr>
              <a:t> </a:t>
            </a:r>
            <a:r>
              <a:rPr lang="ru-RU" dirty="0" err="1" smtClean="0">
                <a:latin typeface="CometaCTT" pitchFamily="66" charset="0"/>
              </a:rPr>
              <a:t>низів</a:t>
            </a:r>
            <a:r>
              <a:rPr lang="ru-RU" dirty="0" smtClean="0">
                <a:latin typeface="CometaCTT" pitchFamily="66" charset="0"/>
              </a:rPr>
              <a:t> </a:t>
            </a:r>
            <a:r>
              <a:rPr lang="ru-RU" dirty="0" err="1" smtClean="0">
                <a:latin typeface="CometaCTT" pitchFamily="66" charset="0"/>
              </a:rPr>
              <a:t>суспільства</a:t>
            </a:r>
            <a:r>
              <a:rPr lang="ru-RU" dirty="0" smtClean="0">
                <a:latin typeface="CometaCTT" pitchFamily="66" charset="0"/>
              </a:rPr>
              <a:t>. </a:t>
            </a:r>
            <a:endParaRPr lang="ru-RU" dirty="0">
              <a:latin typeface="CometaCTT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40420"/>
            <a:ext cx="6048672" cy="40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704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08912" cy="2160240"/>
          </a:xfrm>
        </p:spPr>
        <p:txBody>
          <a:bodyPr/>
          <a:lstStyle/>
          <a:p>
            <a:r>
              <a:rPr lang="ru-RU" dirty="0" smtClean="0">
                <a:latin typeface="CometaCTT" pitchFamily="66" charset="0"/>
              </a:rPr>
              <a:t>До </a:t>
            </a:r>
            <a:r>
              <a:rPr lang="ru-RU" dirty="0">
                <a:latin typeface="CometaCTT" pitchFamily="66" charset="0"/>
              </a:rPr>
              <a:t>амплуа «</a:t>
            </a:r>
            <a:r>
              <a:rPr lang="ru-RU" dirty="0" err="1">
                <a:latin typeface="CometaCTT" pitchFamily="66" charset="0"/>
              </a:rPr>
              <a:t>чоу</a:t>
            </a:r>
            <a:r>
              <a:rPr lang="ru-RU" dirty="0">
                <a:latin typeface="CometaCTT" pitchFamily="66" charset="0"/>
              </a:rPr>
              <a:t>» </a:t>
            </a:r>
            <a:r>
              <a:rPr lang="ru-RU" dirty="0" err="1">
                <a:latin typeface="CometaCTT" pitchFamily="66" charset="0"/>
              </a:rPr>
              <a:t>відносяться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добрі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комічні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персонажі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або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хитрі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підступні</a:t>
            </a:r>
            <a:r>
              <a:rPr lang="ru-RU" dirty="0">
                <a:latin typeface="CometaCTT" pitchFamily="66" charset="0"/>
              </a:rPr>
              <a:t>, але </a:t>
            </a:r>
            <a:r>
              <a:rPr lang="ru-RU" dirty="0" err="1">
                <a:latin typeface="CometaCTT" pitchFamily="66" charset="0"/>
              </a:rPr>
              <a:t>дурні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лиходії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Подібні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можуть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грати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жінки</a:t>
            </a:r>
            <a:r>
              <a:rPr lang="ru-RU" dirty="0">
                <a:latin typeface="CometaCTT" pitchFamily="66" charset="0"/>
              </a:rPr>
              <a:t>, і </a:t>
            </a:r>
            <a:r>
              <a:rPr lang="ru-RU" dirty="0" err="1">
                <a:latin typeface="CometaCTT" pitchFamily="66" charset="0"/>
              </a:rPr>
              <a:t>чоловіки</a:t>
            </a:r>
            <a:r>
              <a:rPr lang="ru-RU" dirty="0">
                <a:latin typeface="CometaCTT" pitchFamily="66" charset="0"/>
              </a:rPr>
              <a:t>, і все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Пекінській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опері</a:t>
            </a:r>
            <a:r>
              <a:rPr lang="ru-RU" dirty="0">
                <a:latin typeface="CometaCTT" pitchFamily="66" charset="0"/>
              </a:rPr>
              <a:t> служить для </a:t>
            </a:r>
            <a:r>
              <a:rPr lang="ru-RU" dirty="0" err="1">
                <a:latin typeface="CometaCTT" pitchFamily="66" charset="0"/>
              </a:rPr>
              <a:t>зображенн</a:t>
            </a:r>
            <a:r>
              <a:rPr lang="ru-RU" dirty="0">
                <a:latin typeface="CometaCTT" pitchFamily="66" charset="0"/>
              </a:rPr>
              <a:t> людей з </a:t>
            </a:r>
            <a:r>
              <a:rPr lang="ru-RU" dirty="0" err="1">
                <a:latin typeface="CometaCTT" pitchFamily="66" charset="0"/>
              </a:rPr>
              <a:t>низів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суспільства</a:t>
            </a:r>
            <a:r>
              <a:rPr lang="ru-RU" dirty="0">
                <a:latin typeface="CometaCTT" pitchFamily="66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904656" cy="392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012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2808312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latin typeface="CometaCTT" pitchFamily="66" charset="0"/>
              </a:rPr>
              <a:t>Зазвичай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вважають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що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кінець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en-US" dirty="0">
                <a:latin typeface="CometaCTT" pitchFamily="66" charset="0"/>
              </a:rPr>
              <a:t>XVIII </a:t>
            </a:r>
            <a:r>
              <a:rPr lang="ru-RU" dirty="0">
                <a:latin typeface="CometaCTT" pitchFamily="66" charset="0"/>
              </a:rPr>
              <a:t>ст. </a:t>
            </a:r>
            <a:r>
              <a:rPr lang="ru-RU" dirty="0" err="1">
                <a:latin typeface="CometaCTT" pitchFamily="66" charset="0"/>
              </a:rPr>
              <a:t>був</a:t>
            </a:r>
            <a:r>
              <a:rPr lang="ru-RU" dirty="0">
                <a:latin typeface="CometaCTT" pitchFamily="66" charset="0"/>
              </a:rPr>
              <a:t> першим </a:t>
            </a:r>
            <a:r>
              <a:rPr lang="ru-RU" dirty="0" err="1">
                <a:latin typeface="CometaCTT" pitchFamily="66" charset="0"/>
              </a:rPr>
              <a:t>періодом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повного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розквіту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Пекінської</a:t>
            </a:r>
            <a:r>
              <a:rPr lang="ru-RU" dirty="0">
                <a:latin typeface="CometaCTT" pitchFamily="66" charset="0"/>
              </a:rPr>
              <a:t> опери. У той час </a:t>
            </a:r>
            <a:r>
              <a:rPr lang="ru-RU" dirty="0" err="1">
                <a:latin typeface="CometaCTT" pitchFamily="66" charset="0"/>
              </a:rPr>
              <a:t>Пекінська</a:t>
            </a:r>
            <a:r>
              <a:rPr lang="ru-RU" dirty="0">
                <a:latin typeface="CometaCTT" pitchFamily="66" charset="0"/>
              </a:rPr>
              <a:t> опера </a:t>
            </a:r>
            <a:r>
              <a:rPr lang="ru-RU" dirty="0" err="1">
                <a:latin typeface="CometaCTT" pitchFamily="66" charset="0"/>
              </a:rPr>
              <a:t>користувалася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популярністю</a:t>
            </a:r>
            <a:r>
              <a:rPr lang="ru-RU" dirty="0">
                <a:latin typeface="CometaCTT" pitchFamily="66" charset="0"/>
              </a:rPr>
              <a:t> не </a:t>
            </a:r>
            <a:r>
              <a:rPr lang="ru-RU" dirty="0" err="1">
                <a:latin typeface="CometaCTT" pitchFamily="66" charset="0"/>
              </a:rPr>
              <a:t>тільки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народі</a:t>
            </a:r>
            <a:r>
              <a:rPr lang="ru-RU" dirty="0">
                <a:latin typeface="CometaCTT" pitchFamily="66" charset="0"/>
              </a:rPr>
              <a:t>, але й в </a:t>
            </a:r>
            <a:r>
              <a:rPr lang="ru-RU" dirty="0" err="1">
                <a:latin typeface="CometaCTT" pitchFamily="66" charset="0"/>
              </a:rPr>
              <a:t>імператорському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палаці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Тоді</a:t>
            </a:r>
            <a:r>
              <a:rPr lang="ru-RU" dirty="0">
                <a:latin typeface="CometaCTT" pitchFamily="66" charset="0"/>
              </a:rPr>
              <a:t> члени </a:t>
            </a:r>
            <a:r>
              <a:rPr lang="ru-RU" dirty="0" err="1">
                <a:latin typeface="CometaCTT" pitchFamily="66" charset="0"/>
              </a:rPr>
              <a:t>імператорського</a:t>
            </a:r>
            <a:r>
              <a:rPr lang="ru-RU" dirty="0">
                <a:latin typeface="CometaCTT" pitchFamily="66" charset="0"/>
              </a:rPr>
              <a:t> палацу й </a:t>
            </a:r>
            <a:r>
              <a:rPr lang="ru-RU" dirty="0" err="1">
                <a:latin typeface="CometaCTT" pitchFamily="66" charset="0"/>
              </a:rPr>
              <a:t>вищі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верстви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суспільства</a:t>
            </a:r>
            <a:r>
              <a:rPr lang="ru-RU" dirty="0">
                <a:latin typeface="CometaCTT" pitchFamily="66" charset="0"/>
              </a:rPr>
              <a:t> любили </a:t>
            </a:r>
            <a:r>
              <a:rPr lang="ru-RU" dirty="0" err="1">
                <a:latin typeface="CometaCTT" pitchFamily="66" charset="0"/>
              </a:rPr>
              <a:t>дивитися</a:t>
            </a:r>
            <a:r>
              <a:rPr lang="ru-RU" dirty="0">
                <a:latin typeface="CometaCTT" pitchFamily="66" charset="0"/>
              </a:rPr>
              <a:t> постановки </a:t>
            </a:r>
            <a:r>
              <a:rPr lang="ru-RU" dirty="0" err="1">
                <a:latin typeface="CometaCTT" pitchFamily="66" charset="0"/>
              </a:rPr>
              <a:t>Пекінської</a:t>
            </a:r>
            <a:r>
              <a:rPr lang="ru-RU" dirty="0">
                <a:latin typeface="CometaCTT" pitchFamily="66" charset="0"/>
              </a:rPr>
              <a:t> опери. Палац надавав артистам </a:t>
            </a:r>
            <a:r>
              <a:rPr lang="ru-RU" dirty="0" err="1">
                <a:latin typeface="CometaCTT" pitchFamily="66" charset="0"/>
              </a:rPr>
              <a:t>чудові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умови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костюми</a:t>
            </a:r>
            <a:r>
              <a:rPr lang="ru-RU" dirty="0">
                <a:latin typeface="CometaCTT" pitchFamily="66" charset="0"/>
              </a:rPr>
              <a:t>, грим, а </a:t>
            </a:r>
            <a:r>
              <a:rPr lang="ru-RU" dirty="0" err="1">
                <a:latin typeface="CometaCTT" pitchFamily="66" charset="0"/>
              </a:rPr>
              <a:t>також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сценічні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декорації</a:t>
            </a:r>
            <a:r>
              <a:rPr lang="ru-RU" dirty="0">
                <a:latin typeface="CometaCTT" pitchFamily="66" charset="0"/>
              </a:rPr>
              <a:t>. 20-40 роки ХХ ст. -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другий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період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розквіту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Пекінської</a:t>
            </a:r>
            <a:r>
              <a:rPr lang="ru-RU" dirty="0">
                <a:latin typeface="CometaCTT" pitchFamily="66" charset="0"/>
              </a:rPr>
              <a:t> опери.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5256584" cy="295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59046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CometaCTT" pitchFamily="66" charset="0"/>
              </a:rPr>
              <a:t>Розвиток Пекінської опери</a:t>
            </a:r>
            <a:endParaRPr lang="uk-UA" sz="3600" b="1" dirty="0">
              <a:solidFill>
                <a:schemeClr val="accent1">
                  <a:lumMod val="75000"/>
                </a:schemeClr>
              </a:solidFill>
              <a:latin typeface="CometaCT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3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027266"/>
          </a:xfrm>
        </p:spPr>
        <p:txBody>
          <a:bodyPr anchor="ctr"/>
          <a:lstStyle/>
          <a:p>
            <a:pPr algn="ctr"/>
            <a:r>
              <a:rPr lang="uk-UA" b="1" dirty="0" smtClean="0">
                <a:latin typeface="CometaCTT" pitchFamily="66" charset="0"/>
              </a:rPr>
              <a:t>Зміст</a:t>
            </a:r>
            <a:endParaRPr lang="uk-UA" b="1" dirty="0">
              <a:latin typeface="CometaCTT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84784"/>
            <a:ext cx="7660332" cy="4687417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>
                <a:latin typeface="CometaCTT" pitchFamily="66" charset="0"/>
              </a:rPr>
              <a:t>Що таке </a:t>
            </a:r>
            <a:r>
              <a:rPr lang="uk-UA" sz="2800" dirty="0" err="1" smtClean="0">
                <a:latin typeface="CometaCTT" pitchFamily="66" charset="0"/>
              </a:rPr>
              <a:t>“китайська</a:t>
            </a:r>
            <a:r>
              <a:rPr lang="uk-UA" sz="2800" dirty="0" smtClean="0">
                <a:latin typeface="CometaCTT" pitchFamily="66" charset="0"/>
              </a:rPr>
              <a:t> </a:t>
            </a:r>
            <a:r>
              <a:rPr lang="uk-UA" sz="2800" dirty="0" err="1" smtClean="0">
                <a:latin typeface="CometaCTT" pitchFamily="66" charset="0"/>
              </a:rPr>
              <a:t>опера”</a:t>
            </a:r>
            <a:r>
              <a:rPr lang="uk-UA" sz="2800" dirty="0" smtClean="0">
                <a:latin typeface="CometaCTT" pitchFamily="66" charset="0"/>
              </a:rPr>
              <a:t>?</a:t>
            </a:r>
          </a:p>
          <a:p>
            <a:r>
              <a:rPr lang="uk-UA" sz="2800" dirty="0" smtClean="0">
                <a:latin typeface="CometaCTT" pitchFamily="66" charset="0"/>
              </a:rPr>
              <a:t>Історія китайської опери</a:t>
            </a:r>
          </a:p>
          <a:p>
            <a:r>
              <a:rPr lang="uk-UA" sz="2800" dirty="0" smtClean="0">
                <a:latin typeface="CometaCTT" pitchFamily="66" charset="0"/>
              </a:rPr>
              <a:t>Пекінська опера. Історія</a:t>
            </a:r>
          </a:p>
          <a:p>
            <a:r>
              <a:rPr lang="uk-UA" sz="2800" dirty="0" smtClean="0">
                <a:latin typeface="CometaCTT" pitchFamily="66" charset="0"/>
              </a:rPr>
              <a:t>Грим</a:t>
            </a:r>
          </a:p>
          <a:p>
            <a:r>
              <a:rPr lang="uk-UA" sz="2800" dirty="0" smtClean="0">
                <a:latin typeface="CometaCTT" pitchFamily="66" charset="0"/>
              </a:rPr>
              <a:t>Костюми</a:t>
            </a:r>
          </a:p>
          <a:p>
            <a:r>
              <a:rPr lang="uk-UA" sz="2800" dirty="0" smtClean="0">
                <a:latin typeface="CometaCTT" pitchFamily="66" charset="0"/>
              </a:rPr>
              <a:t>Персонажі пекінської опери</a:t>
            </a:r>
          </a:p>
          <a:p>
            <a:r>
              <a:rPr lang="uk-UA" sz="2800" dirty="0" smtClean="0">
                <a:latin typeface="CometaCTT" pitchFamily="66" charset="0"/>
              </a:rPr>
              <a:t>Розвиток Пекінської опери</a:t>
            </a:r>
          </a:p>
          <a:p>
            <a:r>
              <a:rPr lang="uk-UA" sz="2800" dirty="0" smtClean="0">
                <a:latin typeface="CometaCTT" pitchFamily="66" charset="0"/>
              </a:rPr>
              <a:t>Висновок</a:t>
            </a:r>
          </a:p>
          <a:p>
            <a:endParaRPr lang="uk-UA" sz="2800" dirty="0" smtClean="0">
              <a:latin typeface="CometaCTT" pitchFamily="66" charset="0"/>
            </a:endParaRP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280920" cy="1944216"/>
          </a:xfrm>
        </p:spPr>
        <p:txBody>
          <a:bodyPr/>
          <a:lstStyle/>
          <a:p>
            <a:r>
              <a:rPr lang="ru-RU" dirty="0">
                <a:latin typeface="CometaCTT" pitchFamily="66" charset="0"/>
              </a:rPr>
              <a:t>У </a:t>
            </a:r>
            <a:r>
              <a:rPr lang="ru-RU" dirty="0" err="1">
                <a:latin typeface="CometaCTT" pitchFamily="66" charset="0"/>
              </a:rPr>
              <a:t>цей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період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виникли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різні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школи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Пекінської</a:t>
            </a:r>
            <a:r>
              <a:rPr lang="ru-RU" dirty="0">
                <a:latin typeface="CometaCTT" pitchFamily="66" charset="0"/>
              </a:rPr>
              <a:t> опери. </a:t>
            </a:r>
            <a:r>
              <a:rPr lang="ru-RU" dirty="0" err="1">
                <a:latin typeface="CometaCTT" pitchFamily="66" charset="0"/>
              </a:rPr>
              <a:t>Найвідомішими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були</a:t>
            </a:r>
            <a:r>
              <a:rPr lang="ru-RU" dirty="0">
                <a:latin typeface="CometaCTT" pitchFamily="66" charset="0"/>
              </a:rPr>
              <a:t> школа Мей (Мей </a:t>
            </a:r>
            <a:r>
              <a:rPr lang="ru-RU" dirty="0" err="1">
                <a:latin typeface="CometaCTT" pitchFamily="66" charset="0"/>
              </a:rPr>
              <a:t>Ланьфан</a:t>
            </a:r>
            <a:r>
              <a:rPr lang="ru-RU" dirty="0">
                <a:latin typeface="CometaCTT" pitchFamily="66" charset="0"/>
              </a:rPr>
              <a:t> - 1894-1961 </a:t>
            </a:r>
            <a:r>
              <a:rPr lang="ru-RU" dirty="0" err="1">
                <a:latin typeface="CometaCTT" pitchFamily="66" charset="0"/>
              </a:rPr>
              <a:t>рр</a:t>
            </a:r>
            <a:r>
              <a:rPr lang="ru-RU" dirty="0">
                <a:latin typeface="CometaCTT" pitchFamily="66" charset="0"/>
              </a:rPr>
              <a:t>.), школа </a:t>
            </a:r>
            <a:r>
              <a:rPr lang="ru-RU" dirty="0" err="1">
                <a:latin typeface="CometaCTT" pitchFamily="66" charset="0"/>
              </a:rPr>
              <a:t>Шан</a:t>
            </a:r>
            <a:r>
              <a:rPr lang="ru-RU" dirty="0">
                <a:latin typeface="CometaCTT" pitchFamily="66" charset="0"/>
              </a:rPr>
              <a:t> (</a:t>
            </a:r>
            <a:r>
              <a:rPr lang="ru-RU" dirty="0" err="1">
                <a:latin typeface="CometaCTT" pitchFamily="66" charset="0"/>
              </a:rPr>
              <a:t>Шан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Сяоюнь</a:t>
            </a:r>
            <a:r>
              <a:rPr lang="ru-RU" dirty="0">
                <a:latin typeface="CometaCTT" pitchFamily="66" charset="0"/>
              </a:rPr>
              <a:t> - 1900-1975 </a:t>
            </a:r>
            <a:r>
              <a:rPr lang="ru-RU" dirty="0" err="1">
                <a:latin typeface="CometaCTT" pitchFamily="66" charset="0"/>
              </a:rPr>
              <a:t>рр</a:t>
            </a:r>
            <a:r>
              <a:rPr lang="ru-RU" dirty="0">
                <a:latin typeface="CometaCTT" pitchFamily="66" charset="0"/>
              </a:rPr>
              <a:t>.), школа </a:t>
            </a:r>
            <a:r>
              <a:rPr lang="ru-RU" dirty="0" err="1">
                <a:latin typeface="CometaCTT" pitchFamily="66" charset="0"/>
              </a:rPr>
              <a:t>Чен</a:t>
            </a:r>
            <a:r>
              <a:rPr lang="ru-RU" dirty="0">
                <a:latin typeface="CometaCTT" pitchFamily="66" charset="0"/>
              </a:rPr>
              <a:t> (</a:t>
            </a:r>
            <a:r>
              <a:rPr lang="ru-RU" dirty="0" err="1">
                <a:latin typeface="CometaCTT" pitchFamily="66" charset="0"/>
              </a:rPr>
              <a:t>Чен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Яньцзю</a:t>
            </a:r>
            <a:r>
              <a:rPr lang="ru-RU" dirty="0">
                <a:latin typeface="CometaCTT" pitchFamily="66" charset="0"/>
              </a:rPr>
              <a:t> - 1904-1958 </a:t>
            </a:r>
            <a:r>
              <a:rPr lang="ru-RU" dirty="0" err="1">
                <a:latin typeface="CometaCTT" pitchFamily="66" charset="0"/>
              </a:rPr>
              <a:t>рр</a:t>
            </a:r>
            <a:r>
              <a:rPr lang="ru-RU" dirty="0">
                <a:latin typeface="CometaCTT" pitchFamily="66" charset="0"/>
              </a:rPr>
              <a:t>.) і школа </a:t>
            </a:r>
            <a:r>
              <a:rPr lang="ru-RU" dirty="0" err="1">
                <a:latin typeface="CometaCTT" pitchFamily="66" charset="0"/>
              </a:rPr>
              <a:t>Сюнь</a:t>
            </a:r>
            <a:r>
              <a:rPr lang="ru-RU" dirty="0">
                <a:latin typeface="CometaCTT" pitchFamily="66" charset="0"/>
              </a:rPr>
              <a:t> (</a:t>
            </a:r>
            <a:r>
              <a:rPr lang="ru-RU" dirty="0" err="1">
                <a:latin typeface="CometaCTT" pitchFamily="66" charset="0"/>
              </a:rPr>
              <a:t>Сюнь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Хойшен</a:t>
            </a:r>
            <a:r>
              <a:rPr lang="ru-RU" dirty="0">
                <a:latin typeface="CometaCTT" pitchFamily="66" charset="0"/>
              </a:rPr>
              <a:t> - 1900-1968 гг.).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7"/>
            <a:ext cx="6552728" cy="457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54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667226"/>
          </a:xfrm>
        </p:spPr>
        <p:txBody>
          <a:bodyPr anchor="ctr"/>
          <a:lstStyle/>
          <a:p>
            <a:pPr algn="ctr"/>
            <a:endParaRPr lang="ru-RU" b="1" dirty="0">
              <a:latin typeface="CometaCTT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112568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ometaCTT" pitchFamily="66" charset="0"/>
              </a:rPr>
              <a:t>У роки реформ і </a:t>
            </a:r>
            <a:r>
              <a:rPr lang="ru-RU" sz="2800" dirty="0" err="1">
                <a:latin typeface="CometaCTT" pitchFamily="66" charset="0"/>
              </a:rPr>
              <a:t>відкритості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мистецтво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Пекінської</a:t>
            </a:r>
            <a:r>
              <a:rPr lang="ru-RU" sz="2800" dirty="0">
                <a:latin typeface="CometaCTT" pitchFamily="66" charset="0"/>
              </a:rPr>
              <a:t> опери </a:t>
            </a:r>
            <a:r>
              <a:rPr lang="ru-RU" sz="2800" dirty="0" err="1">
                <a:latin typeface="CometaCTT" pitchFamily="66" charset="0"/>
              </a:rPr>
              <a:t>отримало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новий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розвиток</a:t>
            </a:r>
            <a:r>
              <a:rPr lang="ru-RU" sz="2800" dirty="0">
                <a:latin typeface="CometaCTT" pitchFamily="66" charset="0"/>
              </a:rPr>
              <a:t>. Як </a:t>
            </a:r>
            <a:r>
              <a:rPr lang="ru-RU" sz="2800" dirty="0" err="1">
                <a:latin typeface="CometaCTT" pitchFamily="66" charset="0"/>
              </a:rPr>
              <a:t>дорогоцінне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надбання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мистецтва</a:t>
            </a:r>
            <a:r>
              <a:rPr lang="ru-RU" sz="2800" dirty="0">
                <a:latin typeface="CometaCTT" pitchFamily="66" charset="0"/>
              </a:rPr>
              <a:t> Китаю </a:t>
            </a:r>
            <a:r>
              <a:rPr lang="ru-RU" sz="2800" dirty="0" err="1">
                <a:latin typeface="CometaCTT" pitchFamily="66" charset="0"/>
              </a:rPr>
              <a:t>Пекінська</a:t>
            </a:r>
            <a:r>
              <a:rPr lang="ru-RU" sz="2800" dirty="0">
                <a:latin typeface="CometaCTT" pitchFamily="66" charset="0"/>
              </a:rPr>
              <a:t> опера </a:t>
            </a:r>
            <a:r>
              <a:rPr lang="ru-RU" sz="2800" dirty="0" err="1">
                <a:latin typeface="CometaCTT" pitchFamily="66" charset="0"/>
              </a:rPr>
              <a:t>отримала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велику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допомогу</a:t>
            </a:r>
            <a:r>
              <a:rPr lang="ru-RU" sz="2800" dirty="0">
                <a:latin typeface="CometaCTT" pitchFamily="66" charset="0"/>
              </a:rPr>
              <a:t> і </a:t>
            </a:r>
            <a:r>
              <a:rPr lang="ru-RU" sz="2800" dirty="0" err="1">
                <a:latin typeface="CometaCTT" pitchFamily="66" charset="0"/>
              </a:rPr>
              <a:t>підтримку</a:t>
            </a:r>
            <a:r>
              <a:rPr lang="ru-RU" sz="2800" dirty="0">
                <a:latin typeface="CometaCTT" pitchFamily="66" charset="0"/>
              </a:rPr>
              <a:t> з боку </a:t>
            </a:r>
            <a:r>
              <a:rPr lang="ru-RU" sz="2800" dirty="0" err="1">
                <a:latin typeface="CometaCTT" pitchFamily="66" charset="0"/>
              </a:rPr>
              <a:t>китайського</a:t>
            </a:r>
            <a:r>
              <a:rPr lang="ru-RU" sz="2800" dirty="0">
                <a:latin typeface="CometaCTT" pitchFamily="66" charset="0"/>
              </a:rPr>
              <a:t> уряду. </a:t>
            </a:r>
            <a:r>
              <a:rPr lang="ru-RU" sz="2800" dirty="0" err="1">
                <a:latin typeface="CometaCTT" pitchFamily="66" charset="0"/>
              </a:rPr>
              <a:t>Нині</a:t>
            </a:r>
            <a:r>
              <a:rPr lang="ru-RU" sz="2800" dirty="0">
                <a:latin typeface="CometaCTT" pitchFamily="66" charset="0"/>
              </a:rPr>
              <a:t> у великому </a:t>
            </a:r>
            <a:r>
              <a:rPr lang="ru-RU" sz="2800" dirty="0" err="1">
                <a:latin typeface="CometaCTT" pitchFamily="66" charset="0"/>
              </a:rPr>
              <a:t>театрі</a:t>
            </a:r>
            <a:r>
              <a:rPr lang="ru-RU" sz="2800" dirty="0">
                <a:latin typeface="CometaCTT" pitchFamily="66" charset="0"/>
              </a:rPr>
              <a:t> «</a:t>
            </a:r>
            <a:r>
              <a:rPr lang="ru-RU" sz="2800" dirty="0" err="1">
                <a:latin typeface="CometaCTT" pitchFamily="66" charset="0"/>
              </a:rPr>
              <a:t>Чан'ань</a:t>
            </a:r>
            <a:r>
              <a:rPr lang="ru-RU" sz="2800" dirty="0">
                <a:latin typeface="CometaCTT" pitchFamily="66" charset="0"/>
              </a:rPr>
              <a:t>» в </a:t>
            </a:r>
            <a:r>
              <a:rPr lang="ru-RU" sz="2800" dirty="0" err="1">
                <a:latin typeface="CometaCTT" pitchFamily="66" charset="0"/>
              </a:rPr>
              <a:t>Пекіні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круглий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рік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йдуть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вистави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Пекінської</a:t>
            </a:r>
            <a:r>
              <a:rPr lang="ru-RU" sz="2800" dirty="0">
                <a:latin typeface="CometaCTT" pitchFamily="66" charset="0"/>
              </a:rPr>
              <a:t> опери. А конкурс </a:t>
            </a:r>
            <a:r>
              <a:rPr lang="ru-RU" sz="2800" dirty="0" err="1">
                <a:latin typeface="CometaCTT" pitchFamily="66" charset="0"/>
              </a:rPr>
              <a:t>любителів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Пекінської</a:t>
            </a:r>
            <a:r>
              <a:rPr lang="ru-RU" sz="2800" dirty="0">
                <a:latin typeface="CometaCTT" pitchFamily="66" charset="0"/>
              </a:rPr>
              <a:t> опери </a:t>
            </a:r>
            <a:r>
              <a:rPr lang="ru-RU" sz="2800" dirty="0" err="1">
                <a:latin typeface="CometaCTT" pitchFamily="66" charset="0"/>
              </a:rPr>
              <a:t>привертає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численних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любителів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цього</a:t>
            </a:r>
            <a:r>
              <a:rPr lang="ru-RU" sz="2800" dirty="0">
                <a:latin typeface="CometaCTT" pitchFamily="66" charset="0"/>
              </a:rPr>
              <a:t> виду </a:t>
            </a:r>
            <a:r>
              <a:rPr lang="ru-RU" sz="2800" dirty="0" err="1">
                <a:latin typeface="CometaCTT" pitchFamily="66" charset="0"/>
              </a:rPr>
              <a:t>театралізованих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вистав</a:t>
            </a:r>
            <a:r>
              <a:rPr lang="ru-RU" sz="2800" dirty="0">
                <a:latin typeface="CometaCTT" pitchFamily="66" charset="0"/>
              </a:rPr>
              <a:t> з </a:t>
            </a:r>
            <a:r>
              <a:rPr lang="ru-RU" sz="2800" dirty="0" err="1">
                <a:latin typeface="CometaCTT" pitchFamily="66" charset="0"/>
              </a:rPr>
              <a:t>усіх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кінців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світу</a:t>
            </a:r>
            <a:r>
              <a:rPr lang="ru-RU" sz="2800" dirty="0">
                <a:latin typeface="CometaCTT" pitchFamily="66" charset="0"/>
              </a:rPr>
              <a:t>. </a:t>
            </a:r>
            <a:r>
              <a:rPr lang="ru-RU" sz="2800" dirty="0" err="1">
                <a:latin typeface="CometaCTT" pitchFamily="66" charset="0"/>
              </a:rPr>
              <a:t>Крім</a:t>
            </a:r>
            <a:r>
              <a:rPr lang="ru-RU" sz="2800" dirty="0">
                <a:latin typeface="CometaCTT" pitchFamily="66" charset="0"/>
              </a:rPr>
              <a:t> того, </a:t>
            </a:r>
            <a:r>
              <a:rPr lang="ru-RU" sz="2800" dirty="0" err="1">
                <a:latin typeface="CometaCTT" pitchFamily="66" charset="0"/>
              </a:rPr>
              <a:t>Пекінська</a:t>
            </a:r>
            <a:r>
              <a:rPr lang="ru-RU" sz="2800" dirty="0">
                <a:latin typeface="CometaCTT" pitchFamily="66" charset="0"/>
              </a:rPr>
              <a:t> опера </a:t>
            </a:r>
            <a:r>
              <a:rPr lang="ru-RU" sz="2800" dirty="0" err="1">
                <a:latin typeface="CometaCTT" pitchFamily="66" charset="0"/>
              </a:rPr>
              <a:t>ще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відіграє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важливу</a:t>
            </a:r>
            <a:r>
              <a:rPr lang="ru-RU" sz="2800" dirty="0">
                <a:latin typeface="CometaCTT" pitchFamily="66" charset="0"/>
              </a:rPr>
              <a:t> роль у культурному </a:t>
            </a:r>
            <a:r>
              <a:rPr lang="ru-RU" sz="2800" dirty="0" err="1">
                <a:latin typeface="CometaCTT" pitchFamily="66" charset="0"/>
              </a:rPr>
              <a:t>обміні</a:t>
            </a:r>
            <a:r>
              <a:rPr lang="ru-RU" sz="2800" dirty="0">
                <a:latin typeface="CometaCTT" pitchFamily="66" charset="0"/>
              </a:rPr>
              <a:t> Китаю з </a:t>
            </a:r>
            <a:r>
              <a:rPr lang="ru-RU" sz="2800" dirty="0" err="1">
                <a:latin typeface="CometaCTT" pitchFamily="66" charset="0"/>
              </a:rPr>
              <a:t>іншими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країнами</a:t>
            </a:r>
            <a:r>
              <a:rPr lang="ru-RU" sz="2800" dirty="0">
                <a:latin typeface="CometaCTT" pitchFamily="66" charset="0"/>
              </a:rPr>
              <a:t> </a:t>
            </a:r>
            <a:r>
              <a:rPr lang="ru-RU" sz="2800" dirty="0" err="1">
                <a:latin typeface="CometaCTT" pitchFamily="66" charset="0"/>
              </a:rPr>
              <a:t>світу</a:t>
            </a:r>
            <a:r>
              <a:rPr lang="ru-RU" sz="2800" dirty="0">
                <a:latin typeface="CometaCTT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9473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43800" cy="739234"/>
          </a:xfrm>
        </p:spPr>
        <p:txBody>
          <a:bodyPr anchor="ctr">
            <a:normAutofit/>
          </a:bodyPr>
          <a:lstStyle/>
          <a:p>
            <a:pPr algn="ctr"/>
            <a:r>
              <a:rPr lang="uk-UA" sz="4000" b="1" dirty="0" smtClean="0">
                <a:latin typeface="CometaCTT" pitchFamily="66" charset="0"/>
              </a:rPr>
              <a:t>Висновок</a:t>
            </a:r>
            <a:endParaRPr lang="uk-UA" sz="4000" b="1" dirty="0">
              <a:latin typeface="CometaCTT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5400600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CometaCTT" pitchFamily="66" charset="0"/>
              </a:rPr>
              <a:t>Отож китайська народна опера, одне з найбільш складних, віртуозних і красивих видів світового мистецтва, є злиттям різних театральних жанрів — опери, балету, пантоміми, циркового мистецтва. Всі дії в китайській опері — символічні; немає прямої вказівки на події, адже це театр асоціацій. Порівняно недавно включена в контекст світового театрального мистецтва народна китайська опера залишається світом знаків і значень, зберігаючи автентичну символіку та дотримуючись вимог щодо акторської універсальності (притаманної європейському театру лише на зорі свого становлення), та поступово інтегрує, набуваючи рис сучасного театру.</a:t>
            </a:r>
            <a:endParaRPr lang="uk-UA" sz="2800" dirty="0">
              <a:latin typeface="CometaCTT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811242"/>
          </a:xfrm>
        </p:spPr>
        <p:txBody>
          <a:bodyPr/>
          <a:lstStyle/>
          <a:p>
            <a:pPr algn="ctr"/>
            <a:r>
              <a:rPr lang="uk-UA" dirty="0" smtClean="0">
                <a:latin typeface="CometaCTT" pitchFamily="66" charset="0"/>
              </a:rPr>
              <a:t>Дякую за увагу;)</a:t>
            </a:r>
            <a:endParaRPr lang="ru-RU" dirty="0">
              <a:latin typeface="CometaCTT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08712" cy="47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10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955258"/>
          </a:xfrm>
        </p:spPr>
        <p:txBody>
          <a:bodyPr anchor="ctr"/>
          <a:lstStyle/>
          <a:p>
            <a:pPr algn="ctr"/>
            <a:r>
              <a:rPr lang="uk-UA" b="1" dirty="0" smtClean="0">
                <a:latin typeface="CometaCTT" pitchFamily="66" charset="0"/>
              </a:rPr>
              <a:t>Що таке </a:t>
            </a:r>
            <a:r>
              <a:rPr lang="uk-UA" b="1" dirty="0" err="1" smtClean="0">
                <a:latin typeface="CometaCTT" pitchFamily="66" charset="0"/>
              </a:rPr>
              <a:t>“китайська</a:t>
            </a:r>
            <a:r>
              <a:rPr lang="uk-UA" b="1" dirty="0" smtClean="0">
                <a:latin typeface="CometaCTT" pitchFamily="66" charset="0"/>
              </a:rPr>
              <a:t> </a:t>
            </a:r>
            <a:r>
              <a:rPr lang="uk-UA" b="1" dirty="0" err="1" smtClean="0">
                <a:latin typeface="CometaCTT" pitchFamily="66" charset="0"/>
              </a:rPr>
              <a:t>опера”</a:t>
            </a:r>
            <a:r>
              <a:rPr lang="uk-UA" b="1" dirty="0" smtClean="0">
                <a:latin typeface="CometaCTT" pitchFamily="66" charset="0"/>
              </a:rPr>
              <a:t>?</a:t>
            </a:r>
            <a:endParaRPr lang="uk-UA" b="1" dirty="0">
              <a:latin typeface="CometaCTT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8020372" cy="288032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CometaCTT" pitchFamily="66" charset="0"/>
              </a:rPr>
              <a:t>Китайська народна опера — архаїчне синтетичне мистецтво, в якому володіння тілом і голосом доведено до досконалості. До шкіл традиційної китайської опери дітей віддають із раннього віку: там їх навчають не лише співати, а й стрибати, бігати, падати, володіти бойовими мистецтвами, крутити колесо, передавати сюжети, характери та психологію персонажів усіма існуючими засобами виразності. </a:t>
            </a:r>
            <a:endParaRPr lang="uk-UA" dirty="0">
              <a:latin typeface="CometaCTT" pitchFamily="66" charset="0"/>
            </a:endParaRPr>
          </a:p>
        </p:txBody>
      </p:sp>
      <p:pic>
        <p:nvPicPr>
          <p:cNvPr id="4" name="Рисунок 3" descr="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149080"/>
            <a:ext cx="7810500" cy="238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43800" cy="72008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 err="1" smtClean="0">
                <a:latin typeface="CometaCTT" pitchFamily="66" charset="0"/>
              </a:rPr>
              <a:t>Історія</a:t>
            </a:r>
            <a:r>
              <a:rPr lang="ru-RU" b="1" dirty="0" smtClean="0">
                <a:latin typeface="CometaCTT" pitchFamily="66" charset="0"/>
              </a:rPr>
              <a:t> </a:t>
            </a:r>
            <a:r>
              <a:rPr lang="ru-RU" b="1" dirty="0" err="1" smtClean="0">
                <a:latin typeface="CometaCTT" pitchFamily="66" charset="0"/>
              </a:rPr>
              <a:t>китайської</a:t>
            </a:r>
            <a:r>
              <a:rPr lang="ru-RU" b="1" dirty="0" smtClean="0">
                <a:latin typeface="CometaCTT" pitchFamily="66" charset="0"/>
              </a:rPr>
              <a:t> опери</a:t>
            </a:r>
            <a:endParaRPr lang="ru-RU" b="1" dirty="0">
              <a:latin typeface="CometaCTT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08912" cy="1152128"/>
          </a:xfrm>
        </p:spPr>
        <p:txBody>
          <a:bodyPr>
            <a:normAutofit/>
          </a:bodyPr>
          <a:lstStyle/>
          <a:p>
            <a:r>
              <a:rPr lang="ru-RU" dirty="0" err="1">
                <a:latin typeface="CometaCTT" pitchFamily="66" charset="0"/>
              </a:rPr>
              <a:t>Мистецтво</a:t>
            </a:r>
            <a:r>
              <a:rPr lang="ru-RU" dirty="0">
                <a:latin typeface="CometaCTT" pitchFamily="66" charset="0"/>
              </a:rPr>
              <a:t> для </a:t>
            </a:r>
            <a:r>
              <a:rPr lang="ru-RU" dirty="0" err="1">
                <a:latin typeface="CometaCTT" pitchFamily="66" charset="0"/>
              </a:rPr>
              <a:t>імператорів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Понад</a:t>
            </a:r>
            <a:r>
              <a:rPr lang="ru-RU" dirty="0">
                <a:latin typeface="CometaCTT" pitchFamily="66" charset="0"/>
              </a:rPr>
              <a:t> два </a:t>
            </a:r>
            <a:r>
              <a:rPr lang="ru-RU" dirty="0" err="1">
                <a:latin typeface="CometaCTT" pitchFamily="66" charset="0"/>
              </a:rPr>
              <a:t>тисячоліття</a:t>
            </a:r>
            <a:r>
              <a:rPr lang="ru-RU" dirty="0">
                <a:latin typeface="CometaCTT" pitchFamily="66" charset="0"/>
              </a:rPr>
              <a:t> у </a:t>
            </a:r>
            <a:r>
              <a:rPr lang="ru-RU" dirty="0" err="1">
                <a:latin typeface="CometaCTT" pitchFamily="66" charset="0"/>
              </a:rPr>
              <a:t>Піднебесній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сцени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оспівують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правителів</a:t>
            </a:r>
            <a:r>
              <a:rPr lang="ru-RU" dirty="0">
                <a:latin typeface="CometaCTT" pitchFamily="66" charset="0"/>
              </a:rPr>
              <a:t> та </a:t>
            </a:r>
            <a:r>
              <a:rPr lang="ru-RU" dirty="0" err="1">
                <a:latin typeface="CometaCTT" pitchFamily="66" charset="0"/>
              </a:rPr>
              <a:t>аристократичні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сім'ї</a:t>
            </a:r>
            <a:r>
              <a:rPr lang="ru-RU" dirty="0" smtClean="0">
                <a:latin typeface="CometaCTT" pitchFamily="66" charset="0"/>
              </a:rPr>
              <a:t>.</a:t>
            </a:r>
            <a:endParaRPr lang="ru-RU" dirty="0">
              <a:latin typeface="CometaCTT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04656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26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5"/>
            <a:ext cx="8352928" cy="2088232"/>
          </a:xfrm>
        </p:spPr>
        <p:txBody>
          <a:bodyPr>
            <a:normAutofit/>
          </a:bodyPr>
          <a:lstStyle/>
          <a:p>
            <a:r>
              <a:rPr lang="ru-RU" dirty="0" err="1">
                <a:latin typeface="CometaCTT" pitchFamily="66" charset="0"/>
              </a:rPr>
              <a:t>Усі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актори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вбрані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національний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одяг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Інтригуючі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історії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які</a:t>
            </a:r>
            <a:r>
              <a:rPr lang="ru-RU" dirty="0">
                <a:latin typeface="CometaCTT" pitchFamily="66" charset="0"/>
              </a:rPr>
              <a:t> вони </a:t>
            </a:r>
            <a:r>
              <a:rPr lang="ru-RU" dirty="0" err="1">
                <a:latin typeface="CometaCTT" pitchFamily="66" charset="0"/>
              </a:rPr>
              <a:t>розігрують</a:t>
            </a:r>
            <a:r>
              <a:rPr lang="ru-RU" dirty="0">
                <a:latin typeface="CometaCTT" pitchFamily="66" charset="0"/>
              </a:rPr>
              <a:t> перед </a:t>
            </a:r>
            <a:r>
              <a:rPr lang="ru-RU" dirty="0" err="1">
                <a:latin typeface="CometaCTT" pitchFamily="66" charset="0"/>
              </a:rPr>
              <a:t>публікою</a:t>
            </a:r>
            <a:r>
              <a:rPr lang="ru-RU" dirty="0">
                <a:latin typeface="CometaCTT" pitchFamily="66" charset="0"/>
              </a:rPr>
              <a:t> - </a:t>
            </a:r>
            <a:r>
              <a:rPr lang="ru-RU" dirty="0" err="1">
                <a:latin typeface="CometaCTT" pitchFamily="66" charset="0"/>
              </a:rPr>
              <a:t>узяті</a:t>
            </a:r>
            <a:r>
              <a:rPr lang="ru-RU" dirty="0">
                <a:latin typeface="CometaCTT" pitchFamily="66" charset="0"/>
              </a:rPr>
              <a:t> з </a:t>
            </a:r>
            <a:r>
              <a:rPr lang="ru-RU" dirty="0" err="1">
                <a:latin typeface="CometaCTT" pitchFamily="66" charset="0"/>
              </a:rPr>
              <a:t>життя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Забороненого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міста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Китайська</a:t>
            </a:r>
            <a:r>
              <a:rPr lang="ru-RU" dirty="0">
                <a:latin typeface="CometaCTT" pitchFamily="66" charset="0"/>
              </a:rPr>
              <a:t> опера кардинально </a:t>
            </a:r>
            <a:r>
              <a:rPr lang="ru-RU" dirty="0" err="1">
                <a:latin typeface="CometaCTT" pitchFamily="66" charset="0"/>
              </a:rPr>
              <a:t>відрізняється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від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свого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західного</a:t>
            </a:r>
            <a:r>
              <a:rPr lang="ru-RU" dirty="0">
                <a:latin typeface="CometaCTT" pitchFamily="66" charset="0"/>
              </a:rPr>
              <a:t> аналога. </a:t>
            </a:r>
            <a:r>
              <a:rPr lang="ru-RU" dirty="0" err="1">
                <a:latin typeface="CometaCTT" pitchFamily="66" charset="0"/>
              </a:rPr>
              <a:t>Родзинкою</a:t>
            </a:r>
            <a:r>
              <a:rPr lang="ru-RU" dirty="0">
                <a:latin typeface="CometaCTT" pitchFamily="66" charset="0"/>
              </a:rPr>
              <a:t> опери у </a:t>
            </a:r>
            <a:r>
              <a:rPr lang="ru-RU" dirty="0" err="1">
                <a:latin typeface="CometaCTT" pitchFamily="66" charset="0"/>
              </a:rPr>
              <a:t>Піднебесній</a:t>
            </a:r>
            <a:r>
              <a:rPr lang="ru-RU" dirty="0">
                <a:latin typeface="CometaCTT" pitchFamily="66" charset="0"/>
              </a:rPr>
              <a:t> є те, </a:t>
            </a:r>
            <a:r>
              <a:rPr lang="ru-RU" dirty="0" err="1">
                <a:latin typeface="CometaCTT" pitchFamily="66" charset="0"/>
              </a:rPr>
              <a:t>що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майже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усі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ролі</a:t>
            </a:r>
            <a:r>
              <a:rPr lang="ru-RU" dirty="0">
                <a:latin typeface="CometaCTT" pitchFamily="66" charset="0"/>
              </a:rPr>
              <a:t> у </a:t>
            </a:r>
            <a:r>
              <a:rPr lang="ru-RU" dirty="0" err="1">
                <a:latin typeface="CometaCTT" pitchFamily="66" charset="0"/>
              </a:rPr>
              <a:t>ній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виконують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чоловіки</a:t>
            </a:r>
            <a:r>
              <a:rPr lang="ru-RU" dirty="0">
                <a:latin typeface="CometaCTT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5686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89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5"/>
            <a:ext cx="8136904" cy="1512168"/>
          </a:xfrm>
        </p:spPr>
        <p:txBody>
          <a:bodyPr/>
          <a:lstStyle/>
          <a:p>
            <a:r>
              <a:rPr lang="ru-RU" dirty="0" err="1">
                <a:latin typeface="CometaCTT" pitchFamily="66" charset="0"/>
              </a:rPr>
              <a:t>Спів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супроводжує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биття</a:t>
            </a:r>
            <a:r>
              <a:rPr lang="ru-RU" dirty="0">
                <a:latin typeface="CometaCTT" pitchFamily="66" charset="0"/>
              </a:rPr>
              <a:t> у </a:t>
            </a:r>
            <a:r>
              <a:rPr lang="ru-RU" dirty="0" err="1">
                <a:latin typeface="CometaCTT" pitchFamily="66" charset="0"/>
              </a:rPr>
              <a:t>барабани</a:t>
            </a:r>
            <a:r>
              <a:rPr lang="ru-RU" dirty="0">
                <a:latin typeface="CometaCTT" pitchFamily="66" charset="0"/>
              </a:rPr>
              <a:t> та </a:t>
            </a:r>
            <a:r>
              <a:rPr lang="ru-RU" dirty="0" err="1">
                <a:latin typeface="CometaCTT" pitchFamily="66" charset="0"/>
              </a:rPr>
              <a:t>калатання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дзвонів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Китайські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виконавці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вміють</a:t>
            </a:r>
            <a:r>
              <a:rPr lang="ru-RU" dirty="0">
                <a:latin typeface="CometaCTT" pitchFamily="66" charset="0"/>
              </a:rPr>
              <a:t> не </a:t>
            </a:r>
            <a:r>
              <a:rPr lang="ru-RU" dirty="0" err="1">
                <a:latin typeface="CometaCTT" pitchFamily="66" charset="0"/>
              </a:rPr>
              <a:t>лише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співати</a:t>
            </a:r>
            <a:r>
              <a:rPr lang="ru-RU" dirty="0">
                <a:latin typeface="CometaCTT" pitchFamily="66" charset="0"/>
              </a:rPr>
              <a:t>, вони </a:t>
            </a:r>
            <a:r>
              <a:rPr lang="ru-RU" dirty="0" err="1">
                <a:latin typeface="CometaCTT" pitchFamily="66" charset="0"/>
              </a:rPr>
              <a:t>ще</a:t>
            </a:r>
            <a:r>
              <a:rPr lang="ru-RU" dirty="0">
                <a:latin typeface="CometaCTT" pitchFamily="66" charset="0"/>
              </a:rPr>
              <a:t> й </a:t>
            </a:r>
            <a:r>
              <a:rPr lang="ru-RU" dirty="0" err="1">
                <a:latin typeface="CometaCTT" pitchFamily="66" charset="0"/>
              </a:rPr>
              <a:t>можуть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продемонструвати</a:t>
            </a:r>
            <a:r>
              <a:rPr lang="ru-RU" dirty="0">
                <a:latin typeface="CometaCTT" pitchFamily="66" charset="0"/>
              </a:rPr>
              <a:t> на </a:t>
            </a:r>
            <a:r>
              <a:rPr lang="ru-RU" dirty="0" err="1">
                <a:latin typeface="CometaCTT" pitchFamily="66" charset="0"/>
              </a:rPr>
              <a:t>сцені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рухи</a:t>
            </a:r>
            <a:r>
              <a:rPr lang="ru-RU" dirty="0">
                <a:latin typeface="CometaCTT" pitchFamily="66" charset="0"/>
              </a:rPr>
              <a:t> з </a:t>
            </a:r>
            <a:r>
              <a:rPr lang="ru-RU" dirty="0" err="1">
                <a:latin typeface="CometaCTT" pitchFamily="66" charset="0"/>
              </a:rPr>
              <a:t>національних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бойових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мистецтв</a:t>
            </a:r>
            <a:r>
              <a:rPr lang="ru-RU" dirty="0">
                <a:latin typeface="CometaCTT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8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607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08912" cy="1944216"/>
          </a:xfrm>
        </p:spPr>
        <p:txBody>
          <a:bodyPr>
            <a:normAutofit/>
          </a:bodyPr>
          <a:lstStyle/>
          <a:p>
            <a:r>
              <a:rPr lang="ru-RU" dirty="0" err="1">
                <a:latin typeface="CometaCTT" pitchFamily="66" charset="0"/>
              </a:rPr>
              <a:t>Хоча</a:t>
            </a:r>
            <a:r>
              <a:rPr lang="ru-RU" dirty="0">
                <a:latin typeface="CometaCTT" pitchFamily="66" charset="0"/>
              </a:rPr>
              <a:t> оперу й </a:t>
            </a:r>
            <a:r>
              <a:rPr lang="ru-RU" dirty="0" err="1">
                <a:latin typeface="CometaCTT" pitchFamily="66" charset="0"/>
              </a:rPr>
              <a:t>адаптували</a:t>
            </a:r>
            <a:r>
              <a:rPr lang="ru-RU" dirty="0">
                <a:latin typeface="CometaCTT" pitchFamily="66" charset="0"/>
              </a:rPr>
              <a:t> до </a:t>
            </a:r>
            <a:r>
              <a:rPr lang="ru-RU" dirty="0" err="1">
                <a:latin typeface="CometaCTT" pitchFamily="66" charset="0"/>
              </a:rPr>
              <a:t>вимог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сучасного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глядача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багато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елементів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залишаються</a:t>
            </a:r>
            <a:r>
              <a:rPr lang="ru-RU" dirty="0">
                <a:latin typeface="CometaCTT" pitchFamily="66" charset="0"/>
              </a:rPr>
              <a:t> у </a:t>
            </a:r>
            <a:r>
              <a:rPr lang="ru-RU" dirty="0" err="1">
                <a:latin typeface="CometaCTT" pitchFamily="66" charset="0"/>
              </a:rPr>
              <a:t>ній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незмінними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протягом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двох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тисяч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років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Саме</a:t>
            </a:r>
            <a:r>
              <a:rPr lang="ru-RU" dirty="0">
                <a:latin typeface="CometaCTT" pitchFamily="66" charset="0"/>
              </a:rPr>
              <a:t> тому </a:t>
            </a:r>
            <a:r>
              <a:rPr lang="ru-RU" dirty="0" err="1">
                <a:latin typeface="CometaCTT" pitchFamily="66" charset="0"/>
              </a:rPr>
              <a:t>акторам</a:t>
            </a:r>
            <a:r>
              <a:rPr lang="ru-RU" dirty="0">
                <a:latin typeface="CometaCTT" pitchFamily="66" charset="0"/>
              </a:rPr>
              <a:t> доводиться роками </a:t>
            </a:r>
            <a:r>
              <a:rPr lang="ru-RU" dirty="0" err="1">
                <a:latin typeface="CometaCTT" pitchFamily="66" charset="0"/>
              </a:rPr>
              <a:t>опановувати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це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автентичне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мистецтво</a:t>
            </a:r>
            <a:r>
              <a:rPr lang="ru-RU" dirty="0">
                <a:latin typeface="CometaCTT" pitchFamily="66" charset="0"/>
              </a:rPr>
              <a:t>: вони </a:t>
            </a:r>
            <a:r>
              <a:rPr lang="ru-RU" dirty="0" err="1">
                <a:latin typeface="CometaCTT" pitchFamily="66" charset="0"/>
              </a:rPr>
              <a:t>їздять</a:t>
            </a:r>
            <a:r>
              <a:rPr lang="ru-RU" dirty="0">
                <a:latin typeface="CometaCTT" pitchFamily="66" charset="0"/>
              </a:rPr>
              <a:t> по </a:t>
            </a:r>
            <a:r>
              <a:rPr lang="ru-RU" dirty="0" err="1">
                <a:latin typeface="CometaCTT" pitchFamily="66" charset="0"/>
              </a:rPr>
              <a:t>країні</a:t>
            </a:r>
            <a:r>
              <a:rPr lang="ru-RU" dirty="0">
                <a:latin typeface="CometaCTT" pitchFamily="66" charset="0"/>
              </a:rPr>
              <a:t>, </a:t>
            </a:r>
            <a:r>
              <a:rPr lang="ru-RU" dirty="0" err="1">
                <a:latin typeface="CometaCTT" pitchFamily="66" charset="0"/>
              </a:rPr>
              <a:t>вивчаючи</a:t>
            </a:r>
            <a:r>
              <a:rPr lang="ru-RU" dirty="0">
                <a:latin typeface="CometaCTT" pitchFamily="66" charset="0"/>
              </a:rPr>
              <a:t> колорит та </a:t>
            </a:r>
            <a:r>
              <a:rPr lang="ru-RU" dirty="0" err="1">
                <a:latin typeface="CometaCTT" pitchFamily="66" charset="0"/>
              </a:rPr>
              <a:t>звичаї</a:t>
            </a:r>
            <a:r>
              <a:rPr lang="ru-RU" dirty="0">
                <a:latin typeface="CometaCTT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72008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13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517232"/>
            <a:ext cx="6515100" cy="1008112"/>
          </a:xfrm>
        </p:spPr>
        <p:txBody>
          <a:bodyPr anchor="ctr"/>
          <a:lstStyle/>
          <a:p>
            <a:pPr algn="ctr"/>
            <a:r>
              <a:rPr lang="ru-RU" b="1" dirty="0" err="1">
                <a:latin typeface="CometaCTT" pitchFamily="66" charset="0"/>
              </a:rPr>
              <a:t>Пекінська</a:t>
            </a:r>
            <a:r>
              <a:rPr lang="ru-RU" b="1" dirty="0">
                <a:latin typeface="CometaCTT" pitchFamily="66" charset="0"/>
              </a:rPr>
              <a:t> опера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01201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87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667226"/>
          </a:xfrm>
        </p:spPr>
        <p:txBody>
          <a:bodyPr anchor="ctr"/>
          <a:lstStyle/>
          <a:p>
            <a:pPr algn="ctr"/>
            <a:r>
              <a:rPr lang="ru-RU" b="1" dirty="0" err="1">
                <a:latin typeface="CometaCTT" pitchFamily="66" charset="0"/>
              </a:rPr>
              <a:t>Історія</a:t>
            </a:r>
            <a:r>
              <a:rPr lang="ru-RU" b="1" dirty="0">
                <a:latin typeface="CometaCTT" pitchFamily="66" charset="0"/>
              </a:rPr>
              <a:t> опери </a:t>
            </a:r>
            <a:r>
              <a:rPr lang="ru-RU" b="1" dirty="0" err="1">
                <a:latin typeface="CometaCTT" pitchFamily="66" charset="0"/>
              </a:rPr>
              <a:t>Пекіну</a:t>
            </a:r>
            <a:endParaRPr lang="ru-RU" b="1" dirty="0">
              <a:latin typeface="CometaCTT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776864" cy="1812031"/>
          </a:xfrm>
        </p:spPr>
        <p:txBody>
          <a:bodyPr/>
          <a:lstStyle/>
          <a:p>
            <a:r>
              <a:rPr lang="ru-RU" dirty="0" err="1">
                <a:latin typeface="CometaCTT" pitchFamily="66" charset="0"/>
              </a:rPr>
              <a:t>Пекінська</a:t>
            </a:r>
            <a:r>
              <a:rPr lang="ru-RU" dirty="0">
                <a:latin typeface="CometaCTT" pitchFamily="66" charset="0"/>
              </a:rPr>
              <a:t> опера </a:t>
            </a:r>
            <a:r>
              <a:rPr lang="ru-RU" dirty="0" err="1">
                <a:latin typeface="CometaCTT" pitchFamily="66" charset="0"/>
              </a:rPr>
              <a:t>називається</a:t>
            </a:r>
            <a:r>
              <a:rPr lang="ru-RU" dirty="0">
                <a:latin typeface="CometaCTT" pitchFamily="66" charset="0"/>
              </a:rPr>
              <a:t> «оперою Сходу». Вона є </a:t>
            </a:r>
            <a:r>
              <a:rPr lang="ru-RU" dirty="0" err="1">
                <a:latin typeface="CometaCTT" pitchFamily="66" charset="0"/>
              </a:rPr>
              <a:t>дорогоцінною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національною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спадщиною</a:t>
            </a:r>
            <a:r>
              <a:rPr lang="ru-RU" dirty="0">
                <a:latin typeface="CometaCTT" pitchFamily="66" charset="0"/>
              </a:rPr>
              <a:t> Китаю і </a:t>
            </a:r>
            <a:r>
              <a:rPr lang="ru-RU" dirty="0" err="1">
                <a:latin typeface="CometaCTT" pitchFamily="66" charset="0"/>
              </a:rPr>
              <a:t>називається</a:t>
            </a:r>
            <a:r>
              <a:rPr lang="ru-RU" dirty="0">
                <a:latin typeface="CometaCTT" pitchFamily="66" charset="0"/>
              </a:rPr>
              <a:t> так тому, </a:t>
            </a:r>
            <a:r>
              <a:rPr lang="ru-RU" dirty="0" err="1">
                <a:latin typeface="CometaCTT" pitchFamily="66" charset="0"/>
              </a:rPr>
              <a:t>що</a:t>
            </a:r>
            <a:r>
              <a:rPr lang="ru-RU" dirty="0">
                <a:latin typeface="CometaCTT" pitchFamily="66" charset="0"/>
              </a:rPr>
              <a:t> як </a:t>
            </a:r>
            <a:r>
              <a:rPr lang="ru-RU" dirty="0" err="1">
                <a:latin typeface="CometaCTT" pitchFamily="66" charset="0"/>
              </a:rPr>
              <a:t>самостійний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театральний</a:t>
            </a:r>
            <a:r>
              <a:rPr lang="ru-RU" dirty="0">
                <a:latin typeface="CometaCTT" pitchFamily="66" charset="0"/>
              </a:rPr>
              <a:t> жанр вона </a:t>
            </a:r>
            <a:r>
              <a:rPr lang="ru-RU" dirty="0" err="1">
                <a:latin typeface="CometaCTT" pitchFamily="66" charset="0"/>
              </a:rPr>
              <a:t>сформувалася</a:t>
            </a:r>
            <a:r>
              <a:rPr lang="ru-RU" dirty="0">
                <a:latin typeface="CometaCTT" pitchFamily="66" charset="0"/>
              </a:rPr>
              <a:t> і </a:t>
            </a:r>
            <a:r>
              <a:rPr lang="ru-RU" dirty="0" err="1">
                <a:latin typeface="CometaCTT" pitchFamily="66" charset="0"/>
              </a:rPr>
              <a:t>визріла</a:t>
            </a:r>
            <a:r>
              <a:rPr lang="ru-RU" dirty="0">
                <a:latin typeface="CometaCTT" pitchFamily="66" charset="0"/>
              </a:rPr>
              <a:t> в </a:t>
            </a:r>
            <a:r>
              <a:rPr lang="ru-RU" dirty="0" err="1">
                <a:latin typeface="CometaCTT" pitchFamily="66" charset="0"/>
              </a:rPr>
              <a:t>Пекіні</a:t>
            </a:r>
            <a:r>
              <a:rPr lang="ru-RU" dirty="0">
                <a:latin typeface="CometaCTT" pitchFamily="66" charset="0"/>
              </a:rPr>
              <a:t>. </a:t>
            </a:r>
            <a:r>
              <a:rPr lang="ru-RU" dirty="0" err="1">
                <a:latin typeface="CometaCTT" pitchFamily="66" charset="0"/>
              </a:rPr>
              <a:t>Пекінська</a:t>
            </a:r>
            <a:r>
              <a:rPr lang="ru-RU" dirty="0">
                <a:latin typeface="CometaCTT" pitchFamily="66" charset="0"/>
              </a:rPr>
              <a:t> опера </a:t>
            </a:r>
            <a:r>
              <a:rPr lang="ru-RU" dirty="0" err="1">
                <a:latin typeface="CometaCTT" pitchFamily="66" charset="0"/>
              </a:rPr>
              <a:t>існує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вже</a:t>
            </a:r>
            <a:r>
              <a:rPr lang="ru-RU" dirty="0">
                <a:latin typeface="CometaCTT" pitchFamily="66" charset="0"/>
              </a:rPr>
              <a:t> </a:t>
            </a:r>
            <a:r>
              <a:rPr lang="ru-RU" dirty="0" err="1">
                <a:latin typeface="CometaCTT" pitchFamily="66" charset="0"/>
              </a:rPr>
              <a:t>понад</a:t>
            </a:r>
            <a:r>
              <a:rPr lang="ru-RU" dirty="0">
                <a:latin typeface="CometaCTT" pitchFamily="66" charset="0"/>
              </a:rPr>
              <a:t> 200 </a:t>
            </a:r>
            <a:r>
              <a:rPr lang="ru-RU" dirty="0" err="1">
                <a:latin typeface="CometaCTT" pitchFamily="66" charset="0"/>
              </a:rPr>
              <a:t>років</a:t>
            </a:r>
            <a:r>
              <a:rPr lang="ru-RU" dirty="0">
                <a:latin typeface="CometaCTT" pitchFamily="66" charset="0"/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5184576" cy="37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8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326</TotalTime>
  <Words>1059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Тема8</vt:lpstr>
      <vt:lpstr>Китайська опера</vt:lpstr>
      <vt:lpstr>Зміст</vt:lpstr>
      <vt:lpstr>Що таке “китайська опера”?</vt:lpstr>
      <vt:lpstr>Історія китайської опери</vt:lpstr>
      <vt:lpstr>Слайд 5</vt:lpstr>
      <vt:lpstr>Слайд 6</vt:lpstr>
      <vt:lpstr>Слайд 7</vt:lpstr>
      <vt:lpstr>Пекінська опера</vt:lpstr>
      <vt:lpstr>Історія опери Пекіну</vt:lpstr>
      <vt:lpstr>Слайд 10</vt:lpstr>
      <vt:lpstr>Грим в Пекінській опері</vt:lpstr>
      <vt:lpstr>Слайд 12</vt:lpstr>
      <vt:lpstr>Костюми</vt:lpstr>
      <vt:lpstr>Слайд 14</vt:lpstr>
      <vt:lpstr>Персонажі Пекінської опери</vt:lpstr>
      <vt:lpstr>Слайд 16</vt:lpstr>
      <vt:lpstr>Слайд 17</vt:lpstr>
      <vt:lpstr>Слайд 18</vt:lpstr>
      <vt:lpstr>Слайд 19</vt:lpstr>
      <vt:lpstr>Слайд 20</vt:lpstr>
      <vt:lpstr>Слайд 21</vt:lpstr>
      <vt:lpstr>Висновок</vt:lpstr>
      <vt:lpstr>Дякую за увагу;)</vt:lpstr>
    </vt:vector>
  </TitlesOfParts>
  <Company>Хата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Китайська опера</dc:title>
  <dc:creator>Яна</dc:creator>
  <cp:lastModifiedBy>козак</cp:lastModifiedBy>
  <cp:revision>23</cp:revision>
  <dcterms:created xsi:type="dcterms:W3CDTF">2013-11-27T17:04:06Z</dcterms:created>
  <dcterms:modified xsi:type="dcterms:W3CDTF">2015-01-27T19:36:37Z</dcterms:modified>
</cp:coreProperties>
</file>