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76" r:id="rId3"/>
    <p:sldId id="277" r:id="rId4"/>
    <p:sldId id="279" r:id="rId5"/>
    <p:sldId id="278" r:id="rId6"/>
    <p:sldId id="280" r:id="rId7"/>
    <p:sldId id="261" r:id="rId8"/>
    <p:sldId id="281" r:id="rId9"/>
    <p:sldId id="282" r:id="rId10"/>
    <p:sldId id="265" r:id="rId11"/>
    <p:sldId id="266" r:id="rId12"/>
    <p:sldId id="267" r:id="rId13"/>
    <p:sldId id="283" r:id="rId14"/>
    <p:sldId id="269" r:id="rId15"/>
    <p:sldId id="270" r:id="rId16"/>
    <p:sldId id="284" r:id="rId17"/>
    <p:sldId id="272" r:id="rId18"/>
    <p:sldId id="285" r:id="rId19"/>
    <p:sldId id="30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9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2-07T01:24:40.639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17F73-3DBB-4C39-9592-2DFC6537905E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16CDA-F90D-4F07-A72A-CE8AFAE34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815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1%82%D1%83%D0%BF%D0%BD%D1%8F" TargetMode="External"/><Relationship Id="rId13" Type="http://schemas.openxmlformats.org/officeDocument/2006/relationships/hyperlink" Target="http://uk.wikipedia.org/wiki/%D0%9F%D1%96%D0%B4%D0%B1%D0%BE%D1%80%D1%96%D0%B4%D0%B4%D1%8F" TargetMode="External"/><Relationship Id="rId3" Type="http://schemas.openxmlformats.org/officeDocument/2006/relationships/hyperlink" Target="http://uk.wikipedia.org/wiki/%D0%A1%D1%82%D0%B0%D1%80%D0%BE%D0%B4%D0%B0%D0%B2%D0%BD%D1%96%D0%B9_%D0%A0%D0%B8%D0%BC" TargetMode="External"/><Relationship Id="rId7" Type="http://schemas.openxmlformats.org/officeDocument/2006/relationships/hyperlink" Target="http://uk.wikipedia.org/wiki/%D0%9F%D0%B0%D0%BB%D0%B5%D1%86%D1%8C" TargetMode="External"/><Relationship Id="rId12" Type="http://schemas.openxmlformats.org/officeDocument/2006/relationships/hyperlink" Target="http://uk.wikipedia.org/wiki/%D0%92%D0%BE%D0%BB%D0%BE%D1%81%D1%81%D1%8F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%D0%9A%D0%B8%D1%81%D1%82%D1%8C" TargetMode="External"/><Relationship Id="rId11" Type="http://schemas.openxmlformats.org/officeDocument/2006/relationships/hyperlink" Target="http://uk.wikipedia.org/w/index.php?title=%D0%A0%D1%83%D0%BA%D0%B0&amp;action=edit&amp;redlink=1" TargetMode="External"/><Relationship Id="rId5" Type="http://schemas.openxmlformats.org/officeDocument/2006/relationships/hyperlink" Target="http://uk.wikipedia.org/wiki/%D0%92%D1%96%D1%82%D1%80%D1%83%D0%B2%D1%96%D0%B9" TargetMode="External"/><Relationship Id="rId10" Type="http://schemas.openxmlformats.org/officeDocument/2006/relationships/hyperlink" Target="http://uk.wikipedia.org/wiki/%D0%9A%D1%80%D0%BE%D0%BA" TargetMode="External"/><Relationship Id="rId4" Type="http://schemas.openxmlformats.org/officeDocument/2006/relationships/hyperlink" Target="http://uk.wikipedia.org/wiki/%D0%90%D1%80%D1%85%D1%96%D1%82%D0%B5%D0%BA%D1%82%D0%BE%D1%80" TargetMode="External"/><Relationship Id="rId9" Type="http://schemas.openxmlformats.org/officeDocument/2006/relationships/hyperlink" Target="http://uk.wikipedia.org/wiki/%D0%9B%D1%96%D0%BA%D0%BE%D1%82%D1%8C" TargetMode="External"/><Relationship Id="rId14" Type="http://schemas.openxmlformats.org/officeDocument/2006/relationships/hyperlink" Target="http://uk.wikipedia.org/wiki/%D0%9F%D0%BB%D0%B5%D1%87%D1%96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640960" cy="2808311"/>
          </a:xfrm>
        </p:spPr>
        <p:txBody>
          <a:bodyPr/>
          <a:lstStyle/>
          <a:p>
            <a:r>
              <a:rPr lang="ru-RU" sz="6600" dirty="0" smtClean="0"/>
              <a:t>Леонардо да В</a:t>
            </a:r>
            <a:r>
              <a:rPr lang="uk-UA" sz="6600" dirty="0" err="1" smtClean="0"/>
              <a:t>інчі</a:t>
            </a:r>
            <a:r>
              <a:rPr lang="uk-UA" sz="6600" dirty="0"/>
              <a:t/>
            </a:r>
            <a:br>
              <a:rPr lang="uk-UA" sz="6600" dirty="0"/>
            </a:br>
            <a:r>
              <a:rPr lang="uk-UA" sz="6600" dirty="0"/>
              <a:t/>
            </a:r>
            <a:br>
              <a:rPr lang="uk-UA" sz="6600" dirty="0"/>
            </a:br>
            <a:r>
              <a:rPr lang="uk-UA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«Слава </a:t>
            </a:r>
            <a:r>
              <a:rPr lang="uk-UA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– в руках </a:t>
            </a:r>
            <a:r>
              <a:rPr lang="uk-UA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праці</a:t>
            </a:r>
            <a:r>
              <a:rPr lang="uk-UA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»</a:t>
            </a:r>
            <a:r>
              <a:rPr lang="uk-UA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uk-UA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endParaRPr lang="ru-RU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08920"/>
            <a:ext cx="4752528" cy="3622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668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3433814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56263" cy="105425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Пірамідальний парашут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51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4445000" cy="382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Спіральний пропелер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45" y="2073425"/>
            <a:ext cx="4214760" cy="4307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529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568104"/>
            <a:ext cx="4824536" cy="4082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1224136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uk-UA" sz="7200" dirty="0" smtClean="0">
                <a:solidFill>
                  <a:schemeClr val="bg1">
                    <a:lumMod val="65000"/>
                  </a:schemeClr>
                </a:solidFill>
              </a:rPr>
              <a:t>Перпетуум мобіле</a:t>
            </a:r>
            <a:endParaRPr lang="ru-RU" sz="7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55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553649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4579" y="692696"/>
            <a:ext cx="3411725" cy="5428405"/>
          </a:xfrm>
        </p:spPr>
        <p:txBody>
          <a:bodyPr>
            <a:normAutofit lnSpcReduction="10000"/>
          </a:bodyPr>
          <a:lstStyle/>
          <a:p>
            <a:r>
              <a:rPr lang="uk-UA" sz="3200" dirty="0" smtClean="0"/>
              <a:t>Модельна реконструкція представляє класичну схему з чотирма важілями. На кінці кожного із них прикріплена замкнута металева камера, наповнена ртуттю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02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2348880"/>
            <a:ext cx="6410109" cy="4030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049217" cy="1291750"/>
          </a:xfrm>
        </p:spPr>
        <p:txBody>
          <a:bodyPr/>
          <a:lstStyle/>
          <a:p>
            <a:r>
              <a:rPr lang="uk-UA" dirty="0" smtClean="0"/>
              <a:t>Гідравлічний перпетуум мобіле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31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8291170" cy="2852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3 вічних двигуна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56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Вітрувіанська людина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3388513" cy="4606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1988840"/>
            <a:ext cx="4608512" cy="4869160"/>
          </a:xfrm>
        </p:spPr>
        <p:txBody>
          <a:bodyPr>
            <a:normAutofit fontScale="47500" lnSpcReduction="20000"/>
          </a:bodyPr>
          <a:lstStyle/>
          <a:p>
            <a:r>
              <a:rPr lang="ru-RU" sz="3400" dirty="0" err="1"/>
              <a:t>Згідно</a:t>
            </a:r>
            <a:r>
              <a:rPr lang="ru-RU" sz="3400" dirty="0"/>
              <a:t> з </a:t>
            </a:r>
            <a:r>
              <a:rPr lang="ru-RU" sz="3400" dirty="0" err="1"/>
              <a:t>супровідними</a:t>
            </a:r>
            <a:r>
              <a:rPr lang="ru-RU" sz="3400" dirty="0"/>
              <a:t> </a:t>
            </a:r>
            <a:r>
              <a:rPr lang="ru-RU" sz="3400" dirty="0" err="1"/>
              <a:t>записами</a:t>
            </a:r>
            <a:r>
              <a:rPr lang="ru-RU" sz="3400" dirty="0"/>
              <a:t> Леонардо, </a:t>
            </a:r>
            <a:r>
              <a:rPr lang="ru-RU" sz="3400" dirty="0" err="1"/>
              <a:t>він</a:t>
            </a:r>
            <a:r>
              <a:rPr lang="ru-RU" sz="3400" dirty="0"/>
              <a:t> </a:t>
            </a:r>
            <a:r>
              <a:rPr lang="ru-RU" sz="3400" dirty="0" err="1"/>
              <a:t>був</a:t>
            </a:r>
            <a:r>
              <a:rPr lang="ru-RU" sz="3400" dirty="0"/>
              <a:t> </a:t>
            </a:r>
            <a:r>
              <a:rPr lang="ru-RU" sz="3400" dirty="0" err="1"/>
              <a:t>створений</a:t>
            </a:r>
            <a:r>
              <a:rPr lang="ru-RU" sz="3400" dirty="0"/>
              <a:t> для </a:t>
            </a:r>
            <a:r>
              <a:rPr lang="ru-RU" sz="3400" dirty="0" err="1"/>
              <a:t>визначення</a:t>
            </a:r>
            <a:r>
              <a:rPr lang="ru-RU" sz="3400" dirty="0"/>
              <a:t> </a:t>
            </a:r>
            <a:r>
              <a:rPr lang="ru-RU" sz="3400" dirty="0" err="1"/>
              <a:t>пропорцій</a:t>
            </a:r>
            <a:r>
              <a:rPr lang="ru-RU" sz="3400" dirty="0"/>
              <a:t> (</a:t>
            </a:r>
            <a:r>
              <a:rPr lang="ru-RU" sz="3400" dirty="0" err="1"/>
              <a:t>чоловічого</a:t>
            </a:r>
            <a:r>
              <a:rPr lang="ru-RU" sz="3400" dirty="0"/>
              <a:t>) </a:t>
            </a:r>
            <a:r>
              <a:rPr lang="ru-RU" sz="3400" dirty="0" err="1"/>
              <a:t>людського</a:t>
            </a:r>
            <a:r>
              <a:rPr lang="ru-RU" sz="3400" dirty="0"/>
              <a:t> </a:t>
            </a:r>
            <a:r>
              <a:rPr lang="ru-RU" sz="3400" dirty="0" err="1"/>
              <a:t>тіла</a:t>
            </a:r>
            <a:r>
              <a:rPr lang="ru-RU" sz="3400" dirty="0"/>
              <a:t>, як </a:t>
            </a:r>
            <a:r>
              <a:rPr lang="ru-RU" sz="3400" dirty="0" err="1"/>
              <a:t>воно</a:t>
            </a:r>
            <a:r>
              <a:rPr lang="ru-RU" sz="3400" dirty="0"/>
              <a:t> </a:t>
            </a:r>
            <a:r>
              <a:rPr lang="ru-RU" sz="3400" dirty="0" err="1"/>
              <a:t>описане</a:t>
            </a:r>
            <a:r>
              <a:rPr lang="ru-RU" sz="3400" dirty="0"/>
              <a:t> в трактатах </a:t>
            </a:r>
            <a:r>
              <a:rPr lang="ru-RU" sz="3400" dirty="0">
                <a:hlinkClick r:id="rId3" tooltip="Стародавній Рим"/>
              </a:rPr>
              <a:t>античного </a:t>
            </a:r>
            <a:r>
              <a:rPr lang="ru-RU" sz="3400" dirty="0" err="1">
                <a:hlinkClick r:id="rId3" tooltip="Стародавній Рим"/>
              </a:rPr>
              <a:t>римського</a:t>
            </a:r>
            <a:r>
              <a:rPr lang="ru-RU" sz="3400" dirty="0"/>
              <a:t> </a:t>
            </a:r>
            <a:r>
              <a:rPr lang="ru-RU" sz="3400" dirty="0" err="1">
                <a:hlinkClick r:id="rId4" tooltip="Архітектор"/>
              </a:rPr>
              <a:t>архітектора</a:t>
            </a:r>
            <a:r>
              <a:rPr lang="ru-RU" sz="3400" dirty="0"/>
              <a:t> </a:t>
            </a:r>
            <a:r>
              <a:rPr lang="ru-RU" sz="3400" dirty="0" err="1">
                <a:hlinkClick r:id="rId5" tooltip="Вітрувій"/>
              </a:rPr>
              <a:t>Вітрувія</a:t>
            </a:r>
            <a:r>
              <a:rPr lang="ru-RU" sz="3400" dirty="0"/>
              <a:t> </a:t>
            </a:r>
            <a:r>
              <a:rPr lang="ru-RU" sz="3400" dirty="0" smtClean="0"/>
              <a:t>, </a:t>
            </a:r>
            <a:r>
              <a:rPr lang="ru-RU" sz="3400" dirty="0" err="1" smtClean="0"/>
              <a:t>який</a:t>
            </a:r>
            <a:r>
              <a:rPr lang="ru-RU" sz="3400" dirty="0" smtClean="0"/>
              <a:t> </a:t>
            </a:r>
            <a:r>
              <a:rPr lang="ru-RU" sz="3400" dirty="0"/>
              <a:t>написав про </a:t>
            </a:r>
            <a:r>
              <a:rPr lang="ru-RU" sz="3400" dirty="0" err="1"/>
              <a:t>людське</a:t>
            </a:r>
            <a:r>
              <a:rPr lang="ru-RU" sz="3400" dirty="0"/>
              <a:t> </a:t>
            </a:r>
            <a:r>
              <a:rPr lang="ru-RU" sz="3400" dirty="0" err="1"/>
              <a:t>тіло</a:t>
            </a:r>
            <a:r>
              <a:rPr lang="ru-RU" sz="3400" dirty="0"/>
              <a:t>:</a:t>
            </a:r>
          </a:p>
          <a:p>
            <a:r>
              <a:rPr lang="ru-RU" sz="2500" dirty="0">
                <a:hlinkClick r:id="rId6" tooltip="Кисть"/>
              </a:rPr>
              <a:t>Кисть</a:t>
            </a:r>
            <a:r>
              <a:rPr lang="ru-RU" sz="2500" dirty="0"/>
              <a:t> становить </a:t>
            </a:r>
            <a:r>
              <a:rPr lang="ru-RU" sz="2500" dirty="0" err="1"/>
              <a:t>чотири</a:t>
            </a:r>
            <a:r>
              <a:rPr lang="ru-RU" sz="2500" dirty="0"/>
              <a:t> </a:t>
            </a:r>
            <a:r>
              <a:rPr lang="ru-RU" sz="2500" dirty="0" err="1">
                <a:hlinkClick r:id="rId7" tooltip="Палець"/>
              </a:rPr>
              <a:t>пальці</a:t>
            </a:r>
            <a:endParaRPr lang="ru-RU" sz="2500" dirty="0"/>
          </a:p>
          <a:p>
            <a:r>
              <a:rPr lang="ru-RU" sz="2500" dirty="0">
                <a:hlinkClick r:id="rId8" tooltip="Ступня"/>
              </a:rPr>
              <a:t>Ступня</a:t>
            </a:r>
            <a:r>
              <a:rPr lang="ru-RU" sz="2500" dirty="0"/>
              <a:t> </a:t>
            </a:r>
            <a:r>
              <a:rPr lang="ru-RU" sz="2500" dirty="0" err="1"/>
              <a:t>складає</a:t>
            </a:r>
            <a:r>
              <a:rPr lang="ru-RU" sz="2500" dirty="0"/>
              <a:t> </a:t>
            </a:r>
            <a:r>
              <a:rPr lang="ru-RU" sz="2500" dirty="0" err="1"/>
              <a:t>чотири</a:t>
            </a:r>
            <a:r>
              <a:rPr lang="ru-RU" sz="2500" dirty="0"/>
              <a:t> </a:t>
            </a:r>
            <a:r>
              <a:rPr lang="ru-RU" sz="2500" dirty="0" err="1"/>
              <a:t>кисті</a:t>
            </a:r>
            <a:endParaRPr lang="ru-RU" sz="2500" dirty="0"/>
          </a:p>
          <a:p>
            <a:r>
              <a:rPr lang="ru-RU" sz="2500" dirty="0" err="1">
                <a:hlinkClick r:id="rId9" tooltip="Лікоть"/>
              </a:rPr>
              <a:t>Лікоть</a:t>
            </a:r>
            <a:r>
              <a:rPr lang="ru-RU" sz="2500" dirty="0"/>
              <a:t> становить </a:t>
            </a:r>
            <a:r>
              <a:rPr lang="ru-RU" sz="2500" dirty="0" err="1"/>
              <a:t>шість</a:t>
            </a:r>
            <a:r>
              <a:rPr lang="ru-RU" sz="2500" dirty="0"/>
              <a:t> кистей</a:t>
            </a:r>
          </a:p>
          <a:p>
            <a:r>
              <a:rPr lang="ru-RU" sz="2500" dirty="0" err="1"/>
              <a:t>Висота</a:t>
            </a:r>
            <a:r>
              <a:rPr lang="ru-RU" sz="2500" dirty="0"/>
              <a:t> </a:t>
            </a:r>
            <a:r>
              <a:rPr lang="ru-RU" sz="2500" dirty="0" err="1"/>
              <a:t>людини</a:t>
            </a:r>
            <a:r>
              <a:rPr lang="ru-RU" sz="2500" dirty="0"/>
              <a:t> становить </a:t>
            </a:r>
            <a:r>
              <a:rPr lang="ru-RU" sz="2500" dirty="0" err="1"/>
              <a:t>чотири</a:t>
            </a:r>
            <a:r>
              <a:rPr lang="ru-RU" sz="2500" dirty="0"/>
              <a:t> </a:t>
            </a:r>
            <a:r>
              <a:rPr lang="ru-RU" sz="2500" dirty="0" err="1"/>
              <a:t>лікті</a:t>
            </a:r>
            <a:r>
              <a:rPr lang="ru-RU" sz="2500" dirty="0"/>
              <a:t> (і </a:t>
            </a:r>
            <a:r>
              <a:rPr lang="ru-RU" sz="2500" dirty="0" err="1"/>
              <a:t>відповідно</a:t>
            </a:r>
            <a:r>
              <a:rPr lang="ru-RU" sz="2500" dirty="0"/>
              <a:t> 24 </a:t>
            </a:r>
            <a:r>
              <a:rPr lang="ru-RU" sz="2500" dirty="0" err="1"/>
              <a:t>кисті</a:t>
            </a:r>
            <a:r>
              <a:rPr lang="ru-RU" sz="2500" dirty="0"/>
              <a:t>)</a:t>
            </a:r>
          </a:p>
          <a:p>
            <a:r>
              <a:rPr lang="ru-RU" sz="2500" dirty="0" err="1">
                <a:hlinkClick r:id="rId10" tooltip="Крок"/>
              </a:rPr>
              <a:t>Крок</a:t>
            </a:r>
            <a:r>
              <a:rPr lang="ru-RU" sz="2500" dirty="0"/>
              <a:t> </a:t>
            </a:r>
            <a:r>
              <a:rPr lang="ru-RU" sz="2500" dirty="0" err="1"/>
              <a:t>дорівнює</a:t>
            </a:r>
            <a:r>
              <a:rPr lang="ru-RU" sz="2500" dirty="0"/>
              <a:t> </a:t>
            </a:r>
            <a:r>
              <a:rPr lang="ru-RU" sz="2500" dirty="0" err="1"/>
              <a:t>чотири</a:t>
            </a:r>
            <a:r>
              <a:rPr lang="ru-RU" sz="2500" dirty="0"/>
              <a:t> </a:t>
            </a:r>
            <a:r>
              <a:rPr lang="ru-RU" sz="2500" dirty="0" err="1"/>
              <a:t>лікті</a:t>
            </a:r>
            <a:endParaRPr lang="ru-RU" sz="2500" dirty="0"/>
          </a:p>
          <a:p>
            <a:r>
              <a:rPr lang="ru-RU" sz="2500" dirty="0" err="1"/>
              <a:t>Розмах</a:t>
            </a:r>
            <a:r>
              <a:rPr lang="ru-RU" sz="2500" dirty="0"/>
              <a:t> </a:t>
            </a:r>
            <a:r>
              <a:rPr lang="ru-RU" sz="2500" dirty="0" err="1"/>
              <a:t>людських</a:t>
            </a:r>
            <a:r>
              <a:rPr lang="ru-RU" sz="2500" dirty="0"/>
              <a:t> </a:t>
            </a:r>
            <a:r>
              <a:rPr lang="ru-RU" sz="2500" dirty="0">
                <a:hlinkClick r:id="rId11" tooltip="Рука (ще не написана)"/>
              </a:rPr>
              <a:t>рук</a:t>
            </a:r>
            <a:r>
              <a:rPr lang="ru-RU" sz="2500" dirty="0"/>
              <a:t> </a:t>
            </a:r>
            <a:r>
              <a:rPr lang="ru-RU" sz="2500" dirty="0" err="1"/>
              <a:t>дорівнює</a:t>
            </a:r>
            <a:r>
              <a:rPr lang="ru-RU" sz="2500" dirty="0"/>
              <a:t> </a:t>
            </a:r>
            <a:r>
              <a:rPr lang="ru-RU" sz="2500" dirty="0" err="1"/>
              <a:t>його</a:t>
            </a:r>
            <a:r>
              <a:rPr lang="ru-RU" sz="2500" dirty="0"/>
              <a:t> </a:t>
            </a:r>
            <a:r>
              <a:rPr lang="ru-RU" sz="2500" dirty="0" err="1"/>
              <a:t>висоті</a:t>
            </a:r>
            <a:endParaRPr lang="ru-RU" sz="2500" dirty="0"/>
          </a:p>
          <a:p>
            <a:r>
              <a:rPr lang="ru-RU" sz="2500" dirty="0" err="1"/>
              <a:t>Відстань</a:t>
            </a:r>
            <a:r>
              <a:rPr lang="ru-RU" sz="2500" dirty="0"/>
              <a:t> </a:t>
            </a:r>
            <a:r>
              <a:rPr lang="ru-RU" sz="2500" dirty="0" err="1"/>
              <a:t>від</a:t>
            </a:r>
            <a:r>
              <a:rPr lang="ru-RU" sz="2500" dirty="0"/>
              <a:t> </a:t>
            </a:r>
            <a:r>
              <a:rPr lang="ru-RU" sz="2500" dirty="0" err="1"/>
              <a:t>лінії</a:t>
            </a:r>
            <a:r>
              <a:rPr lang="ru-RU" sz="2500" dirty="0"/>
              <a:t> </a:t>
            </a:r>
            <a:r>
              <a:rPr lang="ru-RU" sz="2500" dirty="0" err="1">
                <a:hlinkClick r:id="rId12" tooltip="Волосся"/>
              </a:rPr>
              <a:t>волосся</a:t>
            </a:r>
            <a:r>
              <a:rPr lang="ru-RU" sz="2500" dirty="0"/>
              <a:t> до </a:t>
            </a:r>
            <a:r>
              <a:rPr lang="ru-RU" sz="2500" dirty="0" err="1">
                <a:hlinkClick r:id="rId13" tooltip="Підборіддя"/>
              </a:rPr>
              <a:t>підборіддя</a:t>
            </a:r>
            <a:r>
              <a:rPr lang="ru-RU" sz="2500" dirty="0"/>
              <a:t> становить 1/10 </a:t>
            </a:r>
            <a:r>
              <a:rPr lang="ru-RU" sz="2500" dirty="0" err="1"/>
              <a:t>його</a:t>
            </a:r>
            <a:r>
              <a:rPr lang="ru-RU" sz="2500" dirty="0"/>
              <a:t> </a:t>
            </a:r>
            <a:r>
              <a:rPr lang="ru-RU" sz="2500" dirty="0" err="1"/>
              <a:t>висоти</a:t>
            </a:r>
            <a:endParaRPr lang="ru-RU" sz="2500" dirty="0"/>
          </a:p>
          <a:p>
            <a:r>
              <a:rPr lang="ru-RU" sz="2500" dirty="0" err="1"/>
              <a:t>Відстань</a:t>
            </a:r>
            <a:r>
              <a:rPr lang="ru-RU" sz="2500" dirty="0"/>
              <a:t> </a:t>
            </a:r>
            <a:r>
              <a:rPr lang="ru-RU" sz="2500" dirty="0" err="1"/>
              <a:t>від</a:t>
            </a:r>
            <a:r>
              <a:rPr lang="ru-RU" sz="2500" dirty="0"/>
              <a:t> </a:t>
            </a:r>
            <a:r>
              <a:rPr lang="ru-RU" sz="2500" dirty="0" err="1"/>
              <a:t>маківки</a:t>
            </a:r>
            <a:r>
              <a:rPr lang="ru-RU" sz="2500" dirty="0"/>
              <a:t> до </a:t>
            </a:r>
            <a:r>
              <a:rPr lang="ru-RU" sz="2500" dirty="0" err="1"/>
              <a:t>підборіддя</a:t>
            </a:r>
            <a:r>
              <a:rPr lang="ru-RU" sz="2500" dirty="0"/>
              <a:t> становить 1/8 </a:t>
            </a:r>
            <a:r>
              <a:rPr lang="ru-RU" sz="2500" dirty="0" err="1"/>
              <a:t>його</a:t>
            </a:r>
            <a:r>
              <a:rPr lang="ru-RU" sz="2500" dirty="0"/>
              <a:t> </a:t>
            </a:r>
            <a:r>
              <a:rPr lang="ru-RU" sz="2500" dirty="0" err="1"/>
              <a:t>висоти</a:t>
            </a:r>
            <a:endParaRPr lang="ru-RU" sz="2500" dirty="0"/>
          </a:p>
          <a:p>
            <a:r>
              <a:rPr lang="ru-RU" sz="2500" dirty="0" smtClean="0"/>
              <a:t>Максимум </a:t>
            </a:r>
            <a:r>
              <a:rPr lang="ru-RU" sz="2500" dirty="0" err="1"/>
              <a:t>ширини</a:t>
            </a:r>
            <a:r>
              <a:rPr lang="ru-RU" sz="2500" dirty="0"/>
              <a:t> </a:t>
            </a:r>
            <a:r>
              <a:rPr lang="ru-RU" sz="2500" dirty="0" err="1">
                <a:hlinkClick r:id="rId14" tooltip="Плечі"/>
              </a:rPr>
              <a:t>плечей</a:t>
            </a:r>
            <a:r>
              <a:rPr lang="ru-RU" sz="2500" dirty="0"/>
              <a:t> становить 1/4 </a:t>
            </a:r>
            <a:r>
              <a:rPr lang="ru-RU" sz="2500" dirty="0" err="1"/>
              <a:t>його</a:t>
            </a:r>
            <a:r>
              <a:rPr lang="ru-RU" sz="2500" dirty="0"/>
              <a:t> </a:t>
            </a:r>
            <a:r>
              <a:rPr lang="ru-RU" sz="2500" dirty="0" err="1"/>
              <a:t>висоти</a:t>
            </a:r>
            <a:endParaRPr lang="ru-RU" sz="2500" dirty="0"/>
          </a:p>
          <a:p>
            <a:r>
              <a:rPr lang="ru-RU" sz="2500" dirty="0" err="1"/>
              <a:t>Відстань</a:t>
            </a:r>
            <a:r>
              <a:rPr lang="ru-RU" sz="2500" dirty="0"/>
              <a:t> </a:t>
            </a:r>
            <a:r>
              <a:rPr lang="ru-RU" sz="2500" dirty="0" err="1"/>
              <a:t>від</a:t>
            </a:r>
            <a:r>
              <a:rPr lang="ru-RU" sz="2500" dirty="0"/>
              <a:t> </a:t>
            </a:r>
            <a:r>
              <a:rPr lang="ru-RU" sz="2500" dirty="0" err="1"/>
              <a:t>ліктя</a:t>
            </a:r>
            <a:r>
              <a:rPr lang="ru-RU" sz="2500" dirty="0"/>
              <a:t> до </a:t>
            </a:r>
            <a:r>
              <a:rPr lang="ru-RU" sz="2500" dirty="0" err="1"/>
              <a:t>кінчика</a:t>
            </a:r>
            <a:r>
              <a:rPr lang="ru-RU" sz="2500" dirty="0"/>
              <a:t> руки становить 1/4 </a:t>
            </a:r>
            <a:r>
              <a:rPr lang="ru-RU" sz="2500" dirty="0" err="1"/>
              <a:t>його</a:t>
            </a:r>
            <a:r>
              <a:rPr lang="ru-RU" sz="2500" dirty="0"/>
              <a:t> </a:t>
            </a:r>
            <a:r>
              <a:rPr lang="ru-RU" sz="2500" dirty="0" err="1"/>
              <a:t>висоти</a:t>
            </a:r>
            <a:endParaRPr lang="ru-RU" sz="2500" dirty="0"/>
          </a:p>
          <a:p>
            <a:r>
              <a:rPr lang="ru-RU" sz="2500" dirty="0" err="1" smtClean="0"/>
              <a:t>Довжина</a:t>
            </a:r>
            <a:r>
              <a:rPr lang="ru-RU" sz="2500" dirty="0" smtClean="0"/>
              <a:t> </a:t>
            </a:r>
            <a:r>
              <a:rPr lang="ru-RU" sz="2500" dirty="0"/>
              <a:t>руки становить 2/5 </a:t>
            </a:r>
            <a:r>
              <a:rPr lang="ru-RU" sz="2500" dirty="0" err="1"/>
              <a:t>його</a:t>
            </a:r>
            <a:r>
              <a:rPr lang="ru-RU" sz="2500" dirty="0"/>
              <a:t> </a:t>
            </a:r>
            <a:r>
              <a:rPr lang="ru-RU" sz="2500" dirty="0" err="1"/>
              <a:t>висоти</a:t>
            </a:r>
            <a:endParaRPr lang="ru-RU" sz="2500" dirty="0"/>
          </a:p>
          <a:p>
            <a:r>
              <a:rPr lang="ru-RU" sz="2500" dirty="0" err="1"/>
              <a:t>Відстань</a:t>
            </a:r>
            <a:r>
              <a:rPr lang="ru-RU" sz="2500" dirty="0"/>
              <a:t> </a:t>
            </a:r>
            <a:r>
              <a:rPr lang="ru-RU" sz="2500" dirty="0" err="1"/>
              <a:t>від</a:t>
            </a:r>
            <a:r>
              <a:rPr lang="ru-RU" sz="2500" dirty="0"/>
              <a:t> </a:t>
            </a:r>
            <a:r>
              <a:rPr lang="ru-RU" sz="2500" dirty="0" err="1"/>
              <a:t>підборіддя</a:t>
            </a:r>
            <a:r>
              <a:rPr lang="ru-RU" sz="2500" dirty="0"/>
              <a:t> до носа становить 1/3 </a:t>
            </a:r>
            <a:r>
              <a:rPr lang="ru-RU" sz="2500" dirty="0" err="1"/>
              <a:t>довжини</a:t>
            </a:r>
            <a:r>
              <a:rPr lang="ru-RU" sz="2500" dirty="0"/>
              <a:t> </a:t>
            </a:r>
            <a:r>
              <a:rPr lang="ru-RU" sz="2500" dirty="0" err="1"/>
              <a:t>його</a:t>
            </a:r>
            <a:r>
              <a:rPr lang="ru-RU" sz="2500" dirty="0"/>
              <a:t> </a:t>
            </a:r>
            <a:r>
              <a:rPr lang="ru-RU" sz="2500" dirty="0" err="1"/>
              <a:t>обличчя</a:t>
            </a:r>
            <a:endParaRPr lang="ru-RU" sz="2500" dirty="0"/>
          </a:p>
          <a:p>
            <a:r>
              <a:rPr lang="ru-RU" sz="2500" dirty="0" err="1"/>
              <a:t>Відстань</a:t>
            </a:r>
            <a:r>
              <a:rPr lang="ru-RU" sz="2500" dirty="0"/>
              <a:t> </a:t>
            </a:r>
            <a:r>
              <a:rPr lang="ru-RU" sz="2500" dirty="0" err="1"/>
              <a:t>від</a:t>
            </a:r>
            <a:r>
              <a:rPr lang="ru-RU" sz="2500" dirty="0"/>
              <a:t> </a:t>
            </a:r>
            <a:r>
              <a:rPr lang="ru-RU" sz="2500" dirty="0" err="1"/>
              <a:t>лінії</a:t>
            </a:r>
            <a:r>
              <a:rPr lang="ru-RU" sz="2500" dirty="0"/>
              <a:t> </a:t>
            </a:r>
            <a:r>
              <a:rPr lang="ru-RU" sz="2500" dirty="0" err="1"/>
              <a:t>волосся</a:t>
            </a:r>
            <a:r>
              <a:rPr lang="ru-RU" sz="2500" dirty="0"/>
              <a:t> до </a:t>
            </a:r>
            <a:r>
              <a:rPr lang="ru-RU" sz="2500" dirty="0" err="1"/>
              <a:t>брів</a:t>
            </a:r>
            <a:r>
              <a:rPr lang="ru-RU" sz="2500" dirty="0"/>
              <a:t> 1/3 </a:t>
            </a:r>
            <a:r>
              <a:rPr lang="ru-RU" sz="2500" dirty="0" err="1"/>
              <a:t>довжини</a:t>
            </a:r>
            <a:r>
              <a:rPr lang="ru-RU" sz="2500" dirty="0"/>
              <a:t> </a:t>
            </a:r>
            <a:r>
              <a:rPr lang="ru-RU" sz="2500" dirty="0" err="1"/>
              <a:t>його</a:t>
            </a:r>
            <a:r>
              <a:rPr lang="ru-RU" sz="2500" dirty="0"/>
              <a:t> </a:t>
            </a:r>
            <a:r>
              <a:rPr lang="ru-RU" sz="2500" dirty="0" err="1"/>
              <a:t>обличчя</a:t>
            </a:r>
            <a:endParaRPr lang="ru-RU" sz="2500" dirty="0"/>
          </a:p>
          <a:p>
            <a:r>
              <a:rPr lang="ru-RU" sz="2500" dirty="0" err="1"/>
              <a:t>Довжина</a:t>
            </a:r>
            <a:r>
              <a:rPr lang="ru-RU" sz="2500" dirty="0"/>
              <a:t> </a:t>
            </a:r>
            <a:r>
              <a:rPr lang="ru-RU" sz="2500" dirty="0" err="1"/>
              <a:t>вух</a:t>
            </a:r>
            <a:r>
              <a:rPr lang="ru-RU" sz="2500" dirty="0"/>
              <a:t> 1/3 </a:t>
            </a:r>
            <a:r>
              <a:rPr lang="ru-RU" sz="2500" dirty="0" err="1"/>
              <a:t>довжини</a:t>
            </a:r>
            <a:r>
              <a:rPr lang="ru-RU" sz="2500" dirty="0"/>
              <a:t> </a:t>
            </a:r>
            <a:r>
              <a:rPr lang="ru-RU" sz="2500" dirty="0" err="1"/>
              <a:t>обличчя</a:t>
            </a:r>
            <a:endParaRPr lang="ru-RU" sz="25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8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8049217" cy="4320479"/>
          </a:xfrm>
        </p:spPr>
        <p:txBody>
          <a:bodyPr>
            <a:normAutofit lnSpcReduction="10000"/>
          </a:bodyPr>
          <a:lstStyle/>
          <a:p>
            <a:r>
              <a:rPr lang="uk-UA" sz="3200" dirty="0" smtClean="0"/>
              <a:t>Однією з розваг Леонардо було створення напівжартівливих і напівсерйозних математичних фантазій, які називалися </a:t>
            </a:r>
            <a:r>
              <a:rPr lang="ru-RU" sz="3200" dirty="0"/>
              <a:t>«</a:t>
            </a:r>
            <a:r>
              <a:rPr lang="en-US" sz="3200" dirty="0"/>
              <a:t>ludi mathematici</a:t>
            </a:r>
            <a:r>
              <a:rPr lang="ru-RU" sz="3200" dirty="0" smtClean="0"/>
              <a:t>», відомі з античних часів. Вони представляли різні ребуси, комбінації</a:t>
            </a:r>
            <a:r>
              <a:rPr lang="ru-RU" sz="3200" dirty="0"/>
              <a:t> </a:t>
            </a:r>
            <a:r>
              <a:rPr lang="ru-RU" sz="3200" dirty="0" smtClean="0"/>
              <a:t>орнаментальних і геометричних візерунків і так звані «трансформації»  - перетворення об</a:t>
            </a:r>
            <a:r>
              <a:rPr lang="en-US" sz="3200" dirty="0" smtClean="0"/>
              <a:t>’</a:t>
            </a:r>
            <a:r>
              <a:rPr lang="uk-UA" sz="3200" dirty="0" smtClean="0"/>
              <a:t>єма в плоскість, куба в сферу, піраміди в циліндри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en-US" dirty="0" smtClean="0"/>
              <a:t>ludi mathematici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17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32" y="2239963"/>
            <a:ext cx="3020785" cy="3876675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uk-UA" sz="3200" dirty="0" smtClean="0"/>
              <a:t>Безперечно, Леонардо да Вінчі зробив великий внесок у розвиток різних наук, зокрема, в математику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04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701487" cy="4392488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sz="3600" b="1" dirty="0" smtClean="0">
                <a:solidFill>
                  <a:schemeClr val="tx1"/>
                </a:solidFill>
              </a:rPr>
              <a:t>Роботу</a:t>
            </a:r>
            <a:r>
              <a:rPr lang="uk-UA" sz="3600" dirty="0" smtClean="0">
                <a:solidFill>
                  <a:schemeClr val="tx1"/>
                </a:solidFill>
              </a:rPr>
              <a:t> виконала </a:t>
            </a: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sz="4000" dirty="0" smtClean="0">
                <a:solidFill>
                  <a:schemeClr val="tx1"/>
                </a:solidFill>
              </a:rPr>
              <a:t>учениця 11-А класу</a:t>
            </a: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sz="5400" dirty="0" smtClean="0">
                <a:solidFill>
                  <a:schemeClr val="tx1"/>
                </a:solidFill>
              </a:rPr>
              <a:t>Гайналій Анна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8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Цікаві відомості про легендарного да Вінчі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3384375" cy="4412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 </a:t>
            </a:r>
            <a:r>
              <a:rPr lang="uk-UA" sz="2000" dirty="0"/>
              <a:t>Н</a:t>
            </a:r>
            <a:r>
              <a:rPr lang="uk-UA" sz="2000" dirty="0" smtClean="0"/>
              <a:t>ародився 15 квітня 1452 року в містечку Вінчі, неподалік Флоренції.</a:t>
            </a:r>
          </a:p>
          <a:p>
            <a:r>
              <a:rPr lang="uk-UA" sz="2000" dirty="0" smtClean="0"/>
              <a:t>Батько був багатим нотаріусом.</a:t>
            </a:r>
          </a:p>
          <a:p>
            <a:r>
              <a:rPr lang="ru-RU" sz="2000" dirty="0"/>
              <a:t>Він займався не тільки живописом і скульптурою, але і ювелірними роботами, литтям бронзи, а також вважався неперевершеним організатором </a:t>
            </a:r>
            <a:r>
              <a:rPr lang="ru-RU" sz="2000" dirty="0" smtClean="0"/>
              <a:t>свят, філософом і математиком.</a:t>
            </a:r>
            <a:endParaRPr lang="uk-UA" sz="2000" dirty="0" smtClean="0"/>
          </a:p>
          <a:p>
            <a:r>
              <a:rPr lang="uk-UA" sz="2000" dirty="0" smtClean="0"/>
              <a:t>Був лівша, писав картини з право на ліво.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75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977209" cy="1291750"/>
          </a:xfrm>
        </p:spPr>
        <p:txBody>
          <a:bodyPr/>
          <a:lstStyle/>
          <a:p>
            <a:r>
              <a:rPr lang="uk-UA" dirty="0"/>
              <a:t>Прикладні науки в </a:t>
            </a:r>
            <a:r>
              <a:rPr lang="uk-UA" dirty="0" smtClean="0"/>
              <a:t>житті</a:t>
            </a:r>
            <a:br>
              <a:rPr lang="uk-UA" dirty="0" smtClean="0"/>
            </a:br>
            <a:r>
              <a:rPr lang="uk-UA" dirty="0" smtClean="0"/>
              <a:t>Леонардо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885698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7544" y="2348880"/>
            <a:ext cx="4248472" cy="2448272"/>
          </a:xfrm>
        </p:spPr>
        <p:txBody>
          <a:bodyPr>
            <a:normAutofit/>
          </a:bodyPr>
          <a:lstStyle/>
          <a:p>
            <a:r>
              <a:rPr lang="uk-UA" dirty="0" smtClean="0"/>
              <a:t>«Механіка – це рай для математичних наук, тому що з її допомогою можна вкусити плоди математики.» Леонардо да Вінчі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163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Ланцюгова передача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4680520" cy="456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148064" y="2276872"/>
            <a:ext cx="3528391" cy="4320480"/>
          </a:xfrm>
        </p:spPr>
        <p:txBody>
          <a:bodyPr>
            <a:normAutofit/>
          </a:bodyPr>
          <a:lstStyle/>
          <a:p>
            <a:r>
              <a:rPr lang="uk-UA" dirty="0" smtClean="0"/>
              <a:t>З</a:t>
            </a:r>
            <a:r>
              <a:rPr lang="en-US" dirty="0" smtClean="0"/>
              <a:t>’</a:t>
            </a:r>
            <a:r>
              <a:rPr lang="uk-UA" dirty="0" smtClean="0"/>
              <a:t>єднанні ланцюги дуже нагадують ті, які використовуються в сучасному велосипеді.</a:t>
            </a:r>
          </a:p>
          <a:p>
            <a:r>
              <a:rPr lang="uk-UA" dirty="0" smtClean="0"/>
              <a:t>На жаль, мудрець не знайшов для неї практичного застосування.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553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dirty="0" smtClean="0"/>
              <a:t>Механічна пилка, в якій лезо рухається вертикально</a:t>
            </a: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3960440" cy="4163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84291"/>
            <a:ext cx="4464496" cy="3620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093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Колісниця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8136904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503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75520"/>
            <a:ext cx="8861099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756263" cy="1054250"/>
          </a:xfrm>
        </p:spPr>
        <p:txBody>
          <a:bodyPr/>
          <a:lstStyle/>
          <a:p>
            <a:r>
              <a:rPr lang="uk-UA" sz="8000" dirty="0" smtClean="0"/>
              <a:t>Літальні апарати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104502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7269"/>
            <a:ext cx="5220072" cy="3255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302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2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08814"/>
            <a:ext cx="3384376" cy="4349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0881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266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Твердый переплет</vt:lpstr>
      <vt:lpstr>Леонардо да Вінчі  «Слава – в руках праці» </vt:lpstr>
      <vt:lpstr>Цікаві відомості про легендарного да Вінчі</vt:lpstr>
      <vt:lpstr>Прикладні науки в житті Леонардо</vt:lpstr>
      <vt:lpstr>Ланцюгова передача</vt:lpstr>
      <vt:lpstr>Механічна пилка, в якій лезо рухається вертикально</vt:lpstr>
      <vt:lpstr>Колісниця</vt:lpstr>
      <vt:lpstr>Літальні апарати</vt:lpstr>
      <vt:lpstr>Презентация PowerPoint</vt:lpstr>
      <vt:lpstr>Презентация PowerPoint</vt:lpstr>
      <vt:lpstr>Пірамідальний парашут</vt:lpstr>
      <vt:lpstr>Спіральний пропелер</vt:lpstr>
      <vt:lpstr>Перпетуум мобіле</vt:lpstr>
      <vt:lpstr>Презентация PowerPoint</vt:lpstr>
      <vt:lpstr>Гідравлічний перпетуум мобіле</vt:lpstr>
      <vt:lpstr>3 вічних двигуна</vt:lpstr>
      <vt:lpstr>Вітрувіанська людина</vt:lpstr>
      <vt:lpstr>«ludi mathematici»</vt:lpstr>
      <vt:lpstr>Висновок</vt:lpstr>
      <vt:lpstr> Роботу виконала  учениця 11-А класу Гайналій Анна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Леонардо да Вінчі та Моріс Ешер «Слава – в руках праці»</dc:title>
  <dc:creator>User</dc:creator>
  <cp:lastModifiedBy>User</cp:lastModifiedBy>
  <cp:revision>23</cp:revision>
  <dcterms:created xsi:type="dcterms:W3CDTF">2015-02-06T19:11:06Z</dcterms:created>
  <dcterms:modified xsi:type="dcterms:W3CDTF">2015-02-15T16:41:48Z</dcterms:modified>
</cp:coreProperties>
</file>