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2" r:id="rId7"/>
    <p:sldId id="261" r:id="rId8"/>
    <p:sldId id="260" r:id="rId9"/>
    <p:sldId id="259" r:id="rId10"/>
    <p:sldId id="258" r:id="rId11"/>
    <p:sldId id="270" r:id="rId12"/>
    <p:sldId id="269" r:id="rId13"/>
    <p:sldId id="268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072" y="4365104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Основн</a:t>
            </a:r>
            <a:r>
              <a:rPr lang="uk-UA" sz="4400" dirty="0" smtClean="0">
                <a:solidFill>
                  <a:schemeClr val="bg1"/>
                </a:solidFill>
                <a:latin typeface="Monotype Corsiva" pitchFamily="66" charset="0"/>
              </a:rPr>
              <a:t>і течії в образотворчому  </a:t>
            </a:r>
          </a:p>
          <a:p>
            <a:r>
              <a:rPr lang="uk-UA" sz="4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4400" dirty="0" smtClean="0">
                <a:solidFill>
                  <a:schemeClr val="bg1"/>
                </a:solidFill>
                <a:latin typeface="Monotype Corsiva" pitchFamily="66" charset="0"/>
              </a:rPr>
              <a:t>                   мистецтві </a:t>
            </a:r>
            <a:endParaRPr lang="ru-RU" sz="4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0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err="1" smtClean="0">
                <a:solidFill>
                  <a:schemeClr val="bg1"/>
                </a:solidFill>
                <a:latin typeface="Monotype Corsiva" pitchFamily="66" charset="0"/>
              </a:rPr>
              <a:t>Оп-арт</a:t>
            </a:r>
            <a:r>
              <a:rPr lang="uk-UA" sz="4800" dirty="0" smtClean="0">
                <a:solidFill>
                  <a:schemeClr val="bg1"/>
                </a:solidFill>
                <a:latin typeface="Monotype Corsiva" pitchFamily="66" charset="0"/>
              </a:rPr>
              <a:t>  - ефект кольору та світла </a:t>
            </a:r>
            <a:endParaRPr lang="ru-RU" sz="4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14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9119712" cy="55892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5011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Monotype Corsiva" pitchFamily="66" charset="0"/>
              </a:rPr>
              <a:t>Сюрреалізм  </a:t>
            </a:r>
            <a:r>
              <a:rPr lang="uk-UA" sz="4000" dirty="0" err="1" smtClean="0">
                <a:solidFill>
                  <a:schemeClr val="bg1"/>
                </a:solidFill>
                <a:latin typeface="Monotype Corsiva" pitchFamily="66" charset="0"/>
              </a:rPr>
              <a:t>Сальвадора</a:t>
            </a:r>
            <a:r>
              <a:rPr lang="uk-UA" sz="4000" dirty="0" smtClean="0">
                <a:solidFill>
                  <a:schemeClr val="bg1"/>
                </a:solidFill>
                <a:latin typeface="Monotype Corsiva" pitchFamily="66" charset="0"/>
              </a:rPr>
              <a:t> Далі</a:t>
            </a:r>
            <a:endParaRPr lang="ru-RU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image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552208" cy="4776058"/>
          </a:xfrm>
          <a:prstGeom prst="rect">
            <a:avLst/>
          </a:prstGeom>
        </p:spPr>
      </p:pic>
      <p:pic>
        <p:nvPicPr>
          <p:cNvPr id="4" name="Рисунок 3" descr="kartiny-Salvadora-DaliCh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6835" y="2564904"/>
            <a:ext cx="4917165" cy="36878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80526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Постмодернізм -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211669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  <a:latin typeface="Monotype Corsiva" pitchFamily="66" charset="0"/>
              </a:rPr>
              <a:t>Постмодернізм – мистецтво нового часу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7c5ac85beb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4680520" cy="6108345"/>
          </a:xfrm>
          <a:prstGeom prst="rect">
            <a:avLst/>
          </a:prstGeom>
        </p:spPr>
      </p:pic>
      <p:pic>
        <p:nvPicPr>
          <p:cNvPr id="5" name="Рисунок 4" descr="5285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124744"/>
            <a:ext cx="4247753" cy="43197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3671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Monotype Corsiva" pitchFamily="66" charset="0"/>
              </a:rPr>
              <a:t>Соціальний реалізм </a:t>
            </a:r>
            <a:endParaRPr lang="ru-RU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764704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Monotype Corsiva" pitchFamily="66" charset="0"/>
              </a:rPr>
              <a:t>Абстракціонізм</a:t>
            </a:r>
            <a:r>
              <a:rPr lang="uk-UA" sz="2000" dirty="0" smtClean="0"/>
              <a:t>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188640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Monotype Corsiva" pitchFamily="66" charset="0"/>
              </a:rPr>
              <a:t>Течії </a:t>
            </a:r>
            <a:endParaRPr lang="ru-RU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7" name="Круговая стрелка 6"/>
          <p:cNvSpPr/>
          <p:nvPr/>
        </p:nvSpPr>
        <p:spPr>
          <a:xfrm flipH="1">
            <a:off x="539552" y="1340768"/>
            <a:ext cx="3168352" cy="2232248"/>
          </a:xfrm>
          <a:prstGeom prst="circularArrow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руговая стрелка 7"/>
          <p:cNvSpPr/>
          <p:nvPr/>
        </p:nvSpPr>
        <p:spPr>
          <a:xfrm>
            <a:off x="5300464" y="1349152"/>
            <a:ext cx="3159968" cy="2295872"/>
          </a:xfrm>
          <a:prstGeom prst="circularArrow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2564904"/>
            <a:ext cx="36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Художники вбачали зміст мистецтва в його зв'язку з дійсністю,у суспільних діях,служіння цій меті засобами художньої творчості.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2636912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Він згуртував митців,які віддавали перевагу формам,фарбам,кольору.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611560" y="5085184"/>
            <a:ext cx="3456384" cy="1584176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5661248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Неореалізм</a:t>
            </a:r>
          </a:p>
          <a:p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Соціалістичний реалізм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ntent_1213269277_Kandinsky__Coloful_Ensem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4572001" cy="6858000"/>
          </a:xfrm>
          <a:prstGeom prst="rect">
            <a:avLst/>
          </a:prstGeom>
        </p:spPr>
      </p:pic>
      <p:pic>
        <p:nvPicPr>
          <p:cNvPr id="3" name="Рисунок 2" descr="329_zo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0"/>
            <a:ext cx="4572000" cy="3933056"/>
          </a:xfrm>
          <a:prstGeom prst="rect">
            <a:avLst/>
          </a:prstGeom>
        </p:spPr>
      </p:pic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918831"/>
            <a:ext cx="4644008" cy="29391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  <a:latin typeface="Monotype Corsiva" pitchFamily="66" charset="0"/>
              </a:rPr>
              <a:t>Засновник неореалізму – італійський художник    </a:t>
            </a:r>
          </a:p>
          <a:p>
            <a:r>
              <a:rPr lang="uk-UA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3600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     Р. </a:t>
            </a:r>
            <a:r>
              <a:rPr lang="uk-UA" sz="3600" dirty="0" err="1" smtClean="0">
                <a:solidFill>
                  <a:schemeClr val="bg1"/>
                </a:solidFill>
                <a:latin typeface="Monotype Corsiva" pitchFamily="66" charset="0"/>
              </a:rPr>
              <a:t>Гуттузо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355018369_tonne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3629203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guttuzo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5726" y="1628800"/>
            <a:ext cx="4929422" cy="49981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520" y="260648"/>
            <a:ext cx="9577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  <a:latin typeface="Monotype Corsiva" pitchFamily="66" charset="0"/>
              </a:rPr>
              <a:t>Андре </a:t>
            </a:r>
            <a:r>
              <a:rPr lang="uk-UA" sz="3600" dirty="0" err="1" smtClean="0">
                <a:solidFill>
                  <a:schemeClr val="bg1"/>
                </a:solidFill>
                <a:latin typeface="Monotype Corsiva" pitchFamily="66" charset="0"/>
              </a:rPr>
              <a:t>Фужерон</a:t>
            </a:r>
            <a:r>
              <a:rPr lang="uk-UA" sz="3600" dirty="0" smtClean="0">
                <a:solidFill>
                  <a:schemeClr val="bg1"/>
                </a:solidFill>
                <a:latin typeface="Monotype Corsiva" pitchFamily="66" charset="0"/>
              </a:rPr>
              <a:t>  представив французький неореалізм 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André_Fougeron_(199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08720"/>
            <a:ext cx="4120853" cy="309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02589599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5427" y="3205882"/>
            <a:ext cx="5418573" cy="36521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  <a:latin typeface="Monotype Corsiva" pitchFamily="66" charset="0"/>
              </a:rPr>
              <a:t>Шедеври японських художників </a:t>
            </a:r>
            <a:r>
              <a:rPr lang="uk-UA" sz="3600" dirty="0" err="1" smtClean="0">
                <a:solidFill>
                  <a:schemeClr val="bg1"/>
                </a:solidFill>
                <a:latin typeface="Monotype Corsiva" pitchFamily="66" charset="0"/>
              </a:rPr>
              <a:t>Тосіко</a:t>
            </a:r>
            <a:r>
              <a:rPr lang="uk-UA" sz="3600" dirty="0" smtClean="0">
                <a:solidFill>
                  <a:schemeClr val="bg1"/>
                </a:solidFill>
                <a:latin typeface="Monotype Corsiva" pitchFamily="66" charset="0"/>
              </a:rPr>
              <a:t> та Ірі </a:t>
            </a:r>
            <a:r>
              <a:rPr lang="uk-UA" sz="3600" dirty="0" err="1" smtClean="0">
                <a:solidFill>
                  <a:schemeClr val="bg1"/>
                </a:solidFill>
                <a:latin typeface="Monotype Corsiva" pitchFamily="66" charset="0"/>
              </a:rPr>
              <a:t>Марукі</a:t>
            </a:r>
            <a:r>
              <a:rPr lang="uk-UA" sz="3600" dirty="0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  <a:r>
              <a:rPr lang="uk-UA" sz="3600" dirty="0" err="1" smtClean="0">
                <a:solidFill>
                  <a:schemeClr val="bg1"/>
                </a:solidFill>
                <a:latin typeface="Monotype Corsiva" pitchFamily="66" charset="0"/>
              </a:rPr>
              <a:t>“Страхіття</a:t>
            </a:r>
            <a:r>
              <a:rPr lang="uk-UA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3600" dirty="0" err="1" smtClean="0">
                <a:solidFill>
                  <a:schemeClr val="bg1"/>
                </a:solidFill>
                <a:latin typeface="Monotype Corsiva" pitchFamily="66" charset="0"/>
              </a:rPr>
              <a:t>Хіросіми”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000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err="1" smtClean="0">
                <a:solidFill>
                  <a:schemeClr val="bg1"/>
                </a:solidFill>
                <a:latin typeface="Monotype Corsiva" pitchFamily="66" charset="0"/>
              </a:rPr>
              <a:t>Пабло</a:t>
            </a:r>
            <a:r>
              <a:rPr lang="uk-UA" sz="4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4800" dirty="0" err="1" smtClean="0">
                <a:solidFill>
                  <a:schemeClr val="bg1"/>
                </a:solidFill>
                <a:latin typeface="Monotype Corsiva" pitchFamily="66" charset="0"/>
              </a:rPr>
              <a:t>Пікассо</a:t>
            </a:r>
            <a:endParaRPr lang="ru-RU" sz="4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Pablo-Picasso_Buste-de-femme-au-chapeau-bleu_19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9401" y="0"/>
            <a:ext cx="4254599" cy="6858000"/>
          </a:xfrm>
          <a:prstGeom prst="rect">
            <a:avLst/>
          </a:prstGeom>
        </p:spPr>
      </p:pic>
      <p:pic>
        <p:nvPicPr>
          <p:cNvPr id="4" name="Рисунок 3" descr="1b_jpg_1357720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36712"/>
            <a:ext cx="3024336" cy="3663627"/>
          </a:xfrm>
          <a:prstGeom prst="rect">
            <a:avLst/>
          </a:prstGeom>
        </p:spPr>
      </p:pic>
      <p:pic>
        <p:nvPicPr>
          <p:cNvPr id="5" name="Рисунок 4" descr="pic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2671488"/>
            <a:ext cx="3240360" cy="41865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501008"/>
            <a:ext cx="63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Monotype Corsiva" pitchFamily="66" charset="0"/>
              </a:rPr>
              <a:t>Абстрактний експресіонізм</a:t>
            </a:r>
          </a:p>
          <a:p>
            <a:r>
              <a:rPr lang="uk-UA" sz="4000" dirty="0" smtClean="0">
                <a:solidFill>
                  <a:schemeClr val="bg1"/>
                </a:solidFill>
                <a:latin typeface="Monotype Corsiva" pitchFamily="66" charset="0"/>
              </a:rPr>
              <a:t>Джексон </a:t>
            </a:r>
            <a:r>
              <a:rPr lang="uk-UA" sz="4000" dirty="0" err="1" smtClean="0">
                <a:solidFill>
                  <a:schemeClr val="bg1"/>
                </a:solidFill>
                <a:latin typeface="Monotype Corsiva" pitchFamily="66" charset="0"/>
              </a:rPr>
              <a:t>Поллок</a:t>
            </a:r>
            <a:endParaRPr lang="ru-RU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5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6616" y="0"/>
            <a:ext cx="7647384" cy="3513806"/>
          </a:xfrm>
          <a:prstGeom prst="rect">
            <a:avLst/>
          </a:prstGeom>
        </p:spPr>
      </p:pic>
      <p:pic>
        <p:nvPicPr>
          <p:cNvPr id="4" name="Рисунок 3" descr="x_3c21db5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185084"/>
            <a:ext cx="4211960" cy="26729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0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Monotype Corsiva" pitchFamily="66" charset="0"/>
              </a:rPr>
              <a:t>Засновники поп-арту:</a:t>
            </a:r>
          </a:p>
          <a:p>
            <a:r>
              <a:rPr lang="uk-UA" sz="4000" dirty="0" smtClean="0">
                <a:solidFill>
                  <a:schemeClr val="bg1"/>
                </a:solidFill>
                <a:latin typeface="Monotype Corsiva" pitchFamily="66" charset="0"/>
              </a:rPr>
              <a:t>Р.</a:t>
            </a:r>
            <a:r>
              <a:rPr lang="uk-UA" sz="4000" dirty="0" err="1" smtClean="0">
                <a:solidFill>
                  <a:schemeClr val="bg1"/>
                </a:solidFill>
                <a:latin typeface="Monotype Corsiva" pitchFamily="66" charset="0"/>
              </a:rPr>
              <a:t>Раушенберг</a:t>
            </a:r>
            <a:r>
              <a:rPr lang="uk-UA" sz="4000" dirty="0" smtClean="0">
                <a:solidFill>
                  <a:schemeClr val="bg1"/>
                </a:solidFill>
                <a:latin typeface="Monotype Corsiva" pitchFamily="66" charset="0"/>
              </a:rPr>
              <a:t> та Дж. </a:t>
            </a:r>
            <a:r>
              <a:rPr lang="uk-UA" sz="4000" dirty="0" err="1" smtClean="0">
                <a:solidFill>
                  <a:schemeClr val="bg1"/>
                </a:solidFill>
                <a:latin typeface="Monotype Corsiva" pitchFamily="66" charset="0"/>
              </a:rPr>
              <a:t>Джонс</a:t>
            </a:r>
            <a:r>
              <a:rPr lang="uk-UA" sz="4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endParaRPr lang="ru-RU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21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35896" cy="5013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522920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Картина </a:t>
            </a:r>
            <a:r>
              <a:rPr lang="uk-UA" sz="2800" dirty="0" err="1" smtClean="0">
                <a:solidFill>
                  <a:schemeClr val="bg1"/>
                </a:solidFill>
                <a:latin typeface="Monotype Corsiva" pitchFamily="66" charset="0"/>
              </a:rPr>
              <a:t>“Ліжко”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0_f972_aeaf9af4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24482" y="3062109"/>
            <a:ext cx="5919518" cy="37958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97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13</cp:revision>
  <dcterms:created xsi:type="dcterms:W3CDTF">2015-04-14T18:29:03Z</dcterms:created>
  <dcterms:modified xsi:type="dcterms:W3CDTF">2015-04-14T20:31:42Z</dcterms:modified>
</cp:coreProperties>
</file>