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5FCF1B-8BCA-4A72-A59C-5BBCE1A1EEAF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830002-D019-4D51-9130-3E6D38421E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Архітектура України </a:t>
            </a:r>
            <a:br>
              <a:rPr lang="uk-UA" dirty="0" smtClean="0"/>
            </a:br>
            <a:r>
              <a:rPr lang="en-US" dirty="0" smtClean="0"/>
              <a:t>XVII-XVIII</a:t>
            </a:r>
            <a:r>
              <a:rPr lang="uk-UA" dirty="0" smtClean="0"/>
              <a:t>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9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611102"/>
            <a:ext cx="2967457" cy="3796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архітектурі</a:t>
            </a:r>
            <a:r>
              <a:rPr lang="ru-RU" sz="1800" dirty="0"/>
              <a:t> на другу половину XVII ст. </a:t>
            </a:r>
            <a:r>
              <a:rPr lang="ru-RU" sz="1800" dirty="0" err="1"/>
              <a:t>припадає</a:t>
            </a:r>
            <a:r>
              <a:rPr lang="ru-RU" sz="1800" dirty="0"/>
              <a:t> </a:t>
            </a:r>
            <a:r>
              <a:rPr lang="ru-RU" sz="1800" dirty="0" err="1"/>
              <a:t>розквіт</a:t>
            </a:r>
            <a:r>
              <a:rPr lang="ru-RU" sz="1800" dirty="0"/>
              <a:t> </a:t>
            </a:r>
            <a:r>
              <a:rPr lang="ru-RU" sz="1800" dirty="0" err="1"/>
              <a:t>бароко</a:t>
            </a:r>
            <a:r>
              <a:rPr lang="ru-RU" sz="1800" dirty="0"/>
              <a:t>. </a:t>
            </a:r>
            <a:r>
              <a:rPr lang="ru-RU" sz="1800" dirty="0" err="1"/>
              <a:t>Будинки</a:t>
            </a:r>
            <a:r>
              <a:rPr lang="ru-RU" sz="1800" dirty="0"/>
              <a:t> </a:t>
            </a:r>
            <a:r>
              <a:rPr lang="ru-RU" sz="1800" dirty="0" err="1"/>
              <a:t>прикрашаються</a:t>
            </a:r>
            <a:r>
              <a:rPr lang="ru-RU" sz="1800" dirty="0"/>
              <a:t> </a:t>
            </a:r>
            <a:r>
              <a:rPr lang="ru-RU" sz="1800" dirty="0" err="1"/>
              <a:t>розкішними</a:t>
            </a:r>
            <a:r>
              <a:rPr lang="ru-RU" sz="1800" dirty="0"/>
              <a:t> </a:t>
            </a:r>
            <a:r>
              <a:rPr lang="ru-RU" sz="1800" dirty="0" err="1"/>
              <a:t>декоративними</a:t>
            </a:r>
            <a:r>
              <a:rPr lang="ru-RU" sz="1800" dirty="0"/>
              <a:t> фронтонами, порталами, </a:t>
            </a:r>
            <a:r>
              <a:rPr lang="ru-RU" sz="1800" dirty="0" err="1"/>
              <a:t>брами</a:t>
            </a:r>
            <a:r>
              <a:rPr lang="ru-RU" sz="1800" dirty="0"/>
              <a:t> </a:t>
            </a:r>
            <a:r>
              <a:rPr lang="ru-RU" sz="1800" dirty="0" err="1"/>
              <a:t>оформляються</a:t>
            </a:r>
            <a:r>
              <a:rPr lang="ru-RU" sz="1800" dirty="0"/>
              <a:t> </a:t>
            </a:r>
            <a:r>
              <a:rPr lang="ru-RU" sz="1800" dirty="0" err="1"/>
              <a:t>вигнутими</a:t>
            </a:r>
            <a:r>
              <a:rPr lang="ru-RU" sz="1800" dirty="0"/>
              <a:t> деталями, буйною орнаментикою. На землях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італійський</a:t>
            </a:r>
            <a:r>
              <a:rPr lang="ru-RU" sz="1800" dirty="0"/>
              <a:t> стиль </a:t>
            </a:r>
            <a:r>
              <a:rPr lang="ru-RU" sz="1800" dirty="0" err="1"/>
              <a:t>набирає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мистецьких</a:t>
            </a:r>
            <a:r>
              <a:rPr lang="ru-RU" sz="1800" dirty="0"/>
              <a:t> форм та </a:t>
            </a:r>
            <a:r>
              <a:rPr lang="ru-RU" sz="1800" dirty="0" err="1"/>
              <a:t>національного</a:t>
            </a:r>
            <a:r>
              <a:rPr lang="ru-RU" sz="1800" dirty="0"/>
              <a:t> колориту.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64267"/>
            <a:ext cx="3295938" cy="2472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00" y="4214311"/>
            <a:ext cx="2571846" cy="2472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2722650" cy="217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5" y="64267"/>
            <a:ext cx="3055194" cy="23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2" y="134201"/>
            <a:ext cx="3936271" cy="28980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4043534"/>
            <a:ext cx="3024336" cy="244827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XVII ст. </a:t>
            </a:r>
            <a:r>
              <a:rPr lang="ru-RU" dirty="0" err="1"/>
              <a:t>збереглися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(</a:t>
            </a:r>
            <a:r>
              <a:rPr lang="ru-RU" dirty="0" err="1"/>
              <a:t>костели</a:t>
            </a:r>
            <a:r>
              <a:rPr lang="ru-RU" dirty="0"/>
              <a:t> </a:t>
            </a:r>
            <a:r>
              <a:rPr lang="ru-RU" dirty="0" err="1"/>
              <a:t>бернардинів</a:t>
            </a:r>
            <a:r>
              <a:rPr lang="ru-RU" dirty="0"/>
              <a:t> і </a:t>
            </a:r>
            <a:r>
              <a:rPr lang="ru-RU" dirty="0" err="1"/>
              <a:t>єзуїтів</a:t>
            </a:r>
            <a:r>
              <a:rPr lang="ru-RU" dirty="0"/>
              <a:t>) та </a:t>
            </a:r>
            <a:r>
              <a:rPr lang="ru-RU" dirty="0" err="1"/>
              <a:t>Києві</a:t>
            </a:r>
            <a:r>
              <a:rPr lang="ru-RU" dirty="0"/>
              <a:t> (</a:t>
            </a:r>
            <a:r>
              <a:rPr lang="ru-RU" dirty="0" err="1"/>
              <a:t>перебудова</a:t>
            </a:r>
            <a:r>
              <a:rPr lang="ru-RU" dirty="0"/>
              <a:t> </a:t>
            </a:r>
            <a:r>
              <a:rPr lang="ru-RU" dirty="0" err="1"/>
              <a:t>Успенського</a:t>
            </a:r>
            <a:r>
              <a:rPr lang="ru-RU" dirty="0"/>
              <a:t> собору </a:t>
            </a:r>
            <a:r>
              <a:rPr lang="ru-RU" dirty="0" err="1"/>
              <a:t>італійцем</a:t>
            </a:r>
            <a:r>
              <a:rPr lang="ru-RU" dirty="0"/>
              <a:t> </a:t>
            </a:r>
            <a:r>
              <a:rPr lang="ru-RU" dirty="0" err="1"/>
              <a:t>Брачі</a:t>
            </a:r>
            <a:r>
              <a:rPr lang="ru-RU" dirty="0"/>
              <a:t> в 1613 p.).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" y="116632"/>
            <a:ext cx="3977480" cy="3045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06" y="3289157"/>
            <a:ext cx="368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остели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бернардинів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Львові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2416" b="5716"/>
          <a:stretch/>
        </p:blipFill>
        <p:spPr>
          <a:xfrm>
            <a:off x="5580112" y="3441645"/>
            <a:ext cx="2451472" cy="3107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8343" y="6548740"/>
            <a:ext cx="233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єзуїтів у Львові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069494"/>
            <a:ext cx="211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Успенський собор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715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1632515"/>
            <a:ext cx="2772409" cy="3625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самостійна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стилю </a:t>
            </a:r>
            <a:r>
              <a:rPr lang="ru-RU" dirty="0" err="1"/>
              <a:t>розпочинається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ст., </a:t>
            </a:r>
            <a:r>
              <a:rPr lang="ru-RU" dirty="0" err="1"/>
              <a:t>сягаючи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І. </a:t>
            </a:r>
            <a:r>
              <a:rPr lang="ru-RU" dirty="0" err="1"/>
              <a:t>Мазепи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той час </a:t>
            </a:r>
            <a:r>
              <a:rPr lang="ru-RU" dirty="0" err="1"/>
              <a:t>сформувався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 стиль,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, </a:t>
            </a:r>
            <a:r>
              <a:rPr lang="ru-RU" dirty="0" err="1"/>
              <a:t>бароко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/>
          <a:stretch/>
        </p:blipFill>
        <p:spPr bwMode="auto">
          <a:xfrm rot="347726">
            <a:off x="928867" y="332656"/>
            <a:ext cx="3211268" cy="21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488">
            <a:off x="671558" y="3068960"/>
            <a:ext cx="262575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7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2120889"/>
            <a:ext cx="3744416" cy="46085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Справді</a:t>
            </a:r>
            <a:r>
              <a:rPr lang="ru-RU" dirty="0"/>
              <a:t>,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меценатів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І. Мазепа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печать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,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західноєвропейської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Заходами І. </a:t>
            </a:r>
            <a:r>
              <a:rPr lang="ru-RU" dirty="0" err="1"/>
              <a:t>Мазепи</a:t>
            </a:r>
            <a:r>
              <a:rPr lang="ru-RU" dirty="0"/>
              <a:t> </a:t>
            </a:r>
            <a:r>
              <a:rPr lang="ru-RU" dirty="0" err="1"/>
              <a:t>викінчено</a:t>
            </a:r>
            <a:r>
              <a:rPr lang="ru-RU" dirty="0"/>
              <a:t> </a:t>
            </a:r>
            <a:r>
              <a:rPr lang="ru-RU" dirty="0" err="1"/>
              <a:t>Спаську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Мгарського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Лубен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. </a:t>
            </a:r>
            <a:r>
              <a:rPr lang="ru-RU" dirty="0" err="1"/>
              <a:t>П’ятибанна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у </a:t>
            </a:r>
            <a:r>
              <a:rPr lang="ru-RU" dirty="0" err="1"/>
              <a:t>Києво-Печерській</a:t>
            </a:r>
            <a:r>
              <a:rPr lang="ru-RU" dirty="0"/>
              <a:t> </a:t>
            </a:r>
            <a:r>
              <a:rPr lang="ru-RU" dirty="0" err="1"/>
              <a:t>лаврі</a:t>
            </a:r>
            <a:r>
              <a:rPr lang="ru-RU" dirty="0"/>
              <a:t> </a:t>
            </a:r>
            <a:r>
              <a:rPr lang="ru-RU" dirty="0" err="1"/>
              <a:t>незвичайно</a:t>
            </a:r>
            <a:r>
              <a:rPr lang="ru-RU" dirty="0"/>
              <a:t> струнка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пропорціях</a:t>
            </a:r>
            <a:r>
              <a:rPr lang="ru-RU" dirty="0"/>
              <a:t>, з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різьбленими</a:t>
            </a:r>
            <a:r>
              <a:rPr lang="ru-RU" dirty="0"/>
              <a:t> </a:t>
            </a:r>
            <a:r>
              <a:rPr lang="ru-RU" dirty="0" err="1"/>
              <a:t>декораціями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перлина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п’ятибанними</a:t>
            </a:r>
            <a:r>
              <a:rPr lang="ru-RU" dirty="0"/>
              <a:t> церквами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спорудженням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Мазепа </a:t>
            </a:r>
            <a:r>
              <a:rPr lang="ru-RU" dirty="0" err="1"/>
              <a:t>обновлював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92760" cy="2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88" y="116632"/>
            <a:ext cx="3048000" cy="224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01" y="2924944"/>
            <a:ext cx="213075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96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1"/>
            <a:ext cx="3672408" cy="39524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Найвизначнішим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 </a:t>
            </a:r>
            <a:r>
              <a:rPr lang="ru-RU" dirty="0" err="1"/>
              <a:t>був</a:t>
            </a:r>
            <a:r>
              <a:rPr lang="ru-RU" dirty="0"/>
              <a:t> Бернард </a:t>
            </a:r>
            <a:r>
              <a:rPr lang="ru-RU" dirty="0" err="1"/>
              <a:t>Меретин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– </a:t>
            </a:r>
            <a:r>
              <a:rPr lang="ru-RU" dirty="0" err="1"/>
              <a:t>Львівський</a:t>
            </a:r>
            <a:r>
              <a:rPr lang="ru-RU" dirty="0"/>
              <a:t> собор св. Юра (</a:t>
            </a:r>
            <a:r>
              <a:rPr lang="ru-RU" dirty="0" err="1"/>
              <a:t>споруджений</a:t>
            </a:r>
            <a:r>
              <a:rPr lang="ru-RU" dirty="0"/>
              <a:t> у 1744-1764 </a:t>
            </a:r>
            <a:r>
              <a:rPr lang="en-US" dirty="0"/>
              <a:t>pp.), </a:t>
            </a:r>
            <a:r>
              <a:rPr lang="ru-RU" dirty="0"/>
              <a:t>в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західноєвропейські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з </a:t>
            </a:r>
            <a:r>
              <a:rPr lang="ru-RU" dirty="0" err="1"/>
              <a:t>національними</a:t>
            </a:r>
            <a:r>
              <a:rPr lang="ru-RU" dirty="0"/>
              <a:t>, </a:t>
            </a:r>
            <a:r>
              <a:rPr lang="ru-RU" dirty="0" err="1"/>
              <a:t>українськими</a:t>
            </a:r>
            <a:r>
              <a:rPr lang="ru-RU" dirty="0"/>
              <a:t>. </a:t>
            </a:r>
            <a:r>
              <a:rPr lang="ru-RU" dirty="0" err="1"/>
              <a:t>Величний</a:t>
            </a:r>
            <a:r>
              <a:rPr lang="ru-RU" dirty="0"/>
              <a:t> ансамбль собору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піраміду</a:t>
            </a:r>
            <a:r>
              <a:rPr lang="ru-RU" dirty="0"/>
              <a:t>. Прикрасами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балюстради</a:t>
            </a:r>
            <a:r>
              <a:rPr lang="ru-RU" dirty="0"/>
              <a:t>, </a:t>
            </a:r>
            <a:r>
              <a:rPr lang="ru-RU" dirty="0" err="1"/>
              <a:t>ліхтарі</a:t>
            </a:r>
            <a:r>
              <a:rPr lang="ru-RU" dirty="0"/>
              <a:t>,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різьба</a:t>
            </a:r>
            <a:r>
              <a:rPr lang="ru-RU" dirty="0"/>
              <a:t> та </a:t>
            </a:r>
            <a:r>
              <a:rPr lang="ru-RU" dirty="0" err="1"/>
              <a:t>ліплення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741651" cy="2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2423" b="2940"/>
          <a:stretch/>
        </p:blipFill>
        <p:spPr bwMode="auto">
          <a:xfrm>
            <a:off x="6084168" y="3022460"/>
            <a:ext cx="29211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9136"/>
            <a:ext cx="1949980" cy="26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7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628800"/>
            <a:ext cx="4392488" cy="3861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будівничі</a:t>
            </a:r>
            <a:r>
              <a:rPr lang="ru-RU" dirty="0"/>
              <a:t> в </a:t>
            </a:r>
            <a:r>
              <a:rPr lang="ru-RU" dirty="0" err="1"/>
              <a:t>дерев’яній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. Так, </a:t>
            </a:r>
            <a:r>
              <a:rPr lang="ru-RU" dirty="0" err="1"/>
              <a:t>Миколаївський</a:t>
            </a:r>
            <a:r>
              <a:rPr lang="ru-RU" dirty="0"/>
              <a:t> собор </a:t>
            </a:r>
            <a:r>
              <a:rPr lang="ru-RU" dirty="0" err="1"/>
              <a:t>Медведівського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сорокаметрову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, а </a:t>
            </a:r>
            <a:r>
              <a:rPr lang="ru-RU" dirty="0" err="1"/>
              <a:t>запорізька</a:t>
            </a:r>
            <a:r>
              <a:rPr lang="ru-RU" dirty="0"/>
              <a:t> </a:t>
            </a:r>
            <a:r>
              <a:rPr lang="ru-RU" dirty="0" err="1"/>
              <a:t>дерев’яна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у </a:t>
            </a:r>
            <a:r>
              <a:rPr lang="ru-RU" dirty="0" err="1"/>
              <a:t>Новоселищі</a:t>
            </a:r>
            <a:r>
              <a:rPr lang="ru-RU" dirty="0"/>
              <a:t>, </a:t>
            </a:r>
            <a:r>
              <a:rPr lang="ru-RU" dirty="0" err="1"/>
              <a:t>збудована</a:t>
            </a:r>
            <a:r>
              <a:rPr lang="ru-RU" dirty="0"/>
              <a:t> у 1773 р. Я. </a:t>
            </a:r>
            <a:r>
              <a:rPr lang="ru-RU" dirty="0" err="1"/>
              <a:t>Погребняком</a:t>
            </a:r>
            <a:r>
              <a:rPr lang="ru-RU" dirty="0"/>
              <a:t>, </a:t>
            </a:r>
            <a:r>
              <a:rPr lang="ru-RU" dirty="0" err="1"/>
              <a:t>сягала</a:t>
            </a:r>
            <a:r>
              <a:rPr lang="ru-RU" dirty="0"/>
              <a:t> 65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дерев’яна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5" y="476672"/>
            <a:ext cx="2986625" cy="22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2387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6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"/>
            <a:ext cx="9143999" cy="68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140968"/>
            <a:ext cx="5328592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Таким чином,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складний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час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злету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падіння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української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державності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впертої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боротьби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народу за волю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українська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культура заявила про себе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невмирущими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цінностями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живили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дальший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v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сутінках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колоніальної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залежності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настала в XIX ст.</a:t>
            </a:r>
          </a:p>
        </p:txBody>
      </p:sp>
    </p:spTree>
    <p:extLst>
      <p:ext uri="{BB962C8B-B14F-4D97-AF65-F5344CB8AC3E}">
        <p14:creationId xmlns:p14="http://schemas.microsoft.com/office/powerpoint/2010/main" val="152133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347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Архітектура України  XVII-XVIII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  XVII-XVIII ст.</dc:title>
  <dc:creator>Adm</dc:creator>
  <cp:lastModifiedBy>HP</cp:lastModifiedBy>
  <cp:revision>8</cp:revision>
  <dcterms:created xsi:type="dcterms:W3CDTF">2013-10-14T16:03:21Z</dcterms:created>
  <dcterms:modified xsi:type="dcterms:W3CDTF">2014-12-23T16:19:04Z</dcterms:modified>
</cp:coreProperties>
</file>