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58" r:id="rId9"/>
    <p:sldId id="281" r:id="rId10"/>
    <p:sldId id="282" r:id="rId11"/>
    <p:sldId id="259" r:id="rId12"/>
    <p:sldId id="260" r:id="rId13"/>
    <p:sldId id="283" r:id="rId14"/>
    <p:sldId id="284" r:id="rId15"/>
    <p:sldId id="285" r:id="rId16"/>
    <p:sldId id="261" r:id="rId17"/>
    <p:sldId id="286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87" r:id="rId27"/>
    <p:sldId id="288" r:id="rId28"/>
    <p:sldId id="289" r:id="rId29"/>
    <p:sldId id="270" r:id="rId30"/>
    <p:sldId id="290" r:id="rId31"/>
    <p:sldId id="271" r:id="rId32"/>
    <p:sldId id="272" r:id="rId33"/>
    <p:sldId id="273" r:id="rId34"/>
    <p:sldId id="274" r:id="rId35"/>
    <p:sldId id="275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E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1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Презентація на тему: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err="1" smtClean="0">
                <a:solidFill>
                  <a:schemeClr val="bg1"/>
                </a:solidFill>
              </a:rPr>
              <a:t>“Архітектура</a:t>
            </a:r>
            <a:r>
              <a:rPr lang="uk-UA" dirty="0" smtClean="0">
                <a:solidFill>
                  <a:schemeClr val="bg1"/>
                </a:solidFill>
              </a:rPr>
              <a:t> Близького й Далекого </a:t>
            </a:r>
            <a:r>
              <a:rPr lang="uk-UA" dirty="0" err="1" smtClean="0">
                <a:solidFill>
                  <a:schemeClr val="bg1"/>
                </a:solidFill>
              </a:rPr>
              <a:t>Сходу”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4572008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Підготував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Учень </a:t>
            </a:r>
            <a:r>
              <a:rPr lang="uk-UA" dirty="0" smtClean="0">
                <a:solidFill>
                  <a:schemeClr val="bg1"/>
                </a:solidFill>
              </a:rPr>
              <a:t>11 класу</a:t>
            </a:r>
          </a:p>
          <a:p>
            <a:r>
              <a:rPr lang="uk-UA" dirty="0" err="1" smtClean="0">
                <a:solidFill>
                  <a:schemeClr val="bg1"/>
                </a:solidFill>
              </a:rPr>
              <a:t>Федишин</a:t>
            </a:r>
            <a:r>
              <a:rPr lang="uk-UA" smtClean="0">
                <a:solidFill>
                  <a:schemeClr val="bg1"/>
                </a:solidFill>
              </a:rPr>
              <a:t> Олег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636"/>
            <a:ext cx="2476485" cy="1857364"/>
          </a:xfrm>
          <a:prstGeom prst="rect">
            <a:avLst/>
          </a:prstGeom>
        </p:spPr>
      </p:pic>
      <p:pic>
        <p:nvPicPr>
          <p:cNvPr id="5" name="Рисунок 4" descr="220px-Granada-P1050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6400" y="2000240"/>
            <a:ext cx="1117600" cy="1488440"/>
          </a:xfrm>
          <a:prstGeom prst="rect">
            <a:avLst/>
          </a:prstGeom>
        </p:spPr>
      </p:pic>
      <p:pic>
        <p:nvPicPr>
          <p:cNvPr id="6" name="Рисунок 5" descr="213__580x500_temples-of-india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71678"/>
            <a:ext cx="2975827" cy="1990726"/>
          </a:xfrm>
          <a:prstGeom prst="rect">
            <a:avLst/>
          </a:prstGeom>
        </p:spPr>
      </p:pic>
      <p:pic>
        <p:nvPicPr>
          <p:cNvPr id="7" name="Рисунок 6" descr="0607_india_tad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2500306"/>
            <a:ext cx="2571741" cy="1928806"/>
          </a:xfrm>
          <a:prstGeom prst="rect">
            <a:avLst/>
          </a:prstGeom>
        </p:spPr>
      </p:pic>
      <p:pic>
        <p:nvPicPr>
          <p:cNvPr id="8" name="Рисунок 7" descr="mediapreview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4929198"/>
            <a:ext cx="2233203" cy="1674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На початку 8 </a:t>
            </a:r>
            <a:r>
              <a:rPr lang="ru-RU" dirty="0" err="1" smtClean="0">
                <a:solidFill>
                  <a:schemeClr val="bg1"/>
                </a:solidFill>
              </a:rPr>
              <a:t>століття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араби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утворили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Іспанії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халіфат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 13 ст. </a:t>
            </a:r>
            <a:r>
              <a:rPr lang="ru-RU" dirty="0" err="1" smtClean="0">
                <a:solidFill>
                  <a:schemeClr val="bg1"/>
                </a:solidFill>
              </a:rPr>
              <a:t>скоротився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крихітного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Гранадського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емірату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пав у 1492. </a:t>
            </a:r>
            <a:r>
              <a:rPr lang="ru-RU" dirty="0" err="1" smtClean="0">
                <a:solidFill>
                  <a:schemeClr val="bg1"/>
                </a:solidFill>
              </a:rPr>
              <a:t>Безпосереднє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сусідство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християнським</a:t>
            </a:r>
            <a:r>
              <a:rPr lang="ru-RU" dirty="0" smtClean="0">
                <a:solidFill>
                  <a:schemeClr val="bg1"/>
                </a:solidFill>
              </a:rPr>
              <a:t> Заходом, </a:t>
            </a:r>
            <a:r>
              <a:rPr lang="ru-RU" dirty="0" err="1" smtClean="0">
                <a:solidFill>
                  <a:schemeClr val="bg1"/>
                </a:solidFill>
              </a:rPr>
              <a:t>безперестанні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мирні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відносини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неприязні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зіткнення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ним, </a:t>
            </a:r>
            <a:r>
              <a:rPr lang="ru-RU" dirty="0" err="1" smtClean="0">
                <a:solidFill>
                  <a:schemeClr val="bg1"/>
                </a:solidFill>
              </a:rPr>
              <a:t>фізичні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особливості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Піренейського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півострова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родючість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грунту, </a:t>
            </a:r>
            <a:r>
              <a:rPr lang="ru-RU" dirty="0" err="1" smtClean="0">
                <a:solidFill>
                  <a:schemeClr val="bg1"/>
                </a:solidFill>
              </a:rPr>
              <a:t>благодатність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клімату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взагалі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умови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дозволили </a:t>
            </a:r>
            <a:r>
              <a:rPr lang="ru-RU" dirty="0" err="1" smtClean="0">
                <a:solidFill>
                  <a:schemeClr val="bg1"/>
                </a:solidFill>
              </a:rPr>
              <a:t>іспанським</a:t>
            </a:r>
            <a:r>
              <a:rPr lang="ru-RU" dirty="0" smtClean="0">
                <a:solidFill>
                  <a:schemeClr val="bg1"/>
                </a:solidFill>
              </a:rPr>
              <a:t> маврам </a:t>
            </a:r>
            <a:r>
              <a:rPr lang="ru-RU" dirty="0" err="1" smtClean="0">
                <a:solidFill>
                  <a:schemeClr val="bg1"/>
                </a:solidFill>
              </a:rPr>
              <a:t>жити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життям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окремим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їхніх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одноплемінників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інших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країнах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докорінно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змінили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характер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суворого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войовничого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м'який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культурний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сприяли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високому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розвитку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мистецтва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У </a:t>
            </a:r>
            <a:r>
              <a:rPr lang="ru-RU" dirty="0" err="1" smtClean="0">
                <a:solidFill>
                  <a:schemeClr val="bg1"/>
                </a:solidFill>
              </a:rPr>
              <a:t>мавританській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архітектурі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слід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розрізняти</a:t>
            </a:r>
            <a:r>
              <a:rPr lang="ru-RU" dirty="0" smtClean="0">
                <a:solidFill>
                  <a:schemeClr val="bg1"/>
                </a:solidFill>
              </a:rPr>
              <a:t> 3 </a:t>
            </a:r>
            <a:r>
              <a:rPr lang="ru-RU" dirty="0" err="1" smtClean="0">
                <a:solidFill>
                  <a:schemeClr val="bg1"/>
                </a:solidFill>
              </a:rPr>
              <a:t>періоди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представницею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першого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служити</a:t>
            </a:r>
            <a:r>
              <a:rPr lang="ru-RU" dirty="0" smtClean="0">
                <a:solidFill>
                  <a:schemeClr val="bg1"/>
                </a:solidFill>
              </a:rPr>
              <a:t> Велика мечеть у </a:t>
            </a:r>
            <a:r>
              <a:rPr lang="ru-RU" dirty="0" err="1" smtClean="0">
                <a:solidFill>
                  <a:schemeClr val="bg1"/>
                </a:solidFill>
              </a:rPr>
              <a:t>Корлобі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нині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католицький</a:t>
            </a:r>
            <a:r>
              <a:rPr lang="ru-RU" dirty="0" smtClean="0">
                <a:solidFill>
                  <a:schemeClr val="bg1"/>
                </a:solidFill>
              </a:rPr>
              <a:t> собор); </a:t>
            </a:r>
            <a:r>
              <a:rPr lang="ru-RU" dirty="0" err="1" smtClean="0">
                <a:solidFill>
                  <a:schemeClr val="bg1"/>
                </a:solidFill>
              </a:rPr>
              <a:t>зразками</a:t>
            </a:r>
            <a:r>
              <a:rPr lang="ru-RU" dirty="0" smtClean="0">
                <a:solidFill>
                  <a:schemeClr val="bg1"/>
                </a:solidFill>
              </a:rPr>
              <a:t> другого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перехідного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періоду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вежа </a:t>
            </a:r>
            <a:r>
              <a:rPr lang="ru-RU" dirty="0" err="1" smtClean="0">
                <a:solidFill>
                  <a:schemeClr val="bg1"/>
                </a:solidFill>
              </a:rPr>
              <a:t>Хіральда</a:t>
            </a:r>
            <a:r>
              <a:rPr lang="ru-RU" dirty="0" smtClean="0">
                <a:solidFill>
                  <a:schemeClr val="bg1"/>
                </a:solidFill>
              </a:rPr>
              <a:t> та Алькасар у </a:t>
            </a:r>
            <a:r>
              <a:rPr lang="ru-RU" dirty="0" err="1" smtClean="0">
                <a:solidFill>
                  <a:schemeClr val="bg1"/>
                </a:solidFill>
              </a:rPr>
              <a:t>Севільї</a:t>
            </a:r>
            <a:r>
              <a:rPr lang="ru-RU" dirty="0" smtClean="0">
                <a:solidFill>
                  <a:schemeClr val="bg1"/>
                </a:solidFill>
              </a:rPr>
              <a:t>, а про </a:t>
            </a:r>
            <a:r>
              <a:rPr lang="ru-RU" dirty="0" err="1" smtClean="0">
                <a:solidFill>
                  <a:schemeClr val="bg1"/>
                </a:solidFill>
              </a:rPr>
              <a:t>третій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період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періоді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вищої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досконалості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мавританського</a:t>
            </a:r>
            <a:r>
              <a:rPr lang="ru-RU" dirty="0" smtClean="0">
                <a:solidFill>
                  <a:schemeClr val="bg1"/>
                </a:solidFill>
              </a:rPr>
              <a:t> стилю — </a:t>
            </a:r>
            <a:r>
              <a:rPr lang="ru-RU" dirty="0" err="1" smtClean="0">
                <a:solidFill>
                  <a:schemeClr val="bg1"/>
                </a:solidFill>
              </a:rPr>
              <a:t>дають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прекрасне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поняття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гренадські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палаци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Альгамбра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Хенераліфе</a:t>
            </a:r>
            <a:r>
              <a:rPr lang="ru-RU" dirty="0" smtClean="0">
                <a:solidFill>
                  <a:schemeClr val="bg1"/>
                </a:solidFill>
              </a:rPr>
              <a:t> 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028411d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1000108"/>
            <a:ext cx="4357718" cy="2643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50004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Альгамбра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300px-Patio_de_las_doncell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343400"/>
            <a:ext cx="3810000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7884" y="392906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Севільський Алькасар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3.</a:t>
            </a:r>
            <a:r>
              <a:rPr lang="uk-UA" b="1" dirty="0" smtClean="0">
                <a:solidFill>
                  <a:schemeClr val="bg1"/>
                </a:solidFill>
              </a:rPr>
              <a:t>Храми </a:t>
            </a:r>
            <a:r>
              <a:rPr lang="ru-RU" b="1" dirty="0" err="1" smtClean="0">
                <a:solidFill>
                  <a:schemeClr val="bg1"/>
                </a:solidFill>
              </a:rPr>
              <a:t>Індії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30151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000240"/>
            <a:ext cx="6143668" cy="4415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Печерні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храми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Еллори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143116"/>
            <a:ext cx="5524500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Кандар'я-Махадева</a:t>
            </a:r>
            <a:r>
              <a:rPr lang="ru-RU" dirty="0" smtClean="0">
                <a:solidFill>
                  <a:schemeClr val="bg1"/>
                </a:solidFill>
              </a:rPr>
              <a:t> , </a:t>
            </a:r>
            <a:r>
              <a:rPr lang="ru-RU" dirty="0" err="1" smtClean="0">
                <a:solidFill>
                  <a:schemeClr val="bg1"/>
                </a:solidFill>
              </a:rPr>
              <a:t>храмовий</a:t>
            </a:r>
            <a:r>
              <a:rPr lang="ru-RU" dirty="0" smtClean="0">
                <a:solidFill>
                  <a:schemeClr val="bg1"/>
                </a:solidFill>
              </a:rPr>
              <a:t> комплекс </a:t>
            </a:r>
            <a:r>
              <a:rPr lang="ru-RU" dirty="0" err="1" smtClean="0">
                <a:solidFill>
                  <a:schemeClr val="bg1"/>
                </a:solidFill>
              </a:rPr>
              <a:t>Кхаджурахо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206__580x500_temples-of-indi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000240"/>
            <a:ext cx="6643734" cy="4020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Храм </a:t>
            </a:r>
            <a:r>
              <a:rPr lang="ru-RU" b="1" dirty="0" err="1" smtClean="0">
                <a:solidFill>
                  <a:schemeClr val="bg1"/>
                </a:solidFill>
              </a:rPr>
              <a:t>Сомнатх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00174"/>
            <a:ext cx="6374390" cy="47807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Храм Каши </a:t>
            </a:r>
            <a:r>
              <a:rPr lang="ru-RU" b="1" dirty="0" err="1" smtClean="0">
                <a:solidFill>
                  <a:schemeClr val="bg1"/>
                </a:solidFill>
              </a:rPr>
              <a:t>Вишванатх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</a:rPr>
              <a:t>Варанаси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08__580x500_temples-of-india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928802"/>
            <a:ext cx="6262712" cy="4254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Храм </a:t>
            </a:r>
            <a:r>
              <a:rPr lang="ru-RU" b="1" dirty="0" err="1" smtClean="0">
                <a:solidFill>
                  <a:schemeClr val="bg1"/>
                </a:solidFill>
              </a:rPr>
              <a:t>Джаганнатхи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Пурі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09__580x500_temples-of-india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9750" y="1915319"/>
            <a:ext cx="5524500" cy="3895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Храм </a:t>
            </a:r>
            <a:r>
              <a:rPr lang="ru-RU" b="1" dirty="0" err="1" smtClean="0">
                <a:solidFill>
                  <a:schemeClr val="bg1"/>
                </a:solidFill>
              </a:rPr>
              <a:t>Тирумалі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Венкатешварі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10__580x500_temples-of-india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785926"/>
            <a:ext cx="5834084" cy="45306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1.</a:t>
            </a:r>
            <a:r>
              <a:rPr lang="ru-RU" b="1" dirty="0" err="1" smtClean="0">
                <a:solidFill>
                  <a:schemeClr val="bg1"/>
                </a:solidFill>
              </a:rPr>
              <a:t>Культова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арабо-мусульманська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архітектура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 descr="guri-em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1487"/>
            <a:ext cx="4854825" cy="3646513"/>
          </a:xfrm>
          <a:prstGeom prst="rect">
            <a:avLst/>
          </a:prstGeom>
        </p:spPr>
      </p:pic>
      <p:pic>
        <p:nvPicPr>
          <p:cNvPr id="5" name="Рисунок 4" descr="0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643050"/>
            <a:ext cx="4000496" cy="3000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9256" y="5000636"/>
            <a:ext cx="33575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Блакитна мечеть (Стамбул)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2643182"/>
            <a:ext cx="3857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Мавзолей </a:t>
            </a:r>
            <a:r>
              <a:rPr lang="ru-RU" sz="2000" b="1" dirty="0" err="1" smtClean="0">
                <a:solidFill>
                  <a:schemeClr val="bg1"/>
                </a:solidFill>
              </a:rPr>
              <a:t>Гур</a:t>
            </a:r>
            <a:r>
              <a:rPr lang="ru-RU" sz="2000" b="1" dirty="0" smtClean="0">
                <a:solidFill>
                  <a:schemeClr val="bg1"/>
                </a:solidFill>
              </a:rPr>
              <a:t>-</a:t>
            </a:r>
            <a:r>
              <a:rPr lang="uk-UA" sz="2000" b="1" dirty="0" smtClean="0">
                <a:solidFill>
                  <a:schemeClr val="bg1"/>
                </a:solidFill>
              </a:rPr>
              <a:t>Е</a:t>
            </a:r>
            <a:r>
              <a:rPr lang="ru-RU" sz="2000" b="1" dirty="0" err="1" smtClean="0">
                <a:solidFill>
                  <a:schemeClr val="bg1"/>
                </a:solidFill>
              </a:rPr>
              <a:t>мір</a:t>
            </a:r>
            <a:r>
              <a:rPr lang="ru-RU" sz="2000" b="1" dirty="0" smtClean="0">
                <a:solidFill>
                  <a:schemeClr val="bg1"/>
                </a:solidFill>
              </a:rPr>
              <a:t> (Узбекистан)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Храм </a:t>
            </a:r>
            <a:r>
              <a:rPr lang="ru-RU" b="1" dirty="0" err="1" smtClean="0">
                <a:solidFill>
                  <a:schemeClr val="bg1"/>
                </a:solidFill>
              </a:rPr>
              <a:t>Мінакши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11__580x500_temples-of-india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85926"/>
            <a:ext cx="6119836" cy="45898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Храм </a:t>
            </a:r>
            <a:r>
              <a:rPr lang="ru-RU" b="1" dirty="0" err="1" smtClean="0">
                <a:solidFill>
                  <a:schemeClr val="bg1"/>
                </a:solidFill>
              </a:rPr>
              <a:t>Кедарнатха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12__580x500_temples-of-india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714488"/>
            <a:ext cx="6119836" cy="45898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Храм Лотоса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05__580x500_temples-of-india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643050"/>
            <a:ext cx="6088619" cy="456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Хармандір-Сахіб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</a:rPr>
              <a:t>Амритсар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Золотий</a:t>
            </a:r>
            <a:r>
              <a:rPr lang="ru-RU" b="1" dirty="0" smtClean="0">
                <a:solidFill>
                  <a:schemeClr val="bg1"/>
                </a:solidFill>
              </a:rPr>
              <a:t> храм)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13__580x500_temples-of-india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000240"/>
            <a:ext cx="6384767" cy="42711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4.</a:t>
            </a:r>
            <a:r>
              <a:rPr lang="uk-UA" dirty="0" smtClean="0">
                <a:solidFill>
                  <a:schemeClr val="bg1"/>
                </a:solidFill>
              </a:rPr>
              <a:t>Храми Далекого Сходу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3-6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785926"/>
            <a:ext cx="5715000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928802"/>
            <a:ext cx="8229600" cy="286861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err="1" smtClean="0">
                <a:solidFill>
                  <a:schemeClr val="bg1"/>
                </a:solidFill>
              </a:rPr>
              <a:t>Храми</a:t>
            </a:r>
            <a:r>
              <a:rPr lang="ru-RU" dirty="0" smtClean="0">
                <a:solidFill>
                  <a:schemeClr val="bg1"/>
                </a:solidFill>
              </a:rPr>
              <a:t> Китаю, </a:t>
            </a:r>
            <a:r>
              <a:rPr lang="ru-RU" dirty="0" err="1" smtClean="0">
                <a:solidFill>
                  <a:schemeClr val="bg1"/>
                </a:solidFill>
              </a:rPr>
              <a:t>побудовані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впливом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китайського</a:t>
            </a:r>
            <a:r>
              <a:rPr lang="ru-RU" dirty="0" smtClean="0">
                <a:solidFill>
                  <a:schemeClr val="bg1"/>
                </a:solidFill>
              </a:rPr>
              <a:t> буддизму, </a:t>
            </a:r>
            <a:r>
              <a:rPr lang="ru-RU" dirty="0" err="1" smtClean="0">
                <a:solidFill>
                  <a:schemeClr val="bg1"/>
                </a:solidFill>
              </a:rPr>
              <a:t>вражають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своїми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витонченими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обрисами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багатим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оздобленням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Гострі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багатоярусні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дахи</a:t>
            </a:r>
            <a:r>
              <a:rPr lang="ru-RU" dirty="0" smtClean="0">
                <a:solidFill>
                  <a:schemeClr val="bg1"/>
                </a:solidFill>
              </a:rPr>
              <a:t> - один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головних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символів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цієї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дивно </a:t>
            </a:r>
            <a:r>
              <a:rPr lang="ru-RU" dirty="0" err="1" smtClean="0">
                <a:solidFill>
                  <a:schemeClr val="bg1"/>
                </a:solidFill>
              </a:rPr>
              <a:t>уявити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собі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подорож</a:t>
            </a:r>
            <a:r>
              <a:rPr lang="ru-RU" dirty="0" smtClean="0">
                <a:solidFill>
                  <a:schemeClr val="bg1"/>
                </a:solidFill>
              </a:rPr>
              <a:t> по Китаю, </a:t>
            </a:r>
            <a:r>
              <a:rPr lang="ru-RU" dirty="0" err="1" smtClean="0">
                <a:solidFill>
                  <a:schemeClr val="bg1"/>
                </a:solidFill>
              </a:rPr>
              <a:t>позбавлене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уважного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вивчення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релігійних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споруд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Храм Неба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ram-Ne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571612"/>
            <a:ext cx="6610350" cy="493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Монастир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Шаолінь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monastyr-shaolin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571612"/>
            <a:ext cx="5848350" cy="439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Храм Нефритового </a:t>
            </a:r>
            <a:r>
              <a:rPr lang="ru-RU" dirty="0" err="1" smtClean="0">
                <a:solidFill>
                  <a:schemeClr val="bg1"/>
                </a:solidFill>
              </a:rPr>
              <a:t>Будди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ram-nefritovogo-budd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643050"/>
            <a:ext cx="5762625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Храм </a:t>
            </a:r>
            <a:r>
              <a:rPr lang="ru-RU" dirty="0" err="1" smtClean="0">
                <a:solidFill>
                  <a:schemeClr val="bg1"/>
                </a:solidFill>
              </a:rPr>
              <a:t>Юаньтун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mediapreview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14488"/>
            <a:ext cx="5857916" cy="43934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71482" y="2000240"/>
            <a:ext cx="8472518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До </a:t>
            </a:r>
            <a:r>
              <a:rPr lang="ru-RU" dirty="0" err="1" smtClean="0">
                <a:solidFill>
                  <a:schemeClr val="bg1"/>
                </a:solidFill>
              </a:rPr>
              <a:t>культових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споруд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арабо-мусульманської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архітектури</a:t>
            </a:r>
            <a:r>
              <a:rPr lang="ru-RU" dirty="0" smtClean="0">
                <a:solidFill>
                  <a:schemeClr val="bg1"/>
                </a:solidFill>
              </a:rPr>
              <a:t> належать </a:t>
            </a:r>
            <a:r>
              <a:rPr lang="ru-RU" dirty="0" err="1" smtClean="0">
                <a:solidFill>
                  <a:schemeClr val="bg1"/>
                </a:solidFill>
              </a:rPr>
              <a:t>мечеті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храми</a:t>
            </a:r>
            <a:r>
              <a:rPr lang="ru-RU" dirty="0" smtClean="0">
                <a:solidFill>
                  <a:schemeClr val="bg1"/>
                </a:solidFill>
              </a:rPr>
              <a:t>), медресе (</a:t>
            </a:r>
            <a:r>
              <a:rPr lang="ru-RU" dirty="0" err="1" smtClean="0">
                <a:solidFill>
                  <a:schemeClr val="bg1"/>
                </a:solidFill>
              </a:rPr>
              <a:t>духовні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школи-семінарії</a:t>
            </a:r>
            <a:r>
              <a:rPr lang="ru-RU" dirty="0" smtClean="0">
                <a:solidFill>
                  <a:schemeClr val="bg1"/>
                </a:solidFill>
              </a:rPr>
              <a:t>), 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мавзолеї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поховальні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споруди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5.</a:t>
            </a:r>
            <a:r>
              <a:rPr lang="uk-UA" b="1" smtClean="0">
                <a:solidFill>
                  <a:schemeClr val="bg1"/>
                </a:solidFill>
              </a:rPr>
              <a:t>Велика </a:t>
            </a:r>
            <a:r>
              <a:rPr lang="uk-UA" b="1" dirty="0" smtClean="0">
                <a:solidFill>
                  <a:schemeClr val="bg1"/>
                </a:solidFill>
              </a:rPr>
              <a:t>Китайська стіна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velikaya-kitayskaya-stena-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4732" y="1654905"/>
            <a:ext cx="6574536" cy="4416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dirty="0" err="1" smtClean="0">
                <a:solidFill>
                  <a:schemeClr val="bg1"/>
                </a:solidFill>
              </a:rPr>
              <a:t>Велику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Китайську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стіну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вважають</a:t>
            </a:r>
            <a:r>
              <a:rPr lang="ru-RU" dirty="0" smtClean="0">
                <a:solidFill>
                  <a:schemeClr val="bg1"/>
                </a:solidFill>
              </a:rPr>
              <a:t> одним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найграндіозніших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споруд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відносять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найбільших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досягнень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земної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цивілізації</a:t>
            </a:r>
            <a:r>
              <a:rPr lang="ru-RU" dirty="0" smtClean="0">
                <a:solidFill>
                  <a:schemeClr val="bg1"/>
                </a:solidFill>
              </a:rPr>
              <a:t>. Як правило, </a:t>
            </a:r>
            <a:r>
              <a:rPr lang="ru-RU" dirty="0" err="1" smtClean="0">
                <a:solidFill>
                  <a:schemeClr val="bg1"/>
                </a:solidFill>
              </a:rPr>
              <a:t>різні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асоціюються</a:t>
            </a:r>
            <a:r>
              <a:rPr lang="ru-RU" dirty="0" smtClean="0">
                <a:solidFill>
                  <a:schemeClr val="bg1"/>
                </a:solidFill>
              </a:rPr>
              <a:t> у нас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будівлями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спорудами</a:t>
            </a:r>
            <a:r>
              <a:rPr lang="ru-RU" dirty="0" smtClean="0">
                <a:solidFill>
                  <a:schemeClr val="bg1"/>
                </a:solidFill>
              </a:rPr>
              <a:t>. У США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статуя </a:t>
            </a:r>
            <a:r>
              <a:rPr lang="ru-RU" dirty="0" err="1" smtClean="0">
                <a:solidFill>
                  <a:schemeClr val="bg1"/>
                </a:solidFill>
              </a:rPr>
              <a:t>Свободи</a:t>
            </a:r>
            <a:r>
              <a:rPr lang="ru-RU" dirty="0" smtClean="0">
                <a:solidFill>
                  <a:schemeClr val="bg1"/>
                </a:solidFill>
              </a:rPr>
              <a:t>, у </a:t>
            </a:r>
            <a:r>
              <a:rPr lang="ru-RU" dirty="0" err="1" smtClean="0">
                <a:solidFill>
                  <a:schemeClr val="bg1"/>
                </a:solidFill>
              </a:rPr>
              <a:t>Великобританії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Біг-Бен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Стоунхендж, у </a:t>
            </a:r>
            <a:r>
              <a:rPr lang="ru-RU" dirty="0" err="1" smtClean="0">
                <a:solidFill>
                  <a:schemeClr val="bg1"/>
                </a:solidFill>
              </a:rPr>
              <a:t>Франції</a:t>
            </a:r>
            <a:r>
              <a:rPr lang="ru-RU" dirty="0" smtClean="0">
                <a:solidFill>
                  <a:schemeClr val="bg1"/>
                </a:solidFill>
              </a:rPr>
              <a:t> - собор </a:t>
            </a:r>
            <a:r>
              <a:rPr lang="ru-RU" dirty="0" err="1" smtClean="0">
                <a:solidFill>
                  <a:schemeClr val="bg1"/>
                </a:solidFill>
              </a:rPr>
              <a:t>Нотр-Дам</a:t>
            </a:r>
            <a:r>
              <a:rPr lang="ru-RU" dirty="0" smtClean="0">
                <a:solidFill>
                  <a:schemeClr val="bg1"/>
                </a:solidFill>
              </a:rPr>
              <a:t>, в </a:t>
            </a:r>
            <a:r>
              <a:rPr lang="ru-RU" dirty="0" err="1" smtClean="0">
                <a:solidFill>
                  <a:schemeClr val="bg1"/>
                </a:solidFill>
              </a:rPr>
              <a:t>Індії</a:t>
            </a:r>
            <a:r>
              <a:rPr lang="ru-RU" dirty="0" smtClean="0">
                <a:solidFill>
                  <a:schemeClr val="bg1"/>
                </a:solidFill>
              </a:rPr>
              <a:t> - Тадж-Махал, у </a:t>
            </a:r>
            <a:r>
              <a:rPr lang="ru-RU" dirty="0" err="1" smtClean="0">
                <a:solidFill>
                  <a:schemeClr val="bg1"/>
                </a:solidFill>
              </a:rPr>
              <a:t>Росії</a:t>
            </a:r>
            <a:r>
              <a:rPr lang="ru-RU" dirty="0" smtClean="0">
                <a:solidFill>
                  <a:schemeClr val="bg1"/>
                </a:solidFill>
              </a:rPr>
              <a:t> - Кремль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безліч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християнських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храмів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a44a84707bb206548274d13e3d230e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928670"/>
            <a:ext cx="6858048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 </a:t>
            </a:r>
            <a:r>
              <a:rPr lang="ru-RU" b="1" dirty="0" err="1" smtClean="0">
                <a:solidFill>
                  <a:schemeClr val="bg1"/>
                </a:solidFill>
              </a:rPr>
              <a:t>Китайська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стіна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дуже</a:t>
            </a:r>
            <a:r>
              <a:rPr lang="ru-RU" dirty="0" smtClean="0">
                <a:solidFill>
                  <a:schemeClr val="bg1"/>
                </a:solidFill>
              </a:rPr>
              <a:t> давно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символом Китаю - як для </a:t>
            </a:r>
            <a:r>
              <a:rPr lang="ru-RU" dirty="0" err="1" smtClean="0">
                <a:solidFill>
                  <a:schemeClr val="bg1"/>
                </a:solidFill>
              </a:rPr>
              <a:t>усього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світу</a:t>
            </a:r>
            <a:r>
              <a:rPr lang="ru-RU" dirty="0" smtClean="0">
                <a:solidFill>
                  <a:schemeClr val="bg1"/>
                </a:solidFill>
              </a:rPr>
              <a:t>, так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місцевих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жителів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ru-RU" dirty="0" smtClean="0">
                <a:solidFill>
                  <a:schemeClr val="bg1"/>
                </a:solidFill>
              </a:rPr>
              <a:t>Є </a:t>
            </a:r>
            <a:r>
              <a:rPr lang="ru-RU" dirty="0" err="1" smtClean="0">
                <a:solidFill>
                  <a:schemeClr val="bg1"/>
                </a:solidFill>
              </a:rPr>
              <a:t>навіть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особлива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напис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біля</a:t>
            </a:r>
            <a:r>
              <a:rPr lang="ru-RU" dirty="0" smtClean="0">
                <a:solidFill>
                  <a:schemeClr val="bg1"/>
                </a:solidFill>
              </a:rPr>
              <a:t> входу на </a:t>
            </a:r>
            <a:r>
              <a:rPr lang="ru-RU" dirty="0" err="1" smtClean="0">
                <a:solidFill>
                  <a:schemeClr val="bg1"/>
                </a:solidFill>
              </a:rPr>
              <a:t>відреставровану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стіни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приблизно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таким </a:t>
            </a:r>
            <a:r>
              <a:rPr lang="ru-RU" dirty="0" err="1" smtClean="0">
                <a:solidFill>
                  <a:schemeClr val="bg1"/>
                </a:solidFill>
              </a:rPr>
              <a:t>змістом</a:t>
            </a:r>
            <a:r>
              <a:rPr lang="ru-RU" dirty="0" smtClean="0">
                <a:solidFill>
                  <a:schemeClr val="bg1"/>
                </a:solidFill>
              </a:rPr>
              <a:t>: "Той, </a:t>
            </a:r>
            <a:r>
              <a:rPr lang="ru-RU" dirty="0" err="1" smtClean="0">
                <a:solidFill>
                  <a:schemeClr val="bg1"/>
                </a:solidFill>
              </a:rPr>
              <a:t>хто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був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Великій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Китайській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Стіні</a:t>
            </a:r>
            <a:r>
              <a:rPr lang="ru-RU" dirty="0" smtClean="0">
                <a:solidFill>
                  <a:schemeClr val="bg1"/>
                </a:solidFill>
              </a:rPr>
              <a:t> - не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вважати</a:t>
            </a:r>
            <a:r>
              <a:rPr lang="ru-RU" dirty="0" smtClean="0">
                <a:solidFill>
                  <a:schemeClr val="bg1"/>
                </a:solidFill>
              </a:rPr>
              <a:t> себе </a:t>
            </a:r>
            <a:r>
              <a:rPr lang="ru-RU" dirty="0" err="1" smtClean="0">
                <a:solidFill>
                  <a:schemeClr val="bg1"/>
                </a:solidFill>
              </a:rPr>
              <a:t>справжнім</a:t>
            </a:r>
            <a:r>
              <a:rPr lang="ru-RU" dirty="0" smtClean="0">
                <a:solidFill>
                  <a:schemeClr val="bg1"/>
                </a:solidFill>
              </a:rPr>
              <a:t> китайцем ".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ru-RU" dirty="0" err="1" smtClean="0">
                <a:solidFill>
                  <a:schemeClr val="bg1"/>
                </a:solidFill>
              </a:rPr>
              <a:t>Таку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горду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амбітну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напис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свого</a:t>
            </a:r>
            <a:r>
              <a:rPr lang="ru-RU" dirty="0" smtClean="0">
                <a:solidFill>
                  <a:schemeClr val="bg1"/>
                </a:solidFill>
              </a:rPr>
              <a:t> часу наказала </a:t>
            </a:r>
            <a:r>
              <a:rPr lang="ru-RU" dirty="0" err="1" smtClean="0">
                <a:solidFill>
                  <a:schemeClr val="bg1"/>
                </a:solidFill>
              </a:rPr>
              <a:t>зробити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людина</a:t>
            </a:r>
            <a:r>
              <a:rPr lang="ru-RU" dirty="0" smtClean="0">
                <a:solidFill>
                  <a:schemeClr val="bg1"/>
                </a:solidFill>
              </a:rPr>
              <a:t>, яку в </a:t>
            </a:r>
            <a:r>
              <a:rPr lang="ru-RU" dirty="0" err="1" smtClean="0">
                <a:solidFill>
                  <a:schemeClr val="bg1"/>
                </a:solidFill>
              </a:rPr>
              <a:t>Китаї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шанують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досі</a:t>
            </a:r>
            <a:r>
              <a:rPr lang="ru-RU" dirty="0" smtClean="0">
                <a:solidFill>
                  <a:schemeClr val="bg1"/>
                </a:solidFill>
              </a:rPr>
              <a:t>, як великого вождя, </a:t>
            </a:r>
            <a:r>
              <a:rPr lang="ru-RU" dirty="0" err="1" smtClean="0">
                <a:solidFill>
                  <a:schemeClr val="bg1"/>
                </a:solidFill>
              </a:rPr>
              <a:t>хоча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роль в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суперечливою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звали Мао </a:t>
            </a:r>
            <a:r>
              <a:rPr lang="ru-RU" dirty="0" err="1" smtClean="0">
                <a:solidFill>
                  <a:schemeClr val="bg1"/>
                </a:solidFill>
              </a:rPr>
              <a:t>Цзедун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Стіна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дійсно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одним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самих </a:t>
            </a:r>
            <a:r>
              <a:rPr lang="ru-RU" dirty="0" err="1" smtClean="0">
                <a:solidFill>
                  <a:schemeClr val="bg1"/>
                </a:solidFill>
              </a:rPr>
              <a:t>грамотних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будівельних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споруд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мабуть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найбільш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масштабним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dirty="0" err="1" smtClean="0">
                <a:solidFill>
                  <a:schemeClr val="bg1"/>
                </a:solidFill>
              </a:rPr>
              <a:t>Велику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стіну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будували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протягом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тисячоліть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Початок </a:t>
            </a:r>
            <a:r>
              <a:rPr lang="ru-RU" dirty="0" err="1" smtClean="0">
                <a:solidFill>
                  <a:schemeClr val="bg1"/>
                </a:solidFill>
              </a:rPr>
              <a:t>Великої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Китайської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Стіни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0_82c0b_24665dec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Починаючись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Ляодунского затоки, </a:t>
            </a:r>
            <a:r>
              <a:rPr lang="ru-RU" dirty="0" err="1" smtClean="0">
                <a:solidFill>
                  <a:schemeClr val="bg1"/>
                </a:solidFill>
              </a:rPr>
              <a:t>стіна</a:t>
            </a:r>
            <a:r>
              <a:rPr lang="ru-RU" dirty="0" smtClean="0">
                <a:solidFill>
                  <a:schemeClr val="bg1"/>
                </a:solidFill>
              </a:rPr>
              <a:t> проходить на </a:t>
            </a:r>
            <a:r>
              <a:rPr lang="ru-RU" dirty="0" err="1" smtClean="0">
                <a:solidFill>
                  <a:schemeClr val="bg1"/>
                </a:solidFill>
              </a:rPr>
              <a:t>північний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схід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китайської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столиці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Пекіна</a:t>
            </a:r>
            <a:r>
              <a:rPr lang="ru-RU" dirty="0" smtClean="0">
                <a:solidFill>
                  <a:schemeClr val="bg1"/>
                </a:solidFill>
              </a:rPr>
              <a:t>, через </a:t>
            </a:r>
            <a:r>
              <a:rPr lang="ru-RU" dirty="0" err="1" smtClean="0">
                <a:solidFill>
                  <a:schemeClr val="bg1"/>
                </a:solidFill>
              </a:rPr>
              <a:t>північну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країни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пустелі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Гобі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Точну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довжину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Великої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Китайської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стіни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назвати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важко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вимірювати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початку до </a:t>
            </a:r>
            <a:r>
              <a:rPr lang="ru-RU" dirty="0" err="1" smtClean="0">
                <a:solidFill>
                  <a:schemeClr val="bg1"/>
                </a:solidFill>
              </a:rPr>
              <a:t>кінця</a:t>
            </a:r>
            <a:r>
              <a:rPr lang="ru-RU" dirty="0" smtClean="0">
                <a:solidFill>
                  <a:schemeClr val="bg1"/>
                </a:solidFill>
              </a:rPr>
              <a:t>, то </a:t>
            </a:r>
            <a:r>
              <a:rPr lang="ru-RU" dirty="0" err="1" smtClean="0">
                <a:solidFill>
                  <a:schemeClr val="bg1"/>
                </a:solidFill>
              </a:rPr>
              <a:t>вийде</a:t>
            </a:r>
            <a:r>
              <a:rPr lang="ru-RU" dirty="0" smtClean="0">
                <a:solidFill>
                  <a:schemeClr val="bg1"/>
                </a:solidFill>
              </a:rPr>
              <a:t> 2450 км, а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рахувати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відгалуження</a:t>
            </a:r>
            <a:r>
              <a:rPr lang="ru-RU" dirty="0" smtClean="0">
                <a:solidFill>
                  <a:schemeClr val="bg1"/>
                </a:solidFill>
              </a:rPr>
              <a:t>, то буде </a:t>
            </a:r>
            <a:r>
              <a:rPr lang="ru-RU" dirty="0" err="1" smtClean="0">
                <a:solidFill>
                  <a:schemeClr val="bg1"/>
                </a:solidFill>
              </a:rPr>
              <a:t>набагато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більше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близько</a:t>
            </a:r>
            <a:r>
              <a:rPr lang="ru-RU" dirty="0" smtClean="0">
                <a:solidFill>
                  <a:schemeClr val="bg1"/>
                </a:solidFill>
              </a:rPr>
              <a:t> 6500 км, тому </a:t>
            </a:r>
            <a:r>
              <a:rPr lang="ru-RU" dirty="0" err="1" smtClean="0">
                <a:solidFill>
                  <a:schemeClr val="bg1"/>
                </a:solidFill>
              </a:rPr>
              <a:t>вчені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планують</a:t>
            </a:r>
            <a:r>
              <a:rPr lang="ru-RU" dirty="0" smtClean="0">
                <a:solidFill>
                  <a:schemeClr val="bg1"/>
                </a:solidFill>
              </a:rPr>
              <a:t> провести </a:t>
            </a:r>
            <a:r>
              <a:rPr lang="ru-RU" dirty="0" err="1" smtClean="0">
                <a:solidFill>
                  <a:schemeClr val="bg1"/>
                </a:solidFill>
              </a:rPr>
              <a:t>топографічну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зйомку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визначити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точну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довжину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Китайської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стіни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Цікавий  Факт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571612"/>
            <a:ext cx="9144000" cy="448311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sz="3800" b="1" dirty="0" err="1" smtClean="0">
                <a:solidFill>
                  <a:srgbClr val="FF0000"/>
                </a:solidFill>
              </a:rPr>
              <a:t>Міцність</a:t>
            </a:r>
            <a:r>
              <a:rPr lang="ru-RU" sz="3800" b="1" dirty="0" smtClean="0">
                <a:solidFill>
                  <a:srgbClr val="FF0000"/>
                </a:solidFill>
              </a:rPr>
              <a:t> </a:t>
            </a:r>
            <a:r>
              <a:rPr lang="ru-RU" sz="3800" b="1" dirty="0" err="1" smtClean="0">
                <a:solidFill>
                  <a:srgbClr val="FF0000"/>
                </a:solidFill>
              </a:rPr>
              <a:t>Великої</a:t>
            </a:r>
            <a:r>
              <a:rPr lang="ru-RU" sz="3800" b="1" dirty="0" smtClean="0">
                <a:solidFill>
                  <a:srgbClr val="FF0000"/>
                </a:solidFill>
              </a:rPr>
              <a:t> </a:t>
            </a:r>
            <a:r>
              <a:rPr lang="ru-RU" sz="3800" b="1" dirty="0" err="1" smtClean="0">
                <a:solidFill>
                  <a:srgbClr val="FF0000"/>
                </a:solidFill>
              </a:rPr>
              <a:t>китайської</a:t>
            </a:r>
            <a:r>
              <a:rPr lang="ru-RU" sz="3800" b="1" dirty="0" smtClean="0">
                <a:solidFill>
                  <a:srgbClr val="FF0000"/>
                </a:solidFill>
              </a:rPr>
              <a:t> </a:t>
            </a:r>
            <a:r>
              <a:rPr lang="ru-RU" sz="3800" b="1" dirty="0" err="1" smtClean="0">
                <a:solidFill>
                  <a:srgbClr val="FF0000"/>
                </a:solidFill>
              </a:rPr>
              <a:t>стіни</a:t>
            </a:r>
            <a:r>
              <a:rPr lang="ru-RU" sz="3800" b="1" dirty="0" smtClean="0">
                <a:solidFill>
                  <a:srgbClr val="FF0000"/>
                </a:solidFill>
              </a:rPr>
              <a:t> </a:t>
            </a:r>
            <a:r>
              <a:rPr lang="ru-RU" sz="3800" b="1" dirty="0" err="1" smtClean="0">
                <a:solidFill>
                  <a:srgbClr val="FF0000"/>
                </a:solidFill>
              </a:rPr>
              <a:t>забезпечує</a:t>
            </a:r>
            <a:r>
              <a:rPr lang="ru-RU" sz="3800" b="1" dirty="0" smtClean="0">
                <a:solidFill>
                  <a:srgbClr val="FF0000"/>
                </a:solidFill>
              </a:rPr>
              <a:t> </a:t>
            </a:r>
            <a:r>
              <a:rPr lang="ru-RU" sz="3800" b="1" dirty="0" err="1" smtClean="0">
                <a:solidFill>
                  <a:srgbClr val="FF0000"/>
                </a:solidFill>
              </a:rPr>
              <a:t>рисова</a:t>
            </a:r>
            <a:r>
              <a:rPr lang="ru-RU" sz="3800" b="1" dirty="0" smtClean="0">
                <a:solidFill>
                  <a:srgbClr val="FF0000"/>
                </a:solidFill>
              </a:rPr>
              <a:t>                   каша 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uk-UA" dirty="0" smtClean="0"/>
          </a:p>
          <a:p>
            <a:r>
              <a:rPr lang="ru-RU" dirty="0" err="1" smtClean="0">
                <a:solidFill>
                  <a:schemeClr val="bg1"/>
                </a:solidFill>
              </a:rPr>
              <a:t>Китайські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вчені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розкрили</a:t>
            </a:r>
            <a:r>
              <a:rPr lang="ru-RU" dirty="0" smtClean="0">
                <a:solidFill>
                  <a:schemeClr val="bg1"/>
                </a:solidFill>
              </a:rPr>
              <a:t> секрет </a:t>
            </a:r>
            <a:r>
              <a:rPr lang="ru-RU" dirty="0" err="1" smtClean="0">
                <a:solidFill>
                  <a:schemeClr val="bg1"/>
                </a:solidFill>
              </a:rPr>
              <a:t>міцності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довговічності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Великої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стіни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хіміки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стверджують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кам'яні</a:t>
            </a:r>
            <a:r>
              <a:rPr lang="ru-RU" dirty="0" smtClean="0">
                <a:solidFill>
                  <a:schemeClr val="bg1"/>
                </a:solidFill>
              </a:rPr>
              <a:t> блоки </a:t>
            </a:r>
            <a:r>
              <a:rPr lang="ru-RU" dirty="0" err="1" smtClean="0">
                <a:solidFill>
                  <a:schemeClr val="bg1"/>
                </a:solidFill>
              </a:rPr>
              <a:t>скріплює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розчин</a:t>
            </a:r>
            <a:r>
              <a:rPr lang="ru-RU" dirty="0" smtClean="0">
                <a:solidFill>
                  <a:schemeClr val="bg1"/>
                </a:solidFill>
              </a:rPr>
              <a:t>, до складу </a:t>
            </a:r>
            <a:r>
              <a:rPr lang="ru-RU" dirty="0" err="1" smtClean="0">
                <a:solidFill>
                  <a:schemeClr val="bg1"/>
                </a:solidFill>
              </a:rPr>
              <a:t>якого</a:t>
            </a:r>
            <a:r>
              <a:rPr lang="ru-RU" dirty="0" smtClean="0">
                <a:solidFill>
                  <a:schemeClr val="bg1"/>
                </a:solidFill>
              </a:rPr>
              <a:t> входить </a:t>
            </a:r>
            <a:r>
              <a:rPr lang="ru-RU" dirty="0" err="1" smtClean="0">
                <a:solidFill>
                  <a:schemeClr val="bg1"/>
                </a:solidFill>
              </a:rPr>
              <a:t>рисова</a:t>
            </a:r>
            <a:r>
              <a:rPr lang="ru-RU" dirty="0" smtClean="0">
                <a:solidFill>
                  <a:schemeClr val="bg1"/>
                </a:solidFill>
              </a:rPr>
              <a:t> каша.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 словами </a:t>
            </a:r>
            <a:r>
              <a:rPr lang="ru-RU" dirty="0" err="1" smtClean="0">
                <a:solidFill>
                  <a:schemeClr val="bg1"/>
                </a:solidFill>
              </a:rPr>
              <a:t>фахівців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робітники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працювали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будівництві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Великої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китайської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стіни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близько</a:t>
            </a:r>
            <a:r>
              <a:rPr lang="ru-RU" dirty="0" smtClean="0">
                <a:solidFill>
                  <a:schemeClr val="bg1"/>
                </a:solidFill>
              </a:rPr>
              <a:t> 6 </a:t>
            </a:r>
            <a:r>
              <a:rPr lang="ru-RU" dirty="0" err="1" smtClean="0">
                <a:solidFill>
                  <a:schemeClr val="bg1"/>
                </a:solidFill>
              </a:rPr>
              <a:t>тисяч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 тому, </a:t>
            </a:r>
            <a:r>
              <a:rPr lang="ru-RU" dirty="0" err="1" smtClean="0">
                <a:solidFill>
                  <a:schemeClr val="bg1"/>
                </a:solidFill>
              </a:rPr>
              <a:t>готували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розчин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скріплення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блоків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вареного рису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гашеного </a:t>
            </a:r>
            <a:r>
              <a:rPr lang="ru-RU" dirty="0" err="1" smtClean="0">
                <a:solidFill>
                  <a:schemeClr val="bg1"/>
                </a:solidFill>
              </a:rPr>
              <a:t>вапна</a:t>
            </a:r>
            <a:r>
              <a:rPr lang="ru-RU" dirty="0" smtClean="0">
                <a:solidFill>
                  <a:schemeClr val="bg1"/>
                </a:solidFill>
              </a:rPr>
              <a:t>. На той час </a:t>
            </a:r>
            <a:r>
              <a:rPr lang="ru-RU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будівництві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рисової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доволі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прогресивним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новаторським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кроком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17ec6aa57e2b24696203f2012942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71612"/>
            <a:ext cx="6655013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286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"Секрет </a:t>
            </a:r>
            <a:r>
              <a:rPr lang="ru-RU" sz="2400" dirty="0" err="1" smtClean="0">
                <a:solidFill>
                  <a:schemeClr val="bg1"/>
                </a:solidFill>
              </a:rPr>
              <a:t>розчину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використовувався</a:t>
            </a:r>
            <a:r>
              <a:rPr lang="ru-RU" sz="2400" dirty="0" smtClean="0">
                <a:solidFill>
                  <a:schemeClr val="bg1"/>
                </a:solidFill>
              </a:rPr>
              <a:t> для </a:t>
            </a:r>
            <a:r>
              <a:rPr lang="ru-RU" sz="2400" dirty="0" err="1" smtClean="0">
                <a:solidFill>
                  <a:schemeClr val="bg1"/>
                </a:solidFill>
              </a:rPr>
              <a:t>будівництва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Великої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китайської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стіни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полягає</a:t>
            </a:r>
            <a:r>
              <a:rPr lang="ru-RU" sz="2400" dirty="0" smtClean="0">
                <a:solidFill>
                  <a:schemeClr val="bg1"/>
                </a:solidFill>
              </a:rPr>
              <a:t> в особливому </a:t>
            </a:r>
            <a:r>
              <a:rPr lang="ru-RU" sz="2400" dirty="0" err="1" smtClean="0">
                <a:solidFill>
                  <a:schemeClr val="bg1"/>
                </a:solidFill>
              </a:rPr>
              <a:t>поєднанні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органічних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неорганічних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речовин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які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входять</a:t>
            </a:r>
            <a:r>
              <a:rPr lang="ru-RU" sz="2400" dirty="0" smtClean="0">
                <a:solidFill>
                  <a:schemeClr val="bg1"/>
                </a:solidFill>
              </a:rPr>
              <a:t> до складу </a:t>
            </a:r>
            <a:r>
              <a:rPr lang="ru-RU" sz="2400" dirty="0" err="1" smtClean="0">
                <a:solidFill>
                  <a:schemeClr val="bg1"/>
                </a:solidFill>
              </a:rPr>
              <a:t>суміші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Амілопектин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рису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карбонат </a:t>
            </a:r>
            <a:r>
              <a:rPr lang="ru-RU" sz="2400" dirty="0" err="1" smtClean="0">
                <a:solidFill>
                  <a:schemeClr val="bg1"/>
                </a:solidFill>
              </a:rPr>
              <a:t>кальцію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вапна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взаємодіючи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утворюють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сполуку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характеризується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високою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механічною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міцністю</a:t>
            </a:r>
            <a:r>
              <a:rPr lang="ru-RU" sz="2400" dirty="0" smtClean="0">
                <a:solidFill>
                  <a:schemeClr val="bg1"/>
                </a:solidFill>
              </a:rPr>
              <a:t>", - </a:t>
            </a:r>
            <a:r>
              <a:rPr lang="ru-RU" sz="2400" dirty="0" err="1" smtClean="0">
                <a:solidFill>
                  <a:schemeClr val="bg1"/>
                </a:solidFill>
              </a:rPr>
              <a:t>пояснюють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експерти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Підтверджує</a:t>
            </a:r>
            <a:r>
              <a:rPr lang="ru-RU" sz="2400" dirty="0" smtClean="0">
                <a:solidFill>
                  <a:schemeClr val="bg1"/>
                </a:solidFill>
              </a:rPr>
              <a:t> слова </a:t>
            </a:r>
            <a:r>
              <a:rPr lang="ru-RU" sz="2400" dirty="0" err="1" smtClean="0">
                <a:solidFill>
                  <a:schemeClr val="bg1"/>
                </a:solidFill>
              </a:rPr>
              <a:t>дослідників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той факт,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ділянках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куди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потрапляв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цей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розчин</a:t>
            </a:r>
            <a:r>
              <a:rPr lang="ru-RU" sz="2400" dirty="0" smtClean="0">
                <a:solidFill>
                  <a:schemeClr val="bg1"/>
                </a:solidFill>
              </a:rPr>
              <a:t>, до </a:t>
            </a:r>
            <a:r>
              <a:rPr lang="ru-RU" sz="2400" dirty="0" err="1" smtClean="0">
                <a:solidFill>
                  <a:schemeClr val="bg1"/>
                </a:solidFill>
              </a:rPr>
              <a:t>сьогодні</a:t>
            </a:r>
            <a:r>
              <a:rPr lang="ru-RU" sz="2400" dirty="0" smtClean="0">
                <a:solidFill>
                  <a:schemeClr val="bg1"/>
                </a:solidFill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</a:rPr>
              <a:t>може</a:t>
            </a:r>
            <a:r>
              <a:rPr lang="ru-RU" sz="2400" dirty="0" smtClean="0">
                <a:solidFill>
                  <a:schemeClr val="bg1"/>
                </a:solidFill>
              </a:rPr>
              <a:t> прорости трава, яка, як </a:t>
            </a:r>
            <a:r>
              <a:rPr lang="ru-RU" sz="2400" dirty="0" err="1" smtClean="0">
                <a:solidFill>
                  <a:schemeClr val="bg1"/>
                </a:solidFill>
              </a:rPr>
              <a:t>відомо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пробивається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навіть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крізь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товстий</a:t>
            </a:r>
            <a:r>
              <a:rPr lang="ru-RU" sz="2400" dirty="0" smtClean="0">
                <a:solidFill>
                  <a:schemeClr val="bg1"/>
                </a:solidFill>
              </a:rPr>
              <a:t> шар асфальту.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err="1" smtClean="0">
                <a:solidFill>
                  <a:schemeClr val="bg1"/>
                </a:solidFill>
              </a:rPr>
              <a:t>Цікаво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те,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рис </a:t>
            </a:r>
            <a:r>
              <a:rPr lang="ru-RU" sz="2400" dirty="0" err="1" smtClean="0">
                <a:solidFill>
                  <a:schemeClr val="bg1"/>
                </a:solidFill>
              </a:rPr>
              <a:t>використовувався</a:t>
            </a:r>
            <a:r>
              <a:rPr lang="ru-RU" sz="2400" dirty="0" smtClean="0">
                <a:solidFill>
                  <a:schemeClr val="bg1"/>
                </a:solidFill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</a:rPr>
              <a:t>тільки</a:t>
            </a:r>
            <a:r>
              <a:rPr lang="ru-RU" sz="2400" dirty="0" smtClean="0">
                <a:solidFill>
                  <a:schemeClr val="bg1"/>
                </a:solidFill>
              </a:rPr>
              <a:t> для </a:t>
            </a:r>
            <a:r>
              <a:rPr lang="ru-RU" sz="2400" dirty="0" err="1" smtClean="0">
                <a:solidFill>
                  <a:schemeClr val="bg1"/>
                </a:solidFill>
              </a:rPr>
              <a:t>будівництва</a:t>
            </a:r>
            <a:r>
              <a:rPr lang="ru-RU" sz="2400" dirty="0" smtClean="0">
                <a:solidFill>
                  <a:schemeClr val="bg1"/>
                </a:solidFill>
              </a:rPr>
              <a:t>, а </a:t>
            </a:r>
            <a:r>
              <a:rPr lang="ru-RU" sz="2400" dirty="0" err="1" smtClean="0">
                <a:solidFill>
                  <a:schemeClr val="bg1"/>
                </a:solidFill>
              </a:rPr>
              <a:t>й</a:t>
            </a:r>
            <a:r>
              <a:rPr lang="ru-RU" sz="2400" dirty="0" smtClean="0">
                <a:solidFill>
                  <a:schemeClr val="bg1"/>
                </a:solidFill>
              </a:rPr>
              <a:t> становив основу </a:t>
            </a:r>
            <a:r>
              <a:rPr lang="ru-RU" sz="2400" dirty="0" err="1" smtClean="0">
                <a:solidFill>
                  <a:schemeClr val="bg1"/>
                </a:solidFill>
              </a:rPr>
              <a:t>раціону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працівників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</a:t>
            </a:r>
            <a:r>
              <a:rPr lang="ru-RU" sz="2400" dirty="0" err="1" smtClean="0">
                <a:solidFill>
                  <a:schemeClr val="bg1"/>
                </a:solidFill>
              </a:rPr>
              <a:t>Технологія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будівництва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застосуванням</a:t>
            </a:r>
            <a:r>
              <a:rPr lang="ru-RU" sz="2400" dirty="0" smtClean="0">
                <a:solidFill>
                  <a:schemeClr val="bg1"/>
                </a:solidFill>
              </a:rPr>
              <a:t> рисового </a:t>
            </a:r>
            <a:r>
              <a:rPr lang="ru-RU" sz="2400" dirty="0" err="1" smtClean="0">
                <a:solidFill>
                  <a:schemeClr val="bg1"/>
                </a:solidFill>
              </a:rPr>
              <a:t>розчину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використовувалася</a:t>
            </a:r>
            <a:r>
              <a:rPr lang="ru-RU" sz="2400" dirty="0" smtClean="0">
                <a:solidFill>
                  <a:schemeClr val="bg1"/>
                </a:solidFill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</a:rPr>
              <a:t>тільки</a:t>
            </a:r>
            <a:r>
              <a:rPr lang="ru-RU" sz="2400" dirty="0" smtClean="0">
                <a:solidFill>
                  <a:schemeClr val="bg1"/>
                </a:solidFill>
              </a:rPr>
              <a:t> при </a:t>
            </a:r>
            <a:r>
              <a:rPr lang="ru-RU" sz="2400" dirty="0" err="1" smtClean="0">
                <a:solidFill>
                  <a:schemeClr val="bg1"/>
                </a:solidFill>
              </a:rPr>
              <a:t>зведенні</a:t>
            </a:r>
            <a:r>
              <a:rPr lang="ru-RU" sz="2400" dirty="0" smtClean="0">
                <a:solidFill>
                  <a:schemeClr val="bg1"/>
                </a:solidFill>
              </a:rPr>
              <a:t> муру, </a:t>
            </a:r>
            <a:r>
              <a:rPr lang="ru-RU" sz="2400" dirty="0" err="1" smtClean="0">
                <a:solidFill>
                  <a:schemeClr val="bg1"/>
                </a:solidFill>
              </a:rPr>
              <a:t>але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для </a:t>
            </a:r>
            <a:r>
              <a:rPr lang="ru-RU" sz="2400" dirty="0" err="1" smtClean="0">
                <a:solidFill>
                  <a:schemeClr val="bg1"/>
                </a:solidFill>
              </a:rPr>
              <a:t>будівництва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інших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тогочасних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об'єктів</a:t>
            </a:r>
            <a:r>
              <a:rPr lang="ru-RU" sz="2400" dirty="0" smtClean="0">
                <a:solidFill>
                  <a:schemeClr val="bg1"/>
                </a:solidFill>
              </a:rPr>
              <a:t>, на </a:t>
            </a:r>
            <a:r>
              <a:rPr lang="ru-RU" sz="2400" dirty="0" err="1" smtClean="0">
                <a:solidFill>
                  <a:schemeClr val="bg1"/>
                </a:solidFill>
              </a:rPr>
              <a:t>зразок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усипальниць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храмових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комплексів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607_india_tad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428736"/>
            <a:ext cx="7517027" cy="5214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57222" y="357166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Тадж-Махал -  мавзолей , мечеть  (</a:t>
            </a:r>
            <a:r>
              <a:rPr lang="ru-RU" sz="2400" b="1" dirty="0" err="1" smtClean="0">
                <a:solidFill>
                  <a:schemeClr val="bg1"/>
                </a:solidFill>
              </a:rPr>
              <a:t>Індія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ru-RU" sz="2000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3979f_877fa18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714488"/>
            <a:ext cx="7000924" cy="5320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546" y="642918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Мечеть </a:t>
            </a:r>
            <a:r>
              <a:rPr lang="ru-RU" sz="2400" b="1" dirty="0" err="1" smtClean="0">
                <a:solidFill>
                  <a:schemeClr val="bg1"/>
                </a:solidFill>
              </a:rPr>
              <a:t>халіфа</a:t>
            </a:r>
            <a:r>
              <a:rPr lang="ru-RU" sz="2400" b="1" dirty="0" smtClean="0">
                <a:solidFill>
                  <a:schemeClr val="bg1"/>
                </a:solidFill>
              </a:rPr>
              <a:t> Омара (</a:t>
            </a:r>
            <a:r>
              <a:rPr lang="ru-RU" sz="2400" b="1" dirty="0" err="1" smtClean="0">
                <a:solidFill>
                  <a:schemeClr val="bg1"/>
                </a:solidFill>
              </a:rPr>
              <a:t>Єрусалим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4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143116"/>
            <a:ext cx="6286512" cy="4714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78579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Мінарет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Кутб</a:t>
            </a:r>
            <a:r>
              <a:rPr lang="ru-RU" sz="2400" b="1" dirty="0" smtClean="0">
                <a:solidFill>
                  <a:schemeClr val="bg1"/>
                </a:solidFill>
              </a:rPr>
              <a:t> –</a:t>
            </a:r>
            <a:r>
              <a:rPr lang="ru-RU" sz="2400" b="1" dirty="0" err="1" smtClean="0">
                <a:solidFill>
                  <a:schemeClr val="bg1"/>
                </a:solidFill>
              </a:rPr>
              <a:t>Мінар</a:t>
            </a:r>
            <a:r>
              <a:rPr lang="ru-RU" sz="2400" b="1" dirty="0" smtClean="0">
                <a:solidFill>
                  <a:schemeClr val="bg1"/>
                </a:solidFill>
              </a:rPr>
              <a:t> (</a:t>
            </a:r>
            <a:r>
              <a:rPr lang="ru-RU" sz="2400" b="1" dirty="0" err="1" smtClean="0">
                <a:solidFill>
                  <a:schemeClr val="bg1"/>
                </a:solidFill>
              </a:rPr>
              <a:t>Індія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59293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Надзвичайний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інтерес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світового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мистецтва</a:t>
            </a:r>
            <a:r>
              <a:rPr lang="ru-RU" dirty="0" smtClean="0">
                <a:solidFill>
                  <a:schemeClr val="bg1"/>
                </a:solidFill>
              </a:rPr>
              <a:t> становить </a:t>
            </a:r>
            <a:r>
              <a:rPr lang="ru-RU" dirty="0" err="1" smtClean="0">
                <a:solidFill>
                  <a:schemeClr val="bg1"/>
                </a:solidFill>
              </a:rPr>
              <a:t>пам'ятка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мусульманської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архітектури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узбецького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міста</a:t>
            </a:r>
            <a:r>
              <a:rPr lang="ru-RU" dirty="0" smtClean="0">
                <a:solidFill>
                  <a:schemeClr val="bg1"/>
                </a:solidFill>
              </a:rPr>
              <a:t> Самарканд — мавзолей </a:t>
            </a:r>
            <a:r>
              <a:rPr lang="ru-RU" dirty="0" err="1" smtClean="0">
                <a:solidFill>
                  <a:schemeClr val="bg1"/>
                </a:solidFill>
              </a:rPr>
              <a:t>Гур-Емір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родова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усипальня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славнозвісного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завойовника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правителя Тамерлана.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назва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перекладається</a:t>
            </a:r>
            <a:r>
              <a:rPr lang="ru-RU" dirty="0" smtClean="0">
                <a:solidFill>
                  <a:schemeClr val="bg1"/>
                </a:solidFill>
              </a:rPr>
              <a:t> як «могила </a:t>
            </a:r>
            <a:r>
              <a:rPr lang="ru-RU" dirty="0" err="1" smtClean="0">
                <a:solidFill>
                  <a:schemeClr val="bg1"/>
                </a:solidFill>
              </a:rPr>
              <a:t>володаря</a:t>
            </a:r>
            <a:r>
              <a:rPr lang="ru-RU" dirty="0" smtClean="0">
                <a:solidFill>
                  <a:schemeClr val="bg1"/>
                </a:solidFill>
              </a:rPr>
              <a:t>». Цей шедевр </a:t>
            </a:r>
            <a:r>
              <a:rPr lang="ru-RU" dirty="0" err="1" smtClean="0">
                <a:solidFill>
                  <a:schemeClr val="bg1"/>
                </a:solidFill>
              </a:rPr>
              <a:t>середньовічного</a:t>
            </a:r>
            <a:r>
              <a:rPr lang="ru-RU" dirty="0" smtClean="0">
                <a:solidFill>
                  <a:schemeClr val="bg1"/>
                </a:solidFill>
              </a:rPr>
              <a:t> зодчества </a:t>
            </a:r>
            <a:r>
              <a:rPr lang="ru-RU" dirty="0" err="1" smtClean="0">
                <a:solidFill>
                  <a:schemeClr val="bg1"/>
                </a:solidFill>
              </a:rPr>
              <a:t>відіграв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важливу</a:t>
            </a:r>
            <a:r>
              <a:rPr lang="ru-RU" dirty="0" smtClean="0">
                <a:solidFill>
                  <a:schemeClr val="bg1"/>
                </a:solidFill>
              </a:rPr>
              <a:t> роль у </a:t>
            </a:r>
            <a:r>
              <a:rPr lang="ru-RU" dirty="0" err="1" smtClean="0">
                <a:solidFill>
                  <a:schemeClr val="bg1"/>
                </a:solidFill>
              </a:rPr>
              <a:t>розвитку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ісламської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архітектури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Гур-Емір</a:t>
            </a:r>
            <a:r>
              <a:rPr lang="ru-RU" dirty="0" smtClean="0">
                <a:solidFill>
                  <a:schemeClr val="bg1"/>
                </a:solidFill>
              </a:rPr>
              <a:t> став прообразом </a:t>
            </a:r>
            <a:r>
              <a:rPr lang="ru-RU" dirty="0" err="1" smtClean="0">
                <a:solidFill>
                  <a:schemeClr val="bg1"/>
                </a:solidFill>
              </a:rPr>
              <a:t>відомих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пам'яток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архітектури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епохи</a:t>
            </a:r>
            <a:r>
              <a:rPr lang="ru-RU" dirty="0" smtClean="0">
                <a:solidFill>
                  <a:schemeClr val="bg1"/>
                </a:solidFill>
              </a:rPr>
              <a:t> Великих </a:t>
            </a:r>
            <a:r>
              <a:rPr lang="ru-RU" dirty="0" err="1" smtClean="0">
                <a:solidFill>
                  <a:schemeClr val="bg1"/>
                </a:solidFill>
              </a:rPr>
              <a:t>моголів</a:t>
            </a:r>
            <a:r>
              <a:rPr lang="ru-RU" dirty="0" smtClean="0">
                <a:solidFill>
                  <a:schemeClr val="bg1"/>
                </a:solidFill>
              </a:rPr>
              <a:t>: мавзолею </a:t>
            </a:r>
            <a:r>
              <a:rPr lang="ru-RU" dirty="0" err="1" smtClean="0">
                <a:solidFill>
                  <a:schemeClr val="bg1"/>
                </a:solidFill>
              </a:rPr>
              <a:t>Хамейуна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Делі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Тадж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Махалу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Агрі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зведених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нащадками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славетного</a:t>
            </a:r>
            <a:r>
              <a:rPr lang="ru-RU" dirty="0" smtClean="0">
                <a:solidFill>
                  <a:schemeClr val="bg1"/>
                </a:solidFill>
              </a:rPr>
              <a:t> Тимура,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свого</a:t>
            </a:r>
            <a:r>
              <a:rPr lang="ru-RU" dirty="0" smtClean="0">
                <a:solidFill>
                  <a:schemeClr val="bg1"/>
                </a:solidFill>
              </a:rPr>
              <a:t> часу </a:t>
            </a:r>
            <a:r>
              <a:rPr lang="ru-RU" dirty="0" err="1" smtClean="0">
                <a:solidFill>
                  <a:schemeClr val="bg1"/>
                </a:solidFill>
              </a:rPr>
              <a:t>були</a:t>
            </a:r>
            <a:r>
              <a:rPr lang="ru-RU" dirty="0" smtClean="0">
                <a:solidFill>
                  <a:schemeClr val="bg1"/>
                </a:solidFill>
              </a:rPr>
              <a:t> правителями </a:t>
            </a:r>
            <a:r>
              <a:rPr lang="ru-RU" dirty="0" err="1" smtClean="0">
                <a:solidFill>
                  <a:schemeClr val="bg1"/>
                </a:solidFill>
              </a:rPr>
              <a:t>Північної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Індії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uri-em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643050"/>
            <a:ext cx="6072230" cy="4560920"/>
          </a:xfrm>
        </p:spPr>
      </p:pic>
      <p:sp>
        <p:nvSpPr>
          <p:cNvPr id="5" name="TextBox 4"/>
          <p:cNvSpPr txBox="1"/>
          <p:nvPr/>
        </p:nvSpPr>
        <p:spPr>
          <a:xfrm>
            <a:off x="2071670" y="785794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Мавзолей завоевателя 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Аміра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Тимура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2.</a:t>
            </a:r>
            <a:r>
              <a:rPr lang="uk-UA" dirty="0" smtClean="0">
                <a:solidFill>
                  <a:schemeClr val="bg1"/>
                </a:solidFill>
              </a:rPr>
              <a:t>Мавританський Стиль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20px-Vue_du_genera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2500"/>
            <a:ext cx="2794000" cy="209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4286256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Хенераліфе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220px-Sevilla_6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00" y="2667000"/>
            <a:ext cx="2794000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86612" y="221455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chemeClr val="bg1"/>
                </a:solidFill>
              </a:rPr>
              <a:t>Хіральда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220px-Granada-P1050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571612"/>
            <a:ext cx="2000264" cy="24508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4678" y="400050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Альгамбра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837</Words>
  <Application>Microsoft Office PowerPoint</Application>
  <PresentationFormat>Экран (4:3)</PresentationFormat>
  <Paragraphs>53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Презентація на тему: “Архітектура Близького й Далекого Сходу”</vt:lpstr>
      <vt:lpstr>1.Культова арабо-мусульманська архітектура </vt:lpstr>
      <vt:lpstr>Слайд 3</vt:lpstr>
      <vt:lpstr>Слайд 4</vt:lpstr>
      <vt:lpstr>Слайд 5</vt:lpstr>
      <vt:lpstr>Слайд 6</vt:lpstr>
      <vt:lpstr>Слайд 7</vt:lpstr>
      <vt:lpstr>Слайд 8</vt:lpstr>
      <vt:lpstr>2.Мавританський Стиль </vt:lpstr>
      <vt:lpstr>Слайд 10</vt:lpstr>
      <vt:lpstr>Слайд 11</vt:lpstr>
      <vt:lpstr>Слайд 12</vt:lpstr>
      <vt:lpstr>3.Храми Індії</vt:lpstr>
      <vt:lpstr>  Печерні храми Еллори </vt:lpstr>
      <vt:lpstr>Кандар'я-Махадева , храмовий комплекс Кхаджурахо</vt:lpstr>
      <vt:lpstr>Храм Сомнатх</vt:lpstr>
      <vt:lpstr>Храм Каши Вишванатх (Варанаси)</vt:lpstr>
      <vt:lpstr>Храм Джаганнатхи в Пурі</vt:lpstr>
      <vt:lpstr>Храм Тирумалі Венкатешварі</vt:lpstr>
      <vt:lpstr>Храм Мінакши</vt:lpstr>
      <vt:lpstr>Храм Кедарнатха</vt:lpstr>
      <vt:lpstr>Храм Лотоса</vt:lpstr>
      <vt:lpstr>Хармандір-Сахіб (Амритсар, Золотий храм)</vt:lpstr>
      <vt:lpstr>4.Храми Далекого Сходу</vt:lpstr>
      <vt:lpstr>Храми Китаю, побудовані під впливом китайського буддизму, вражають своїми витонченими обрисами і багатим оздобленням. Гострі багатоярусні дахи - один з головних символів цієї країни, і дивно уявити собі подорож по Китаю, позбавлене уважного вивчення його релігійних споруд.</vt:lpstr>
      <vt:lpstr>Храм Неба </vt:lpstr>
      <vt:lpstr>Монастир Шаолінь</vt:lpstr>
      <vt:lpstr>Храм Нефритового Будди</vt:lpstr>
      <vt:lpstr>Храм Юаньтун</vt:lpstr>
      <vt:lpstr>5.Велика Китайська стіна </vt:lpstr>
      <vt:lpstr>Слайд 31</vt:lpstr>
      <vt:lpstr>Слайд 32</vt:lpstr>
      <vt:lpstr>Слайд 33</vt:lpstr>
      <vt:lpstr>Початок Великої Китайської Стіни</vt:lpstr>
      <vt:lpstr>Слайд 35</vt:lpstr>
      <vt:lpstr>Цікавий  Факт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олько</cp:lastModifiedBy>
  <cp:revision>16</cp:revision>
  <dcterms:modified xsi:type="dcterms:W3CDTF">2015-04-20T19:27:01Z</dcterms:modified>
</cp:coreProperties>
</file>