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71" r:id="rId7"/>
    <p:sldId id="270" r:id="rId8"/>
    <p:sldId id="272" r:id="rId9"/>
    <p:sldId id="263" r:id="rId10"/>
    <p:sldId id="264" r:id="rId11"/>
    <p:sldId id="273" r:id="rId12"/>
    <p:sldId id="274" r:id="rId13"/>
    <p:sldId id="265" r:id="rId14"/>
    <p:sldId id="275" r:id="rId15"/>
    <p:sldId id="266" r:id="rId16"/>
    <p:sldId id="267" r:id="rId17"/>
    <p:sldId id="268" r:id="rId18"/>
    <p:sldId id="269" r:id="rId19"/>
    <p:sldId id="276" r:id="rId20"/>
    <p:sldId id="277" r:id="rId21"/>
    <p:sldId id="278" r:id="rId22"/>
    <p:sldId id="279" r:id="rId23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9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-13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" y="1395"/>
            <a:ext cx="9139537" cy="5712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200" y="592667"/>
            <a:ext cx="6171364" cy="677333"/>
          </a:xfrm>
        </p:spPr>
        <p:txBody>
          <a:bodyPr>
            <a:noAutofit/>
          </a:bodyPr>
          <a:lstStyle>
            <a:lvl1pPr algn="l">
              <a:defRPr sz="48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0" y="1270000"/>
            <a:ext cx="6171362" cy="656167"/>
          </a:xfr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4/10/2015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7361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4/10/2015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0150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48834"/>
            <a:ext cx="2057400" cy="3979333"/>
          </a:xfrm>
        </p:spPr>
        <p:txBody>
          <a:bodyPr vert="eaVert"/>
          <a:lstStyle>
            <a:lvl1pPr>
              <a:defRPr lang="en-PH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mpact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48834"/>
            <a:ext cx="6019800" cy="39793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4/10/2015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663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4/10/2015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9451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1" y="3672418"/>
            <a:ext cx="6665913" cy="1301749"/>
          </a:xfrm>
        </p:spPr>
        <p:txBody>
          <a:bodyPr anchor="t"/>
          <a:lstStyle>
            <a:lvl1pPr algn="r" defTabSz="914400" rtl="0" eaLnBrk="1" latinLnBrk="0" hangingPunct="1">
              <a:spcBef>
                <a:spcPct val="0"/>
              </a:spcBef>
              <a:buNone/>
              <a:defRPr lang="en-PH" sz="3200" b="0" kern="12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mpact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422261"/>
            <a:ext cx="6665913" cy="1250156"/>
          </a:xfrm>
        </p:spPr>
        <p:txBody>
          <a:bodyPr anchor="b"/>
          <a:lstStyle>
            <a:lvl1pPr marL="0" indent="0" algn="r">
              <a:buNone/>
              <a:defRPr sz="20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4/10/2015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7077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64168"/>
            <a:ext cx="4038600" cy="4063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64168"/>
            <a:ext cx="4038600" cy="4063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4/10/2015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6967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3820"/>
            <a:ext cx="8229600" cy="741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8834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41500"/>
            <a:ext cx="4040188" cy="33866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48834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41500"/>
            <a:ext cx="4041775" cy="338666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4/10/2015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8563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4/10/2015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9954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4/10/2015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019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1079500"/>
            <a:ext cx="3008313" cy="968376"/>
          </a:xfrm>
        </p:spPr>
        <p:txBody>
          <a:bodyPr anchor="b"/>
          <a:lstStyle>
            <a:lvl1pPr algn="l"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48834"/>
            <a:ext cx="5111750" cy="38563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P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2095501"/>
            <a:ext cx="3008313" cy="30096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4/10/2015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1334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44" y="4078553"/>
            <a:ext cx="6894512" cy="472283"/>
          </a:xfrm>
        </p:spPr>
        <p:txBody>
          <a:bodyPr anchor="b"/>
          <a:lstStyle>
            <a:lvl1pPr algn="l"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4744" y="1333500"/>
            <a:ext cx="6894512" cy="27093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744" y="4550835"/>
            <a:ext cx="6894512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4/10/2015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3291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41644" y="910166"/>
            <a:ext cx="8460712" cy="44026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4667"/>
            <a:ext cx="8229600" cy="740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4833"/>
            <a:ext cx="8229600" cy="4233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39750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EBAC125-6E94-4F62-B574-8081DDB48ACC}" type="datetimeFigureOut">
              <a:rPr lang="en-PH" smtClean="0"/>
              <a:pPr/>
              <a:t>4/10/2015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39750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39750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85AF905-87A3-47F5-A7DA-2607F4C9EBCC}" type="slidenum">
              <a:rPr lang="en-PH" smtClean="0"/>
              <a:pPr/>
              <a:t>‹#›</a:t>
            </a:fld>
            <a:endParaRPr lang="en-PH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0833"/>
            <a:ext cx="9144000" cy="133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2101"/>
            <a:ext cx="638984" cy="1186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3736">
            <a:off x="397212" y="-3935"/>
            <a:ext cx="638984" cy="118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4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en-PH" sz="4000" b="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15000" endPos="45500" dist="12700" dir="5400000" sy="-100000" algn="bl" rotWithShape="0"/>
          </a:effectLst>
          <a:latin typeface="Impact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8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1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5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30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Віктор </a:t>
            </a:r>
            <a:r>
              <a:rPr lang="uk-UA" dirty="0" err="1" smtClean="0"/>
              <a:t>Васнєцов</a:t>
            </a:r>
            <a:endParaRPr lang="en-PH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>
                    <a:lumMod val="65000"/>
                  </a:schemeClr>
                </a:solidFill>
              </a:rPr>
              <a:t>Підготувала учениця 11 класу Данченко Наталія</a:t>
            </a:r>
            <a:endParaRPr lang="en-PH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499"/>
            <a:ext cx="9144000" cy="1338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21386515">
            <a:off x="602132" y="3159540"/>
            <a:ext cx="2286000" cy="1905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bg1"/>
            </a:solidFill>
          </a:ln>
          <a:effectLst>
            <a:outerShdw blurRad="444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/>
          <p:cNvSpPr/>
          <p:nvPr/>
        </p:nvSpPr>
        <p:spPr>
          <a:xfrm rot="388961">
            <a:off x="3429000" y="3162888"/>
            <a:ext cx="2286000" cy="1905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bg1"/>
            </a:solidFill>
          </a:ln>
          <a:effectLst>
            <a:outerShdw blurRad="444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 11"/>
          <p:cNvSpPr/>
          <p:nvPr/>
        </p:nvSpPr>
        <p:spPr>
          <a:xfrm rot="225994">
            <a:off x="6168184" y="3121953"/>
            <a:ext cx="2286000" cy="1905000"/>
          </a:xfrm>
          <a:prstGeom prst="rect">
            <a:avLst/>
          </a:prstGeom>
          <a:solidFill>
            <a:schemeClr val="tx1"/>
          </a:solidFill>
          <a:ln w="63500">
            <a:solidFill>
              <a:schemeClr val="bg1"/>
            </a:solidFill>
          </a:ln>
          <a:effectLst>
            <a:outerShdw blurRad="444500" sx="102000" sy="102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072" t="-1754" r="385" b="43340"/>
          <a:stretch/>
        </p:blipFill>
        <p:spPr bwMode="auto">
          <a:xfrm rot="392828">
            <a:off x="3358756" y="3153211"/>
            <a:ext cx="2349658" cy="186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69" y="1774252"/>
            <a:ext cx="949841" cy="176349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2" t="-1579" r="11144"/>
          <a:stretch/>
        </p:blipFill>
        <p:spPr bwMode="auto">
          <a:xfrm rot="21413736">
            <a:off x="610379" y="3160214"/>
            <a:ext cx="2257285" cy="187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6211">
            <a:off x="1013651" y="1635539"/>
            <a:ext cx="949841" cy="176349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" t="-1955" r="29832" b="-589"/>
          <a:stretch/>
        </p:blipFill>
        <p:spPr bwMode="auto">
          <a:xfrm rot="225104">
            <a:off x="6204825" y="3123871"/>
            <a:ext cx="2212719" cy="189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568">
            <a:off x="6580333" y="1774252"/>
            <a:ext cx="949841" cy="176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06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/>
              </a:rPr>
              <a:t>«Російський стиль»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3662" y="1316749"/>
            <a:ext cx="42672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1600" dirty="0" err="1">
                <a:latin typeface="AGReverance" pitchFamily="2" charset="0"/>
              </a:rPr>
              <a:t>Васнєцов</a:t>
            </a:r>
            <a:r>
              <a:rPr lang="uk-UA" sz="1600" dirty="0">
                <a:latin typeface="AGReverance" pitchFamily="2" charset="0"/>
              </a:rPr>
              <a:t> досконало перетворив російський історичний жанр, занурюючи мотиви середньовіччя у хвилюючу атмосферу поетичної легенди або казки. Втім, і самі казки найчастіше стають у нього темами великих полотен. Серед цих мальовничих билин і казок - картини </a:t>
            </a:r>
            <a:r>
              <a:rPr lang="uk-UA" sz="1600" dirty="0" smtClean="0">
                <a:latin typeface="AGReverance" pitchFamily="2" charset="0"/>
              </a:rPr>
              <a:t>«Витязь </a:t>
            </a:r>
            <a:r>
              <a:rPr lang="uk-UA" sz="1600" dirty="0">
                <a:latin typeface="AGReverance" pitchFamily="2" charset="0"/>
              </a:rPr>
              <a:t>на </a:t>
            </a:r>
            <a:r>
              <a:rPr lang="uk-UA" sz="1600" dirty="0" smtClean="0">
                <a:latin typeface="AGReverance" pitchFamily="2" charset="0"/>
              </a:rPr>
              <a:t>розпутті», «Після </a:t>
            </a:r>
            <a:r>
              <a:rPr lang="uk-UA" sz="1600" dirty="0">
                <a:latin typeface="AGReverance" pitchFamily="2" charset="0"/>
              </a:rPr>
              <a:t>побоїща Ігоря </a:t>
            </a:r>
            <a:r>
              <a:rPr lang="uk-UA" sz="1600" dirty="0" err="1">
                <a:latin typeface="AGReverance" pitchFamily="2" charset="0"/>
              </a:rPr>
              <a:t>Святославича</a:t>
            </a:r>
            <a:r>
              <a:rPr lang="uk-UA" sz="1600" dirty="0">
                <a:latin typeface="AGReverance" pitchFamily="2" charset="0"/>
              </a:rPr>
              <a:t> з </a:t>
            </a:r>
            <a:r>
              <a:rPr lang="uk-UA" sz="1600" dirty="0" smtClean="0">
                <a:latin typeface="AGReverance" pitchFamily="2" charset="0"/>
              </a:rPr>
              <a:t>половцями» </a:t>
            </a:r>
            <a:r>
              <a:rPr lang="uk-UA" sz="1600" dirty="0">
                <a:latin typeface="AGReverance" pitchFamily="2" charset="0"/>
              </a:rPr>
              <a:t>(за мотивами </a:t>
            </a:r>
            <a:r>
              <a:rPr lang="uk-UA" sz="1600" dirty="0" smtClean="0">
                <a:latin typeface="AGReverance" pitchFamily="2" charset="0"/>
              </a:rPr>
              <a:t>«Слова </a:t>
            </a:r>
            <a:r>
              <a:rPr lang="uk-UA" sz="1600" dirty="0">
                <a:latin typeface="AGReverance" pitchFamily="2" charset="0"/>
              </a:rPr>
              <a:t>о полку </a:t>
            </a:r>
            <a:r>
              <a:rPr lang="uk-UA" sz="1600" dirty="0" err="1" smtClean="0">
                <a:latin typeface="AGReverance" pitchFamily="2" charset="0"/>
              </a:rPr>
              <a:t>Ігоревім</a:t>
            </a:r>
            <a:r>
              <a:rPr lang="uk-UA" sz="1600" dirty="0" smtClean="0">
                <a:latin typeface="AGReverance" pitchFamily="2" charset="0"/>
              </a:rPr>
              <a:t>»). </a:t>
            </a:r>
            <a:r>
              <a:rPr lang="uk-UA" sz="1600" dirty="0">
                <a:latin typeface="AGReverance" pitchFamily="2" charset="0"/>
              </a:rPr>
              <a:t>В 1881 році в </a:t>
            </a:r>
            <a:r>
              <a:rPr lang="uk-UA" sz="1600" dirty="0" err="1">
                <a:latin typeface="AGReverance" pitchFamily="2" charset="0"/>
              </a:rPr>
              <a:t>Абрамцево</a:t>
            </a:r>
            <a:r>
              <a:rPr lang="uk-UA" sz="1600" dirty="0">
                <a:latin typeface="AGReverance" pitchFamily="2" charset="0"/>
              </a:rPr>
              <a:t> </a:t>
            </a:r>
            <a:r>
              <a:rPr lang="uk-UA" sz="1600" dirty="0" err="1">
                <a:latin typeface="AGReverance" pitchFamily="2" charset="0"/>
              </a:rPr>
              <a:t>Васнєцов</a:t>
            </a:r>
            <a:r>
              <a:rPr lang="uk-UA" sz="1600" dirty="0">
                <a:latin typeface="AGReverance" pitchFamily="2" charset="0"/>
              </a:rPr>
              <a:t> написав один із кращих своїх добутків </a:t>
            </a:r>
            <a:r>
              <a:rPr lang="uk-UA" sz="1600" dirty="0" smtClean="0">
                <a:latin typeface="AGReverance" pitchFamily="2" charset="0"/>
              </a:rPr>
              <a:t>– «</a:t>
            </a:r>
            <a:r>
              <a:rPr lang="uk-UA" sz="1600" dirty="0" err="1" smtClean="0">
                <a:latin typeface="AGReverance" pitchFamily="2" charset="0"/>
              </a:rPr>
              <a:t>Альонушка</a:t>
            </a:r>
            <a:r>
              <a:rPr lang="uk-UA" sz="1600" dirty="0" smtClean="0">
                <a:latin typeface="AGReverance" pitchFamily="2" charset="0"/>
              </a:rPr>
              <a:t>» </a:t>
            </a:r>
            <a:r>
              <a:rPr lang="uk-UA" sz="1600" dirty="0">
                <a:latin typeface="AGReverance" pitchFamily="2" charset="0"/>
              </a:rPr>
              <a:t>- на сюжет російської казки. Картина </a:t>
            </a:r>
            <a:r>
              <a:rPr lang="uk-UA" sz="1600" dirty="0" smtClean="0">
                <a:latin typeface="AGReverance" pitchFamily="2" charset="0"/>
              </a:rPr>
              <a:t>«</a:t>
            </a:r>
            <a:r>
              <a:rPr lang="uk-UA" sz="1600" dirty="0" err="1" smtClean="0">
                <a:latin typeface="AGReverance" pitchFamily="2" charset="0"/>
              </a:rPr>
              <a:t>Альонушка</a:t>
            </a:r>
            <a:r>
              <a:rPr lang="uk-UA" sz="1600" dirty="0" smtClean="0">
                <a:latin typeface="AGReverance" pitchFamily="2" charset="0"/>
              </a:rPr>
              <a:t>» </a:t>
            </a:r>
            <a:r>
              <a:rPr lang="uk-UA" sz="1600" dirty="0">
                <a:latin typeface="AGReverance" pitchFamily="2" charset="0"/>
              </a:rPr>
              <a:t>- одна з перших у російському мистецтві, де нерозривно злита поезія народних сказань із поетичністю й задушевністю російської природи.</a:t>
            </a:r>
          </a:p>
          <a:p>
            <a:pPr fontAlgn="base"/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31543"/>
            <a:ext cx="2819400" cy="4070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35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9" y="0"/>
            <a:ext cx="10058399" cy="585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2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0893669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70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effectLst/>
              </a:rPr>
              <a:t>Роботи в області </a:t>
            </a:r>
            <a:r>
              <a:rPr lang="uk-UA" dirty="0" smtClean="0">
                <a:effectLst/>
              </a:rPr>
              <a:t>архітектури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53000" y="1485900"/>
            <a:ext cx="3581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dirty="0">
                <a:latin typeface="AGReverance" pitchFamily="2" charset="0"/>
              </a:rPr>
              <a:t>Принципи </a:t>
            </a:r>
            <a:r>
              <a:rPr lang="uk-UA" dirty="0" smtClean="0">
                <a:latin typeface="AGReverance" pitchFamily="2" charset="0"/>
              </a:rPr>
              <a:t>«російського стилю» </a:t>
            </a:r>
            <a:r>
              <a:rPr lang="uk-UA" dirty="0">
                <a:latin typeface="AGReverance" pitchFamily="2" charset="0"/>
              </a:rPr>
              <a:t>майстер розвивав також в області архітектури й дизайну: за його ескізами, які стилізували давньоруську старовину, в </a:t>
            </a:r>
            <a:r>
              <a:rPr lang="uk-UA" dirty="0" err="1">
                <a:latin typeface="AGReverance" pitchFamily="2" charset="0"/>
              </a:rPr>
              <a:t>Абрамцево</a:t>
            </a:r>
            <a:r>
              <a:rPr lang="uk-UA" dirty="0">
                <a:latin typeface="AGReverance" pitchFamily="2" charset="0"/>
              </a:rPr>
              <a:t> були зведені церква Спасу Нерукотворного і Хатинка на </a:t>
            </a:r>
            <a:r>
              <a:rPr lang="uk-UA" dirty="0" err="1" smtClean="0">
                <a:latin typeface="AGReverance" pitchFamily="2" charset="0"/>
              </a:rPr>
              <a:t>кур</a:t>
            </a:r>
            <a:r>
              <a:rPr lang="en-US" dirty="0" smtClean="0">
                <a:latin typeface="AGReverance" pitchFamily="2" charset="0"/>
              </a:rPr>
              <a:t>’</a:t>
            </a:r>
            <a:r>
              <a:rPr lang="uk-UA" dirty="0" smtClean="0">
                <a:latin typeface="AGReverance" pitchFamily="2" charset="0"/>
              </a:rPr>
              <a:t>їх </a:t>
            </a:r>
            <a:r>
              <a:rPr lang="uk-UA" dirty="0">
                <a:latin typeface="AGReverance" pitchFamily="2" charset="0"/>
              </a:rPr>
              <a:t>ніжках. У Москві за ескізами художника побудований </a:t>
            </a:r>
            <a:r>
              <a:rPr lang="uk-UA" dirty="0" err="1" smtClean="0">
                <a:latin typeface="AGReverance" pitchFamily="2" charset="0"/>
              </a:rPr>
              <a:t>пам</a:t>
            </a:r>
            <a:r>
              <a:rPr lang="en-US" dirty="0" smtClean="0">
                <a:latin typeface="AGReverance" pitchFamily="2" charset="0"/>
              </a:rPr>
              <a:t>’</a:t>
            </a:r>
            <a:r>
              <a:rPr lang="uk-UA" dirty="0" err="1" smtClean="0">
                <a:latin typeface="AGReverance" pitchFamily="2" charset="0"/>
              </a:rPr>
              <a:t>ятний</a:t>
            </a:r>
            <a:r>
              <a:rPr lang="uk-UA" dirty="0" smtClean="0">
                <a:latin typeface="AGReverance" pitchFamily="2" charset="0"/>
              </a:rPr>
              <a:t> </a:t>
            </a:r>
            <a:r>
              <a:rPr lang="uk-UA" dirty="0">
                <a:latin typeface="AGReverance" pitchFamily="2" charset="0"/>
              </a:rPr>
              <a:t>хрест на місці вбивства великого князя Сергія Олександровича в Кремлі  і фасад Третьяковської галереї.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28700"/>
            <a:ext cx="4191000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82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effectLst>
                  <a:reflection blurRad="6350" stA="15000" endPos="45500" dist="12700" dir="5400000" sy="-100000" algn="bl" rotWithShape="0"/>
                </a:effectLst>
              </a:rPr>
              <a:t>Хатинка на </a:t>
            </a:r>
            <a:r>
              <a:rPr lang="uk-UA" dirty="0" err="1">
                <a:effectLst>
                  <a:reflection blurRad="6350" stA="15000" endPos="45500" dist="12700" dir="5400000" sy="-100000" algn="bl" rotWithShape="0"/>
                </a:effectLst>
              </a:rPr>
              <a:t>кур’їх</a:t>
            </a:r>
            <a:r>
              <a:rPr lang="uk-UA" dirty="0">
                <a:effectLst>
                  <a:reflection blurRad="6350" stA="15000" endPos="45500" dist="12700" dir="5400000" sy="-100000" algn="bl" rotWithShape="0"/>
                </a:effectLst>
              </a:rPr>
              <a:t> ніжках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81100"/>
            <a:ext cx="4267200" cy="3169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66900"/>
            <a:ext cx="3927432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77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1181100"/>
            <a:ext cx="2133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GReverance" pitchFamily="2" charset="0"/>
              </a:rPr>
              <a:t>Ще в 1881 році </a:t>
            </a:r>
            <a:r>
              <a:rPr lang="uk-UA" sz="1600" dirty="0" err="1">
                <a:latin typeface="AGReverance" pitchFamily="2" charset="0"/>
              </a:rPr>
              <a:t>Васнєцов</a:t>
            </a:r>
            <a:r>
              <a:rPr lang="uk-UA" sz="1600" dirty="0">
                <a:latin typeface="AGReverance" pitchFamily="2" charset="0"/>
              </a:rPr>
              <a:t> почав роботу над картиною </a:t>
            </a:r>
            <a:r>
              <a:rPr lang="uk-UA" sz="1600" dirty="0" smtClean="0">
                <a:latin typeface="AGReverance" pitchFamily="2" charset="0"/>
              </a:rPr>
              <a:t>«Богатирі», </a:t>
            </a:r>
            <a:r>
              <a:rPr lang="uk-UA" sz="1600" dirty="0">
                <a:latin typeface="AGReverance" pitchFamily="2" charset="0"/>
              </a:rPr>
              <a:t>але завершив її лише через багато років, тому що одержав замовлення розписати споруджуваний у Києві кафедральний Володимирський собор. В 1885–1893 роках він працював у Києві, створюючи грандіозний розпис із величною богоматір'ю, давньоруськими князями й орнаментами.</a:t>
            </a:r>
            <a:endParaRPr lang="uk-UA" sz="1600" dirty="0">
              <a:latin typeface="AGReverance" pitchFamily="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05472"/>
            <a:ext cx="5903236" cy="3909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53029" y="4929634"/>
            <a:ext cx="883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latin typeface="AGReverance" pitchFamily="2" charset="0"/>
              </a:rPr>
              <a:t>«Богатирі</a:t>
            </a:r>
            <a:r>
              <a:rPr lang="uk-UA" sz="1400" dirty="0" smtClean="0">
                <a:latin typeface="AGReverance" pitchFamily="2" charset="0"/>
              </a:rPr>
              <a:t>»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415690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1028701"/>
            <a:ext cx="8305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1400" dirty="0">
                <a:latin typeface="AGReverance" pitchFamily="2" charset="0"/>
              </a:rPr>
              <a:t>В 1893 році </a:t>
            </a:r>
            <a:r>
              <a:rPr lang="uk-UA" sz="1400" dirty="0" err="1">
                <a:latin typeface="AGReverance" pitchFamily="2" charset="0"/>
              </a:rPr>
              <a:t>Васнєцов</a:t>
            </a:r>
            <a:r>
              <a:rPr lang="uk-UA" sz="1400" dirty="0">
                <a:latin typeface="AGReverance" pitchFamily="2" charset="0"/>
              </a:rPr>
              <a:t> стає дійсним членом Академії мистецтв у Петербурзі. В 1893 - 1894 роках побудував за власним проектом казковий будинок-майстерню в Москві, де були закінчені </a:t>
            </a:r>
            <a:r>
              <a:rPr lang="uk-UA" sz="1400" dirty="0" smtClean="0">
                <a:latin typeface="AGReverance" pitchFamily="2" charset="0"/>
              </a:rPr>
              <a:t>«Богатирі», «Цар </a:t>
            </a:r>
            <a:r>
              <a:rPr lang="uk-UA" sz="1400" dirty="0">
                <a:latin typeface="AGReverance" pitchFamily="2" charset="0"/>
              </a:rPr>
              <a:t>Іван Васильович </a:t>
            </a:r>
            <a:r>
              <a:rPr lang="uk-UA" sz="1400" dirty="0" smtClean="0">
                <a:latin typeface="AGReverance" pitchFamily="2" charset="0"/>
              </a:rPr>
              <a:t>Грозний», </a:t>
            </a:r>
            <a:r>
              <a:rPr lang="uk-UA" sz="1400" dirty="0">
                <a:latin typeface="AGReverance" pitchFamily="2" charset="0"/>
              </a:rPr>
              <a:t>виконані численні релігійні й казкові композиції.</a:t>
            </a:r>
          </a:p>
        </p:txBody>
      </p:sp>
      <p:pic>
        <p:nvPicPr>
          <p:cNvPr id="14338" name="Picture 2" descr="http://www.tretyakovgallery.ru/dataphotos/f/f5/f59d5019281615742bcdd3d8603985a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21" y="1866900"/>
            <a:ext cx="4020880" cy="27029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99" y="2400300"/>
            <a:ext cx="4149355" cy="27816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22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effectLst/>
              </a:rPr>
              <a:t>Неприязнь до політики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867400" y="1259958"/>
            <a:ext cx="28194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1600" dirty="0">
                <a:latin typeface="AGReverance" pitchFamily="2" charset="0"/>
              </a:rPr>
              <a:t>Під час революції 1905 року </a:t>
            </a:r>
            <a:r>
              <a:rPr lang="uk-UA" sz="1600" dirty="0" err="1">
                <a:latin typeface="AGReverance" pitchFamily="2" charset="0"/>
              </a:rPr>
              <a:t>Васнєцов</a:t>
            </a:r>
            <a:r>
              <a:rPr lang="uk-UA" sz="1600" dirty="0">
                <a:latin typeface="AGReverance" pitchFamily="2" charset="0"/>
              </a:rPr>
              <a:t> вийшов з Академії, після того як студенти влаштували мітинг у залах, де розміщалася його виставка. Після 1905 року художник примикає до </a:t>
            </a:r>
            <a:r>
              <a:rPr lang="uk-UA" sz="1600" dirty="0" smtClean="0">
                <a:latin typeface="AGReverance" pitchFamily="2" charset="0"/>
              </a:rPr>
              <a:t>«Союзу </a:t>
            </a:r>
            <a:r>
              <a:rPr lang="uk-UA" sz="1600" dirty="0">
                <a:latin typeface="AGReverance" pitchFamily="2" charset="0"/>
              </a:rPr>
              <a:t>російського </a:t>
            </a:r>
            <a:r>
              <a:rPr lang="uk-UA" sz="1600" dirty="0" smtClean="0">
                <a:latin typeface="AGReverance" pitchFamily="2" charset="0"/>
              </a:rPr>
              <a:t>народу», </a:t>
            </a:r>
            <a:r>
              <a:rPr lang="uk-UA" sz="1600" dirty="0">
                <a:latin typeface="AGReverance" pitchFamily="2" charset="0"/>
              </a:rPr>
              <a:t>оформляючи своїми слов'янськими орнаментами видання </a:t>
            </a:r>
            <a:r>
              <a:rPr lang="uk-UA" sz="1600" dirty="0" smtClean="0">
                <a:latin typeface="AGReverance" pitchFamily="2" charset="0"/>
              </a:rPr>
              <a:t>«союзників». </a:t>
            </a:r>
            <a:r>
              <a:rPr lang="uk-UA" sz="1600" dirty="0">
                <a:latin typeface="AGReverance" pitchFamily="2" charset="0"/>
              </a:rPr>
              <a:t>Мальовничі алегорії </a:t>
            </a:r>
            <a:r>
              <a:rPr lang="uk-UA" sz="1600" dirty="0" smtClean="0">
                <a:latin typeface="AGReverance" pitchFamily="2" charset="0"/>
              </a:rPr>
              <a:t>«Царівна-Жаба» </a:t>
            </a:r>
            <a:r>
              <a:rPr lang="uk-UA" sz="1600" dirty="0">
                <a:latin typeface="AGReverance" pitchFamily="2" charset="0"/>
              </a:rPr>
              <a:t>і </a:t>
            </a:r>
            <a:r>
              <a:rPr lang="uk-UA" sz="1600" dirty="0" smtClean="0">
                <a:latin typeface="AGReverance" pitchFamily="2" charset="0"/>
              </a:rPr>
              <a:t>«Бій </a:t>
            </a:r>
            <a:r>
              <a:rPr lang="uk-UA" sz="1600" dirty="0">
                <a:latin typeface="AGReverance" pitchFamily="2" charset="0"/>
              </a:rPr>
              <a:t>Добрині </a:t>
            </a:r>
            <a:r>
              <a:rPr lang="uk-UA" sz="1600" dirty="0" err="1">
                <a:latin typeface="AGReverance" pitchFamily="2" charset="0"/>
              </a:rPr>
              <a:t>Никитича</a:t>
            </a:r>
            <a:r>
              <a:rPr lang="uk-UA" sz="1600" dirty="0">
                <a:latin typeface="AGReverance" pitchFamily="2" charset="0"/>
              </a:rPr>
              <a:t> зі Змієм </a:t>
            </a:r>
            <a:r>
              <a:rPr lang="uk-UA" sz="1600" dirty="0" smtClean="0">
                <a:latin typeface="AGReverance" pitchFamily="2" charset="0"/>
              </a:rPr>
              <a:t>Гориничем» </a:t>
            </a:r>
            <a:r>
              <a:rPr lang="uk-UA" sz="1600" dirty="0">
                <a:latin typeface="AGReverance" pitchFamily="2" charset="0"/>
              </a:rPr>
              <a:t>виражають сумні роздуми із приводу поточної політики.</a:t>
            </a:r>
          </a:p>
          <a:p>
            <a:pPr fontAlgn="base"/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900"/>
            <a:ext cx="5257800" cy="3959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26491" y="5057407"/>
            <a:ext cx="111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latin typeface="AGReverance" pitchFamily="2" charset="0"/>
              </a:rPr>
              <a:t>«Царівна-Жаба</a:t>
            </a:r>
          </a:p>
        </p:txBody>
      </p:sp>
    </p:spTree>
    <p:extLst>
      <p:ext uri="{BB962C8B-B14F-4D97-AF65-F5344CB8AC3E}">
        <p14:creationId xmlns:p14="http://schemas.microsoft.com/office/powerpoint/2010/main" val="313937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544" y="1182261"/>
            <a:ext cx="3200400" cy="3885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1600" dirty="0">
                <a:latin typeface="AGReverance" pitchFamily="2" charset="0"/>
              </a:rPr>
              <a:t>Творча фантазія художника здавалася невичерпною. У нього була безліч задумів, яким, на жаль, не призначено було здійснитися. 23 липня 1926 року в Москві, у своїй майстерні, працюючи над портретом художника Михайла Васильовича Нестерова, </a:t>
            </a:r>
            <a:r>
              <a:rPr lang="uk-UA" sz="1600" dirty="0" err="1">
                <a:latin typeface="AGReverance" pitchFamily="2" charset="0"/>
              </a:rPr>
              <a:t>Васнєцов</a:t>
            </a:r>
            <a:r>
              <a:rPr lang="uk-UA" sz="1600" dirty="0">
                <a:latin typeface="AGReverance" pitchFamily="2" charset="0"/>
              </a:rPr>
              <a:t> помер</a:t>
            </a:r>
            <a:r>
              <a:rPr lang="uk-UA" sz="1600" dirty="0" smtClean="0">
                <a:latin typeface="AGReverance" pitchFamily="2" charset="0"/>
              </a:rPr>
              <a:t>.</a:t>
            </a:r>
          </a:p>
          <a:p>
            <a:pPr fontAlgn="base"/>
            <a:endParaRPr lang="uk-UA" sz="1600" dirty="0">
              <a:latin typeface="AGReverance" pitchFamily="2" charset="0"/>
            </a:endParaRPr>
          </a:p>
          <a:p>
            <a:pPr fontAlgn="base"/>
            <a:r>
              <a:rPr lang="uk-UA" sz="1600" dirty="0">
                <a:latin typeface="AGReverance" pitchFamily="2" charset="0"/>
              </a:rPr>
              <a:t>В 1953 році московський будинок </a:t>
            </a:r>
            <a:r>
              <a:rPr lang="uk-UA" sz="1600" dirty="0" err="1">
                <a:latin typeface="AGReverance" pitchFamily="2" charset="0"/>
              </a:rPr>
              <a:t>Васнєцова</a:t>
            </a:r>
            <a:r>
              <a:rPr lang="uk-UA" sz="1600" dirty="0">
                <a:latin typeface="AGReverance" pitchFamily="2" charset="0"/>
              </a:rPr>
              <a:t> (побудований за його ескізами в 1894 році) був перетворений у Дім-музей. Музей імені братів </a:t>
            </a:r>
            <a:r>
              <a:rPr lang="uk-UA" sz="1600" dirty="0" err="1">
                <a:latin typeface="AGReverance" pitchFamily="2" charset="0"/>
              </a:rPr>
              <a:t>Васнєцових</a:t>
            </a:r>
            <a:r>
              <a:rPr lang="uk-UA" sz="1600" dirty="0">
                <a:latin typeface="AGReverance" pitchFamily="2" charset="0"/>
              </a:rPr>
              <a:t> в 1988 році був також відкритий у Кірові.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82260"/>
            <a:ext cx="5108058" cy="3774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38525" y="4960609"/>
            <a:ext cx="793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latin typeface="AGReverance" pitchFamily="2" charset="0"/>
              </a:rPr>
              <a:t>Дім-музей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1908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30353"/>
            <a:ext cx="2849013" cy="4026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20296"/>
            <a:ext cx="2104062" cy="4036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15290"/>
            <a:ext cx="3001489" cy="4052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98924" y="5057243"/>
            <a:ext cx="25859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AGReverance" pitchFamily="2" charset="0"/>
              </a:rPr>
              <a:t>«Бій Добрині </a:t>
            </a:r>
            <a:r>
              <a:rPr lang="uk-UA" sz="1200" dirty="0" err="1">
                <a:latin typeface="AGReverance" pitchFamily="2" charset="0"/>
              </a:rPr>
              <a:t>Никитича</a:t>
            </a:r>
            <a:r>
              <a:rPr lang="uk-UA" sz="1200" dirty="0">
                <a:latin typeface="AGReverance" pitchFamily="2" charset="0"/>
              </a:rPr>
              <a:t> зі Змієм Гориничем»</a:t>
            </a:r>
            <a:endParaRPr lang="uk-UA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04553" y="5057242"/>
            <a:ext cx="19543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AGReverance" pitchFamily="2" charset="0"/>
              </a:rPr>
              <a:t>"</a:t>
            </a:r>
            <a:r>
              <a:rPr lang="ru-RU" sz="1200" dirty="0" err="1">
                <a:latin typeface="AGReverance" pitchFamily="2" charset="0"/>
              </a:rPr>
              <a:t>Іван</a:t>
            </a:r>
            <a:r>
              <a:rPr lang="ru-RU" sz="1200" dirty="0">
                <a:latin typeface="AGReverance" pitchFamily="2" charset="0"/>
              </a:rPr>
              <a:t> Царевич на </a:t>
            </a:r>
            <a:r>
              <a:rPr lang="ru-RU" sz="1200" dirty="0" err="1">
                <a:latin typeface="AGReverance" pitchFamily="2" charset="0"/>
              </a:rPr>
              <a:t>сірому</a:t>
            </a:r>
            <a:r>
              <a:rPr lang="ru-RU" sz="1200" dirty="0">
                <a:latin typeface="AGReverance" pitchFamily="2" charset="0"/>
              </a:rPr>
              <a:t> </a:t>
            </a:r>
            <a:r>
              <a:rPr lang="ru-RU" sz="1200" dirty="0" err="1">
                <a:latin typeface="AGReverance" pitchFamily="2" charset="0"/>
              </a:rPr>
              <a:t>вовку</a:t>
            </a:r>
            <a:r>
              <a:rPr lang="ru-RU" sz="1200" dirty="0">
                <a:latin typeface="AGReverance" pitchFamily="2" charset="0"/>
              </a:rPr>
              <a:t>"</a:t>
            </a:r>
            <a:endParaRPr lang="uk-UA" sz="1200" dirty="0">
              <a:latin typeface="AGReverance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75476" y="5057241"/>
            <a:ext cx="19159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AGReverance" pitchFamily="2" charset="0"/>
              </a:rPr>
              <a:t>«Цар Іван Васильович Грозний»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323751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uk-UA" dirty="0">
                <a:effectLst/>
              </a:rPr>
              <a:t>Тяга до малювання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81100"/>
            <a:ext cx="2790825" cy="381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5200" y="1181100"/>
            <a:ext cx="51054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GReverance" pitchFamily="2" charset="0"/>
              </a:rPr>
              <a:t>Віктор Михайлович </a:t>
            </a:r>
            <a:r>
              <a:rPr lang="uk-UA" sz="1600" dirty="0" err="1">
                <a:latin typeface="AGReverance" pitchFamily="2" charset="0"/>
              </a:rPr>
              <a:t>Васнєцов</a:t>
            </a:r>
            <a:r>
              <a:rPr lang="uk-UA" sz="1600" dirty="0">
                <a:latin typeface="AGReverance" pitchFamily="2" charset="0"/>
              </a:rPr>
              <a:t> народився 3 (15) травня 1848 року в селі </a:t>
            </a:r>
            <a:r>
              <a:rPr lang="uk-UA" sz="1600" dirty="0" err="1">
                <a:latin typeface="AGReverance" pitchFamily="2" charset="0"/>
              </a:rPr>
              <a:t>Лопьял</a:t>
            </a:r>
            <a:r>
              <a:rPr lang="uk-UA" sz="1600" dirty="0">
                <a:latin typeface="AGReverance" pitchFamily="2" charset="0"/>
              </a:rPr>
              <a:t> під </a:t>
            </a:r>
            <a:r>
              <a:rPr lang="uk-UA" sz="1600" dirty="0" err="1">
                <a:latin typeface="AGReverance" pitchFamily="2" charset="0"/>
              </a:rPr>
              <a:t>Вяткою</a:t>
            </a:r>
            <a:r>
              <a:rPr lang="uk-UA" sz="1600" dirty="0">
                <a:latin typeface="AGReverance" pitchFamily="2" charset="0"/>
              </a:rPr>
              <a:t> (нині - у Кіровській області), у родині православного священика. Дитинство художника пройшло в селі </a:t>
            </a:r>
            <a:r>
              <a:rPr lang="uk-UA" sz="1600" dirty="0" err="1">
                <a:latin typeface="AGReverance" pitchFamily="2" charset="0"/>
              </a:rPr>
              <a:t>Рябове</a:t>
            </a:r>
            <a:r>
              <a:rPr lang="uk-UA" sz="1600" dirty="0">
                <a:latin typeface="AGReverance" pitchFamily="2" charset="0"/>
              </a:rPr>
              <a:t> </a:t>
            </a:r>
            <a:r>
              <a:rPr lang="uk-UA" sz="1600" dirty="0" err="1">
                <a:latin typeface="AGReverance" pitchFamily="2" charset="0"/>
              </a:rPr>
              <a:t>Вятської</a:t>
            </a:r>
            <a:r>
              <a:rPr lang="uk-UA" sz="1600" dirty="0">
                <a:latin typeface="AGReverance" pitchFamily="2" charset="0"/>
              </a:rPr>
              <a:t> губернії</a:t>
            </a:r>
            <a:r>
              <a:rPr lang="uk-UA" sz="1600" dirty="0" smtClean="0">
                <a:latin typeface="AGReverance" pitchFamily="2" charset="0"/>
              </a:rPr>
              <a:t>.</a:t>
            </a:r>
          </a:p>
          <a:p>
            <a:endParaRPr lang="uk-UA" sz="1600" dirty="0">
              <a:latin typeface="AGReverance" pitchFamily="2" charset="0"/>
            </a:endParaRPr>
          </a:p>
          <a:p>
            <a:r>
              <a:rPr lang="uk-UA" sz="1600" dirty="0" err="1">
                <a:latin typeface="AGReverance" pitchFamily="2" charset="0"/>
              </a:rPr>
              <a:t>Вятська</a:t>
            </a:r>
            <a:r>
              <a:rPr lang="uk-UA" sz="1600" dirty="0">
                <a:latin typeface="AGReverance" pitchFamily="2" charset="0"/>
              </a:rPr>
              <a:t> губернія славилася тоді місцевими художниками. Чого тільки не робили майстри й майстрині: вишивали, різали по дереву, розмальовували ложки й меблі, виготовляли глиняні писані іграшки, знамениті в'ятські пряники - все це бачив допитливий хлопчик. З дитячих років чув </a:t>
            </a:r>
            <a:r>
              <a:rPr lang="uk-UA" sz="1600" dirty="0" err="1">
                <a:latin typeface="AGReverance" pitchFamily="2" charset="0"/>
              </a:rPr>
              <a:t>Васнєцов</a:t>
            </a:r>
            <a:r>
              <a:rPr lang="uk-UA" sz="1600" dirty="0">
                <a:latin typeface="AGReverance" pitchFamily="2" charset="0"/>
              </a:rPr>
              <a:t> билини й казки про російських богатирів, протяжливі смутні пісні, які на посиденьках при світлі лучин співали жінки. Це вплинуло на формування світогляду майбутнього художника, на розвиток його </a:t>
            </a:r>
            <a:r>
              <a:rPr lang="uk-UA" sz="1600" dirty="0" smtClean="0">
                <a:latin typeface="AGReverance" pitchFamily="2" charset="0"/>
              </a:rPr>
              <a:t>таланту.</a:t>
            </a:r>
            <a:r>
              <a:rPr lang="uk-UA" sz="1600" dirty="0">
                <a:latin typeface="AGReverance" pitchFamily="2" charset="0"/>
              </a:rPr>
              <a:t> Саме у </a:t>
            </a:r>
            <a:r>
              <a:rPr lang="uk-UA" sz="1600" dirty="0" err="1">
                <a:latin typeface="AGReverance" pitchFamily="2" charset="0"/>
              </a:rPr>
              <a:t>Вятці</a:t>
            </a:r>
            <a:r>
              <a:rPr lang="uk-UA" sz="1600" dirty="0">
                <a:latin typeface="AGReverance" pitchFamily="2" charset="0"/>
              </a:rPr>
              <a:t> зародилася жагуча прихильність маленького Віктора до мистецтва, до народного епосу.</a:t>
            </a:r>
          </a:p>
          <a:p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50265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1" y="0"/>
            <a:ext cx="1038371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125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8364" y="-635824"/>
            <a:ext cx="11158847" cy="669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62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961901"/>
            <a:ext cx="290078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968" y="961901"/>
            <a:ext cx="2783541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32" y="961901"/>
            <a:ext cx="250179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44837" y="5076701"/>
            <a:ext cx="676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>
                <a:latin typeface="AGReverance" pitchFamily="2" charset="0"/>
              </a:rPr>
              <a:t>«</a:t>
            </a:r>
            <a:r>
              <a:rPr lang="uk-UA" sz="1200" dirty="0" err="1" smtClean="0">
                <a:latin typeface="AGReverance" pitchFamily="2" charset="0"/>
              </a:rPr>
              <a:t>Гамаюн</a:t>
            </a:r>
            <a:r>
              <a:rPr lang="uk-UA" sz="1200" dirty="0" smtClean="0">
                <a:latin typeface="AGReverance" pitchFamily="2" charset="0"/>
              </a:rPr>
              <a:t>»</a:t>
            </a:r>
            <a:endParaRPr lang="uk-UA" sz="1200" dirty="0">
              <a:latin typeface="AGReverance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3613" y="5065712"/>
            <a:ext cx="12426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AGReverance" pitchFamily="2" charset="0"/>
              </a:rPr>
              <a:t>"Царівна </a:t>
            </a:r>
            <a:r>
              <a:rPr lang="uk-UA" sz="1200" dirty="0" err="1">
                <a:latin typeface="AGReverance" pitchFamily="2" charset="0"/>
              </a:rPr>
              <a:t>Несміяна</a:t>
            </a:r>
            <a:r>
              <a:rPr lang="uk-UA" sz="1200" dirty="0">
                <a:latin typeface="AGReverance" pitchFamily="2" charset="0"/>
              </a:rPr>
              <a:t>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4478" y="5076701"/>
            <a:ext cx="960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AGReverance" pitchFamily="2" charset="0"/>
              </a:rPr>
              <a:t>"Снігуронька"</a:t>
            </a:r>
          </a:p>
        </p:txBody>
      </p:sp>
    </p:spTree>
    <p:extLst>
      <p:ext uri="{BB962C8B-B14F-4D97-AF65-F5344CB8AC3E}">
        <p14:creationId xmlns:p14="http://schemas.microsoft.com/office/powerpoint/2010/main" val="88263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1231374"/>
            <a:ext cx="2743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1600" dirty="0">
                <a:latin typeface="AGReverance" pitchFamily="2" charset="0"/>
              </a:rPr>
              <a:t>Хлопчик рано почав малювати, але був відданий в 1858 році у </a:t>
            </a:r>
            <a:r>
              <a:rPr lang="uk-UA" sz="1600" dirty="0" err="1">
                <a:latin typeface="AGReverance" pitchFamily="2" charset="0"/>
              </a:rPr>
              <a:t>Вятське</a:t>
            </a:r>
            <a:r>
              <a:rPr lang="uk-UA" sz="1600" dirty="0">
                <a:latin typeface="AGReverance" pitchFamily="2" charset="0"/>
              </a:rPr>
              <a:t> духовне училище. В 1862 році його перевели у </a:t>
            </a:r>
            <a:r>
              <a:rPr lang="uk-UA" sz="1600" dirty="0" err="1">
                <a:latin typeface="AGReverance" pitchFamily="2" charset="0"/>
              </a:rPr>
              <a:t>Вятську</a:t>
            </a:r>
            <a:r>
              <a:rPr lang="uk-UA" sz="1600" dirty="0">
                <a:latin typeface="AGReverance" pitchFamily="2" charset="0"/>
              </a:rPr>
              <a:t> духовну семінарію. Використовуючи в семінарії кожну вільну хвилину, </a:t>
            </a:r>
            <a:r>
              <a:rPr lang="uk-UA" sz="1600" dirty="0" err="1">
                <a:latin typeface="AGReverance" pitchFamily="2" charset="0"/>
              </a:rPr>
              <a:t>Васнєцов</a:t>
            </a:r>
            <a:r>
              <a:rPr lang="uk-UA" sz="1600" dirty="0">
                <a:latin typeface="AGReverance" pitchFamily="2" charset="0"/>
              </a:rPr>
              <a:t> із захопленням малював, і ця пристрасть незабаром стала для нього не тільки радістю й відпочинком, але й головною метою в житті. Уже тоді Віктор із задоволенням допомагав художнику </a:t>
            </a:r>
            <a:r>
              <a:rPr lang="uk-UA" sz="1600" dirty="0" err="1">
                <a:latin typeface="AGReverance" pitchFamily="2" charset="0"/>
              </a:rPr>
              <a:t>Андріоллі</a:t>
            </a:r>
            <a:r>
              <a:rPr lang="uk-UA" sz="1600" dirty="0">
                <a:latin typeface="AGReverance" pitchFamily="2" charset="0"/>
              </a:rPr>
              <a:t> розписувати </a:t>
            </a:r>
            <a:r>
              <a:rPr lang="uk-UA" sz="1600" dirty="0" err="1">
                <a:latin typeface="AGReverance" pitchFamily="2" charset="0"/>
              </a:rPr>
              <a:t>Вятський</a:t>
            </a:r>
            <a:r>
              <a:rPr lang="uk-UA" sz="1600" dirty="0">
                <a:latin typeface="AGReverance" pitchFamily="2" charset="0"/>
              </a:rPr>
              <a:t> собор.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132"/>
            <a:ext cx="2533650" cy="3101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28700"/>
            <a:ext cx="2602758" cy="419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uk-UA" dirty="0">
                <a:effectLst/>
              </a:rPr>
              <a:t>Перші роботи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646516"/>
            <a:ext cx="4343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AGReverance" pitchFamily="2" charset="0"/>
              </a:rPr>
              <a:t>Віктор </a:t>
            </a:r>
            <a:r>
              <a:rPr lang="uk-UA" sz="1600" dirty="0" err="1">
                <a:latin typeface="AGReverance" pitchFamily="2" charset="0"/>
              </a:rPr>
              <a:t>Васнєцов</a:t>
            </a:r>
            <a:r>
              <a:rPr lang="uk-UA" sz="1600" dirty="0">
                <a:latin typeface="AGReverance" pitchFamily="2" charset="0"/>
              </a:rPr>
              <a:t> не став священиком, як мріяв батько. На останньому курсі семінарії в 1867 році юнак пішов із передостаннього філософського класу й вирішив, що виїде з </a:t>
            </a:r>
            <a:r>
              <a:rPr lang="uk-UA" sz="1600" dirty="0" err="1">
                <a:latin typeface="AGReverance" pitchFamily="2" charset="0"/>
              </a:rPr>
              <a:t>Вятки</a:t>
            </a:r>
            <a:r>
              <a:rPr lang="uk-UA" sz="1600" dirty="0">
                <a:latin typeface="AGReverance" pitchFamily="2" charset="0"/>
              </a:rPr>
              <a:t> в Петербург і поступить в Академію мистецтв. У тому ж році він написав перші жанрові картинки маслом </a:t>
            </a:r>
            <a:r>
              <a:rPr lang="uk-UA" sz="1600" dirty="0" smtClean="0">
                <a:latin typeface="AGReverance" pitchFamily="2" charset="0"/>
              </a:rPr>
              <a:t>«Молочарка» </a:t>
            </a:r>
            <a:r>
              <a:rPr lang="uk-UA" sz="1600" dirty="0">
                <a:latin typeface="AGReverance" pitchFamily="2" charset="0"/>
              </a:rPr>
              <a:t>і </a:t>
            </a:r>
            <a:r>
              <a:rPr lang="uk-UA" sz="1600" dirty="0" smtClean="0">
                <a:latin typeface="AGReverance" pitchFamily="2" charset="0"/>
              </a:rPr>
              <a:t>«Жниця». </a:t>
            </a:r>
            <a:r>
              <a:rPr lang="uk-UA" sz="1600" dirty="0">
                <a:latin typeface="AGReverance" pitchFamily="2" charset="0"/>
              </a:rPr>
              <a:t>Розігравши роботи в лотереї, на отримані за них 60 рублів із дозволу батька відправився в Петербург вступати в Академію мистецтв. В 1867-1868 роках займався в малювальній школі Івана Миколайовича </a:t>
            </a:r>
            <a:r>
              <a:rPr lang="uk-UA" sz="1600" dirty="0" err="1">
                <a:latin typeface="AGReverance" pitchFamily="2" charset="0"/>
              </a:rPr>
              <a:t>Крамського</a:t>
            </a:r>
            <a:r>
              <a:rPr lang="uk-UA" sz="1600" dirty="0">
                <a:latin typeface="AGReverance" pitchFamily="2" charset="0"/>
              </a:rPr>
              <a:t> (1837-1887), освоїв літографську справу. </a:t>
            </a:r>
            <a:endParaRPr lang="uk-UA" sz="1600" dirty="0">
              <a:latin typeface="AGReverance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28700"/>
            <a:ext cx="2971800" cy="4036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64798" y="5065101"/>
            <a:ext cx="1005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>
                <a:latin typeface="AGReverance" pitchFamily="2" charset="0"/>
              </a:rPr>
              <a:t>«Жниця» (1867)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224343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effectLst/>
              </a:rPr>
              <a:t>Рання </a:t>
            </a:r>
            <a:r>
              <a:rPr lang="uk-UA" dirty="0" smtClean="0">
                <a:effectLst/>
              </a:rPr>
              <a:t>творчість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38600" y="110490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latin typeface="AGReverance" pitchFamily="2" charset="0"/>
              </a:rPr>
              <a:t>Молодий Віктор </a:t>
            </a:r>
            <a:r>
              <a:rPr lang="uk-UA" dirty="0" err="1">
                <a:latin typeface="AGReverance" pitchFamily="2" charset="0"/>
              </a:rPr>
              <a:t>Васнєцов</a:t>
            </a:r>
            <a:r>
              <a:rPr lang="uk-UA" dirty="0">
                <a:latin typeface="AGReverance" pitchFamily="2" charset="0"/>
              </a:rPr>
              <a:t> цілком додержувався традицій передвижницького побутописання. Виставляти свої роботи почав з 1869 року, спочатку беручи участь в експозиціях Академії, потім – у виставках </a:t>
            </a:r>
            <a:r>
              <a:rPr lang="uk-UA" dirty="0" smtClean="0">
                <a:latin typeface="AGReverance" pitchFamily="2" charset="0"/>
              </a:rPr>
              <a:t>«Товариства передвижників». </a:t>
            </a:r>
            <a:r>
              <a:rPr lang="uk-UA" dirty="0">
                <a:latin typeface="AGReverance" pitchFamily="2" charset="0"/>
              </a:rPr>
              <a:t>В 1873 році роботу </a:t>
            </a:r>
            <a:r>
              <a:rPr lang="uk-UA" dirty="0" err="1">
                <a:latin typeface="AGReverance" pitchFamily="2" charset="0"/>
              </a:rPr>
              <a:t>Васнєцова</a:t>
            </a:r>
            <a:r>
              <a:rPr lang="uk-UA" dirty="0">
                <a:latin typeface="AGReverance" pitchFamily="2" charset="0"/>
              </a:rPr>
              <a:t> </a:t>
            </a:r>
            <a:r>
              <a:rPr lang="uk-UA" dirty="0" smtClean="0">
                <a:latin typeface="AGReverance" pitchFamily="2" charset="0"/>
              </a:rPr>
              <a:t>«Робітники </a:t>
            </a:r>
            <a:r>
              <a:rPr lang="uk-UA" dirty="0">
                <a:latin typeface="AGReverance" pitchFamily="2" charset="0"/>
              </a:rPr>
              <a:t>з </a:t>
            </a:r>
            <a:r>
              <a:rPr lang="uk-UA" dirty="0" smtClean="0">
                <a:latin typeface="AGReverance" pitchFamily="2" charset="0"/>
              </a:rPr>
              <a:t>тачками» </a:t>
            </a:r>
            <a:r>
              <a:rPr lang="uk-UA" dirty="0">
                <a:latin typeface="AGReverance" pitchFamily="2" charset="0"/>
              </a:rPr>
              <a:t>придбав Третьяков Павло </a:t>
            </a:r>
            <a:r>
              <a:rPr lang="uk-UA" dirty="0" smtClean="0">
                <a:latin typeface="AGReverance" pitchFamily="2" charset="0"/>
              </a:rPr>
              <a:t>Михайлович. </a:t>
            </a:r>
            <a:r>
              <a:rPr lang="uk-UA" dirty="0">
                <a:latin typeface="AGReverance" pitchFamily="2" charset="0"/>
              </a:rPr>
              <a:t>Жанрові картини Віктора Михайловича </a:t>
            </a:r>
            <a:r>
              <a:rPr lang="uk-UA" dirty="0" smtClean="0">
                <a:latin typeface="AGReverance" pitchFamily="2" charset="0"/>
              </a:rPr>
              <a:t>«Із </a:t>
            </a:r>
            <a:r>
              <a:rPr lang="uk-UA" dirty="0">
                <a:latin typeface="AGReverance" pitchFamily="2" charset="0"/>
              </a:rPr>
              <a:t>квартири на </a:t>
            </a:r>
            <a:r>
              <a:rPr lang="uk-UA" dirty="0" smtClean="0">
                <a:latin typeface="AGReverance" pitchFamily="2" charset="0"/>
              </a:rPr>
              <a:t>квартиру»</a:t>
            </a:r>
            <a:r>
              <a:rPr lang="ru-RU" dirty="0" smtClean="0">
                <a:latin typeface="AGReverance" pitchFamily="2" charset="0"/>
              </a:rPr>
              <a:t>, </a:t>
            </a:r>
            <a:r>
              <a:rPr lang="uk-UA" dirty="0" smtClean="0">
                <a:latin typeface="AGReverance" pitchFamily="2" charset="0"/>
              </a:rPr>
              <a:t>«Преферанс» </a:t>
            </a:r>
            <a:r>
              <a:rPr lang="uk-UA" dirty="0">
                <a:latin typeface="AGReverance" pitchFamily="2" charset="0"/>
              </a:rPr>
              <a:t>були тепло зустрінуті публікою. Особливий успіх випав на долю картини </a:t>
            </a:r>
            <a:r>
              <a:rPr lang="uk-UA" dirty="0" smtClean="0">
                <a:latin typeface="AGReverance" pitchFamily="2" charset="0"/>
              </a:rPr>
              <a:t>«Із </a:t>
            </a:r>
            <a:r>
              <a:rPr lang="uk-UA" dirty="0">
                <a:latin typeface="AGReverance" pitchFamily="2" charset="0"/>
              </a:rPr>
              <a:t>квартири на </a:t>
            </a:r>
            <a:r>
              <a:rPr lang="uk-UA" dirty="0" smtClean="0">
                <a:latin typeface="AGReverance" pitchFamily="2" charset="0"/>
              </a:rPr>
              <a:t>квартиру», </a:t>
            </a:r>
            <a:r>
              <a:rPr lang="uk-UA" dirty="0">
                <a:latin typeface="AGReverance" pitchFamily="2" charset="0"/>
              </a:rPr>
              <a:t>над якою художник працював з 1875 року. До картин побутового характеру належать також </a:t>
            </a:r>
            <a:r>
              <a:rPr lang="uk-UA" dirty="0" smtClean="0">
                <a:latin typeface="AGReverance" pitchFamily="2" charset="0"/>
              </a:rPr>
              <a:t>«Військова телеграма»</a:t>
            </a:r>
            <a:r>
              <a:rPr lang="ru-RU" dirty="0" smtClean="0">
                <a:latin typeface="AGReverance" pitchFamily="2" charset="0"/>
              </a:rPr>
              <a:t>,</a:t>
            </a:r>
            <a:r>
              <a:rPr lang="uk-UA" dirty="0" smtClean="0">
                <a:latin typeface="AGReverance" pitchFamily="2" charset="0"/>
              </a:rPr>
              <a:t> «Книжкова крамничка»</a:t>
            </a:r>
            <a:r>
              <a:rPr lang="ru-RU" dirty="0" smtClean="0">
                <a:latin typeface="AGReverance" pitchFamily="2" charset="0"/>
              </a:rPr>
              <a:t>.</a:t>
            </a:r>
            <a:endParaRPr lang="uk-UA" dirty="0">
              <a:latin typeface="AGReverance" pitchFamily="2" charset="0"/>
            </a:endParaRPr>
          </a:p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19"/>
          <a:stretch/>
        </p:blipFill>
        <p:spPr bwMode="auto">
          <a:xfrm>
            <a:off x="457200" y="967488"/>
            <a:ext cx="3048000" cy="4112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9419" y="5080413"/>
            <a:ext cx="1303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>
                <a:latin typeface="AGReverance" pitchFamily="2" charset="0"/>
              </a:rPr>
              <a:t>Павло Третьяков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68816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14300"/>
            <a:ext cx="9522499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05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0"/>
            <a:ext cx="9144000" cy="73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06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9" y="1041779"/>
            <a:ext cx="5091752" cy="3851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4999" y="1041778"/>
            <a:ext cx="2994505" cy="3851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7818" y="4891104"/>
            <a:ext cx="2077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latin typeface="AGReverance" pitchFamily="2" charset="0"/>
              </a:rPr>
              <a:t>«Військова телеграма</a:t>
            </a:r>
            <a:r>
              <a:rPr lang="uk-UA" sz="1400" dirty="0" smtClean="0">
                <a:latin typeface="AGReverance" pitchFamily="2" charset="0"/>
              </a:rPr>
              <a:t>» (1876)</a:t>
            </a:r>
            <a:endParaRPr lang="uk-UA" sz="1400" dirty="0">
              <a:latin typeface="AGReverance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77352" y="4891103"/>
            <a:ext cx="20697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>
                <a:latin typeface="AGReverance" pitchFamily="2" charset="0"/>
              </a:rPr>
              <a:t>«Книжкова крамничка</a:t>
            </a:r>
            <a:r>
              <a:rPr lang="uk-UA" sz="1400" dirty="0" smtClean="0">
                <a:latin typeface="AGReverance" pitchFamily="2" charset="0"/>
              </a:rPr>
              <a:t>» (1876)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58531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0" y="1455016"/>
            <a:ext cx="4800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dirty="0">
                <a:latin typeface="AGReverance" pitchFamily="2" charset="0"/>
              </a:rPr>
              <a:t>В 1876 році художник поїхав у Францію, де біля року працював у колонії російських художників. Оселившись на околицях Парижа, </a:t>
            </a:r>
            <a:r>
              <a:rPr lang="uk-UA" dirty="0" err="1">
                <a:latin typeface="AGReverance" pitchFamily="2" charset="0"/>
              </a:rPr>
              <a:t>Васнєцов</a:t>
            </a:r>
            <a:r>
              <a:rPr lang="uk-UA" dirty="0">
                <a:latin typeface="AGReverance" pitchFamily="2" charset="0"/>
              </a:rPr>
              <a:t> багато працює на натурі, його приваблює життя </a:t>
            </a:r>
            <a:r>
              <a:rPr lang="uk-UA" dirty="0" smtClean="0">
                <a:latin typeface="AGReverance" pitchFamily="2" charset="0"/>
              </a:rPr>
              <a:t>«простих людей» </a:t>
            </a:r>
            <a:r>
              <a:rPr lang="uk-UA" dirty="0">
                <a:latin typeface="AGReverance" pitchFamily="2" charset="0"/>
              </a:rPr>
              <a:t>- робітників, селян, який він постійно замальовує в альбом. Результатом цих спостережень стала картина </a:t>
            </a:r>
            <a:r>
              <a:rPr lang="uk-UA" dirty="0" smtClean="0">
                <a:latin typeface="AGReverance" pitchFamily="2" charset="0"/>
              </a:rPr>
              <a:t>«Балагани </a:t>
            </a:r>
            <a:r>
              <a:rPr lang="uk-UA" dirty="0">
                <a:latin typeface="AGReverance" pitchFamily="2" charset="0"/>
              </a:rPr>
              <a:t>на околицях </a:t>
            </a:r>
            <a:r>
              <a:rPr lang="uk-UA" dirty="0" smtClean="0">
                <a:latin typeface="AGReverance" pitchFamily="2" charset="0"/>
              </a:rPr>
              <a:t>Парижа».</a:t>
            </a:r>
            <a:endParaRPr lang="uk-UA" dirty="0">
              <a:latin typeface="AGReverance" pitchFamily="2" charset="0"/>
            </a:endParaRPr>
          </a:p>
          <a:p>
            <a:pPr fontAlgn="base"/>
            <a:r>
              <a:rPr lang="uk-UA" dirty="0">
                <a:latin typeface="AGReverance" pitchFamily="2" charset="0"/>
              </a:rPr>
              <a:t>Саме в Парижі художник задумав </a:t>
            </a:r>
            <a:r>
              <a:rPr lang="uk-UA" dirty="0" smtClean="0">
                <a:latin typeface="AGReverance" pitchFamily="2" charset="0"/>
              </a:rPr>
              <a:t>«почати </a:t>
            </a:r>
            <a:r>
              <a:rPr lang="uk-UA" dirty="0">
                <a:latin typeface="AGReverance" pitchFamily="2" charset="0"/>
              </a:rPr>
              <a:t>новий жанр своєї </a:t>
            </a:r>
            <a:r>
              <a:rPr lang="uk-UA" dirty="0" smtClean="0">
                <a:latin typeface="AGReverance" pitchFamily="2" charset="0"/>
              </a:rPr>
              <a:t>діяльності» </a:t>
            </a:r>
            <a:r>
              <a:rPr lang="uk-UA" dirty="0">
                <a:latin typeface="AGReverance" pitchFamily="2" charset="0"/>
              </a:rPr>
              <a:t>і зробив перший етюд </a:t>
            </a:r>
            <a:r>
              <a:rPr lang="uk-UA" dirty="0" smtClean="0">
                <a:latin typeface="AGReverance" pitchFamily="2" charset="0"/>
              </a:rPr>
              <a:t>«Богатирів». </a:t>
            </a:r>
            <a:r>
              <a:rPr lang="uk-UA" dirty="0">
                <a:latin typeface="AGReverance" pitchFamily="2" charset="0"/>
              </a:rPr>
              <a:t>Повернувшись у Росію, </a:t>
            </a:r>
            <a:r>
              <a:rPr lang="uk-UA" dirty="0" err="1">
                <a:latin typeface="AGReverance" pitchFamily="2" charset="0"/>
              </a:rPr>
              <a:t>Васнєцов</a:t>
            </a:r>
            <a:r>
              <a:rPr lang="uk-UA" dirty="0">
                <a:latin typeface="AGReverance" pitchFamily="2" charset="0"/>
              </a:rPr>
              <a:t> із родиною оселився в Москві.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87756"/>
            <a:ext cx="2667000" cy="4073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1100" y="5061598"/>
            <a:ext cx="19639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>
                <a:latin typeface="AGReverance" pitchFamily="2" charset="0"/>
              </a:rPr>
              <a:t>«Балагани на околицях Парижа».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309641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989</Words>
  <Application>Microsoft Office PowerPoint</Application>
  <PresentationFormat>Экран (16:10)</PresentationFormat>
  <Paragraphs>39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Віктор Васнєцов</vt:lpstr>
      <vt:lpstr>Тяга до малювання</vt:lpstr>
      <vt:lpstr>Презентация PowerPoint</vt:lpstr>
      <vt:lpstr>Перші роботи</vt:lpstr>
      <vt:lpstr>Рання творчість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«Російський стиль»</vt:lpstr>
      <vt:lpstr>Презентация PowerPoint</vt:lpstr>
      <vt:lpstr>Презентация PowerPoint</vt:lpstr>
      <vt:lpstr>Роботи в області архітектури</vt:lpstr>
      <vt:lpstr>Хатинка на кур’їх ніжках</vt:lpstr>
      <vt:lpstr>Презентация PowerPoint</vt:lpstr>
      <vt:lpstr>Презентация PowerPoint</vt:lpstr>
      <vt:lpstr>Неприязнь до політики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Наталия</dc:creator>
  <cp:lastModifiedBy>Наталия</cp:lastModifiedBy>
  <cp:revision>45</cp:revision>
  <dcterms:created xsi:type="dcterms:W3CDTF">2012-11-22T11:43:17Z</dcterms:created>
  <dcterms:modified xsi:type="dcterms:W3CDTF">2015-04-09T21:58:40Z</dcterms:modified>
</cp:coreProperties>
</file>