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87737"/>
            <a:ext cx="7776863" cy="1731982"/>
          </a:xfrm>
        </p:spPr>
        <p:txBody>
          <a:bodyPr/>
          <a:lstStyle/>
          <a:p>
            <a:r>
              <a:rPr lang="ru-RU" sz="7200" b="1" dirty="0" err="1" smtClean="0">
                <a:latin typeface="Gabriola" panose="04040605051002020D02" pitchFamily="82" charset="0"/>
              </a:rPr>
              <a:t>Арх</a:t>
            </a:r>
            <a:r>
              <a:rPr lang="uk-UA" sz="7200" b="1" dirty="0" err="1" smtClean="0">
                <a:latin typeface="Gabriola" panose="04040605051002020D02" pitchFamily="82" charset="0"/>
              </a:rPr>
              <a:t>ітектура</a:t>
            </a:r>
            <a:r>
              <a:rPr lang="uk-UA" sz="7200" b="1" dirty="0" smtClean="0">
                <a:latin typeface="Gabriola" panose="04040605051002020D02" pitchFamily="82" charset="0"/>
              </a:rPr>
              <a:t> бароко в Україні</a:t>
            </a:r>
            <a:endParaRPr lang="ru-RU" sz="7200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Крепак</a:t>
            </a:r>
            <a:r>
              <a:rPr lang="uk-UA" dirty="0" smtClean="0"/>
              <a:t> </a:t>
            </a:r>
            <a:r>
              <a:rPr lang="uk-UA" dirty="0" err="1" smtClean="0"/>
              <a:t>Катарини</a:t>
            </a:r>
            <a:r>
              <a:rPr lang="uk-UA" dirty="0" smtClean="0"/>
              <a:t>, 6-Б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2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latin typeface="Gabriola" panose="04040605051002020D02" pitchFamily="82" charset="0"/>
              </a:rPr>
              <a:t>церква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Всіх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святих</a:t>
            </a:r>
            <a:r>
              <a:rPr lang="ru-RU" sz="3200" b="1" i="1" dirty="0">
                <a:latin typeface="Gabriola" panose="04040605051002020D02" pitchFamily="82" charset="0"/>
              </a:rPr>
              <a:t> над </a:t>
            </a:r>
            <a:r>
              <a:rPr lang="ru-RU" sz="3200" b="1" i="1" dirty="0" err="1">
                <a:latin typeface="Gabriola" panose="04040605051002020D02" pitchFamily="82" charset="0"/>
              </a:rPr>
              <a:t>Економічною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брамою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Києво-Печерської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лаври</a:t>
            </a:r>
            <a:r>
              <a:rPr lang="ru-RU" sz="3200" b="1" dirty="0">
                <a:latin typeface="Gabriola" panose="04040605051002020D02" pitchFamily="82" charset="0"/>
              </a:rPr>
              <a:t> (1696—1698 </a:t>
            </a:r>
            <a:r>
              <a:rPr lang="ru-RU" sz="3200" b="1" dirty="0" err="1">
                <a:latin typeface="Gabriola" panose="04040605051002020D02" pitchFamily="82" charset="0"/>
              </a:rPr>
              <a:t>рр</a:t>
            </a:r>
            <a:r>
              <a:rPr lang="ru-RU" sz="3200" b="1" dirty="0">
                <a:latin typeface="Gabriola" panose="04040605051002020D02" pitchFamily="82" charset="0"/>
              </a:rPr>
              <a:t>.)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5122" name="Picture 2" descr="http://about-ukraine.com/img/image/%D0%A5%D1%80%D0%B0%D0%BC%D0%B8%20%D0%A3%D0%BA%D1%80%D0%B0%D1%97%D0%BD%D0%B8/%D0%A0%D0%B8%D1%81_%20101%20%D0%A6%D0%B5%D1%80%D0%BA%D0%B2%D0%B0%20%D0%92%D1%81%D1%96%D1%85%20%D0%A1%D0%B2%D1%8F%D1%82%D0%B8%D1%85%20%D0%BC_%20%D0%9A%D0%B8%D1%97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4" y="2204864"/>
            <a:ext cx="3135316" cy="46531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h4.ggpht.com/_0ob9WzPAIoA/R8zICaC-SJI/AAAAAAAAAZY/cpPBaBUTHuY/s800/01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0" y="2204864"/>
            <a:ext cx="6093518" cy="4551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Gabriola" panose="04040605051002020D02" pitchFamily="82" charset="0"/>
              </a:rPr>
              <a:t> </a:t>
            </a:r>
            <a:r>
              <a:rPr lang="ru-RU" sz="3200" b="1" i="1" dirty="0" err="1">
                <a:latin typeface="Gabriola" panose="04040605051002020D02" pitchFamily="82" charset="0"/>
              </a:rPr>
              <a:t>церква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Катерини</a:t>
            </a:r>
            <a:r>
              <a:rPr lang="ru-RU" sz="3200" b="1" i="1" dirty="0">
                <a:latin typeface="Gabriola" panose="04040605051002020D02" pitchFamily="82" charset="0"/>
              </a:rPr>
              <a:t> в </a:t>
            </a:r>
            <a:r>
              <a:rPr lang="ru-RU" sz="3200" b="1" i="1" dirty="0" err="1">
                <a:latin typeface="Gabriola" panose="04040605051002020D02" pitchFamily="82" charset="0"/>
              </a:rPr>
              <a:t>Чернігові</a:t>
            </a:r>
            <a:r>
              <a:rPr lang="ru-RU" sz="3200" b="1" dirty="0">
                <a:latin typeface="Gabriola" panose="04040605051002020D02" pitchFamily="82" charset="0"/>
              </a:rPr>
              <a:t> (1716 р.)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6146" name="Picture 2" descr="http://dykanka.at.ua/_si/0/14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 bwMode="auto">
          <a:xfrm>
            <a:off x="-18791" y="2708920"/>
            <a:ext cx="6117338" cy="36645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ult.gov.ua/_bl/0/293290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8594"/>
            <a:ext cx="3275856" cy="36948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latin typeface="Gabriola" panose="04040605051002020D02" pitchFamily="82" charset="0"/>
              </a:rPr>
              <a:t>Преображенська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церква</a:t>
            </a:r>
            <a:r>
              <a:rPr lang="ru-RU" sz="3200" b="1" dirty="0">
                <a:latin typeface="Gabriola" panose="04040605051002020D02" pitchFamily="82" charset="0"/>
              </a:rPr>
              <a:t> у Великих </a:t>
            </a:r>
            <a:r>
              <a:rPr lang="ru-RU" sz="3200" b="1" dirty="0" err="1">
                <a:latin typeface="Gabriola" panose="04040605051002020D02" pitchFamily="82" charset="0"/>
              </a:rPr>
              <a:t>Сорочинцях</a:t>
            </a:r>
            <a:r>
              <a:rPr lang="ru-RU" sz="3200" b="1" dirty="0">
                <a:latin typeface="Gabriola" panose="04040605051002020D02" pitchFamily="82" charset="0"/>
              </a:rPr>
              <a:t> (1732р.)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7170" name="Picture 2" descr="http://static.iloveukraine.com.ua/p/0/4/4843/feca6683e822c8f82c36d63778f47687_600x1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47"/>
            <a:ext cx="6262047" cy="46965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hool1upk.klasna.com/uploads/editor/1096/121581/blog_/georg_vska_cerkva_vidubickogo_monastirya_v_ki_v___1696_17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8" y="2085612"/>
            <a:ext cx="3203848" cy="46717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latin typeface="Gabriola" panose="04040605051002020D02" pitchFamily="82" charset="0"/>
              </a:rPr>
              <a:t>собор </a:t>
            </a:r>
            <a:r>
              <a:rPr lang="ru-RU" sz="3200" b="1" i="1" dirty="0">
                <a:latin typeface="Gabriola" panose="04040605051002020D02" pitchFamily="82" charset="0"/>
              </a:rPr>
              <a:t>св. Юра у </a:t>
            </a:r>
            <a:r>
              <a:rPr lang="ru-RU" sz="3200" b="1" i="1" dirty="0" err="1">
                <a:latin typeface="Gabriola" panose="04040605051002020D02" pitchFamily="82" charset="0"/>
              </a:rPr>
              <a:t>Львові</a:t>
            </a:r>
            <a:r>
              <a:rPr lang="ru-RU" sz="3200" b="1" i="1" dirty="0">
                <a:latin typeface="Gabriola" panose="04040605051002020D02" pitchFamily="82" charset="0"/>
              </a:rPr>
              <a:t> (1747-1762 </a:t>
            </a:r>
            <a:r>
              <a:rPr lang="ru-RU" sz="3200" b="1" i="1" dirty="0" err="1">
                <a:latin typeface="Gabriola" panose="04040605051002020D02" pitchFamily="82" charset="0"/>
              </a:rPr>
              <a:t>рр</a:t>
            </a:r>
            <a:r>
              <a:rPr lang="ru-RU" sz="3200" b="1" i="1" dirty="0">
                <a:latin typeface="Gabriola" panose="04040605051002020D02" pitchFamily="82" charset="0"/>
              </a:rPr>
              <a:t>.)</a:t>
            </a:r>
            <a:r>
              <a:rPr lang="ru-RU" sz="3200" b="1" dirty="0">
                <a:latin typeface="Gabriola" panose="04040605051002020D02" pitchFamily="82" charset="0"/>
              </a:rPr>
              <a:t>.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8194" name="Picture 2" descr="http://i014.radikal.ru/0912/5a/dd8d037b9d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66" y="2348880"/>
            <a:ext cx="2995255" cy="39853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-lviv.in.ua/wp-content/uploads/2011/10/Ura_2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2189518"/>
            <a:ext cx="6288182" cy="41816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7" y="242088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Дякую за увагу!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Бароко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в 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перекладі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з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італійської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означає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 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химерний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чудернацький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 Так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називають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мистецький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стиль,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який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панував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Європі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кінця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XVI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майже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до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кінця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XVIII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ст.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Найяскравіше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він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утілювався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архітектурі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бароковим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спорудам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притаманні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нагромадження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розкішних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оздоб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підкреслена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декоративність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грандіозність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Бароко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latin typeface="Gabriola" panose="04040605051002020D02" pitchFamily="82" charset="0"/>
                <a:cs typeface="FreesiaUPC" panose="020B0604020202020204" pitchFamily="34" charset="-34"/>
              </a:rPr>
              <a:t>Бароко в Україні</a:t>
            </a:r>
            <a:endParaRPr lang="ru-RU" sz="6000" b="1" dirty="0">
              <a:latin typeface="Gabriola" panose="04040605051002020D02" pitchFamily="82" charset="0"/>
              <a:cs typeface="FreesiaUPC" panose="020B0604020202020204" pitchFamily="34" charset="-34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err="1">
                <a:latin typeface="Gabriola" panose="04040605051002020D02" pitchFamily="82" charset="0"/>
              </a:rPr>
              <a:t>Прикметні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риси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європейського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бароко</a:t>
            </a:r>
            <a:r>
              <a:rPr lang="ru-RU" sz="2800" b="1" dirty="0">
                <a:latin typeface="Gabriola" panose="04040605051002020D02" pitchFamily="82" charset="0"/>
              </a:rPr>
              <a:t> в </a:t>
            </a:r>
            <a:r>
              <a:rPr lang="ru-RU" sz="2800" b="1" dirty="0" err="1">
                <a:latin typeface="Gabriola" panose="04040605051002020D02" pitchFamily="82" charset="0"/>
              </a:rPr>
              <a:t>українській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архітектурі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набули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яскравої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своєрідності</a:t>
            </a:r>
            <a:r>
              <a:rPr lang="ru-RU" sz="2800" b="1" dirty="0">
                <a:latin typeface="Gabriola" panose="04040605051002020D02" pitchFamily="82" charset="0"/>
              </a:rPr>
              <a:t>. Тому </a:t>
            </a:r>
            <a:r>
              <a:rPr lang="ru-RU" sz="2800" b="1" dirty="0" err="1">
                <a:latin typeface="Gabriola" panose="04040605051002020D02" pitchFamily="82" charset="0"/>
              </a:rPr>
              <a:t>дослідники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українських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барокових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споруд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послуговуються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терміном</a:t>
            </a:r>
            <a:r>
              <a:rPr lang="ru-RU" sz="2800" b="1" dirty="0">
                <a:latin typeface="Gabriola" panose="04040605051002020D02" pitchFamily="82" charset="0"/>
              </a:rPr>
              <a:t> </a:t>
            </a:r>
            <a:r>
              <a:rPr lang="ru-RU" sz="2800" b="1" dirty="0" err="1">
                <a:latin typeface="Gabriola" panose="04040605051002020D02" pitchFamily="82" charset="0"/>
              </a:rPr>
              <a:t>українське</a:t>
            </a:r>
            <a:r>
              <a:rPr lang="ru-RU" sz="2800" b="1" dirty="0">
                <a:latin typeface="Gabriola" panose="04040605051002020D02" pitchFamily="82" charset="0"/>
              </a:rPr>
              <a:t>, </a:t>
            </a:r>
            <a:r>
              <a:rPr lang="ru-RU" sz="2800" b="1" dirty="0" err="1" smtClean="0">
                <a:latin typeface="Gabriola" panose="04040605051002020D02" pitchFamily="82" charset="0"/>
              </a:rPr>
              <a:t>або</a:t>
            </a:r>
            <a:r>
              <a:rPr lang="ru-RU" sz="2800" b="1" dirty="0" smtClean="0"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latin typeface="Gabriola" panose="04040605051002020D02" pitchFamily="82" charset="0"/>
              </a:rPr>
              <a:t>козацьке</a:t>
            </a:r>
            <a:r>
              <a:rPr lang="ru-RU" sz="2800" b="1" dirty="0">
                <a:latin typeface="Gabriola" panose="04040605051002020D02" pitchFamily="82" charset="0"/>
              </a:rPr>
              <a:t>, </a:t>
            </a:r>
            <a:r>
              <a:rPr lang="ru-RU" sz="2800" b="1" dirty="0" err="1">
                <a:latin typeface="Gabriola" panose="04040605051002020D02" pitchFamily="82" charset="0"/>
              </a:rPr>
              <a:t>бароко</a:t>
            </a:r>
            <a:r>
              <a:rPr lang="ru-RU" sz="2800" b="1" dirty="0">
                <a:latin typeface="Gabriola" panose="04040605051002020D02" pitchFamily="82" charset="0"/>
              </a:rPr>
              <a:t>. </a:t>
            </a:r>
            <a:r>
              <a:rPr lang="ru-RU" sz="2800" b="1" dirty="0" err="1">
                <a:latin typeface="Gabriola" panose="04040605051002020D02" pitchFamily="82" charset="0"/>
              </a:rPr>
              <a:t>Найбільшою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самобутністю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відзначаються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барокові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споруди</a:t>
            </a:r>
            <a:r>
              <a:rPr lang="ru-RU" sz="2800" b="1" dirty="0">
                <a:latin typeface="Gabriola" panose="04040605051002020D02" pitchFamily="82" charset="0"/>
              </a:rPr>
              <a:t> на землях </a:t>
            </a:r>
            <a:r>
              <a:rPr lang="ru-RU" sz="2800" b="1" dirty="0" err="1">
                <a:latin typeface="Gabriola" panose="04040605051002020D02" pitchFamily="82" charset="0"/>
              </a:rPr>
              <a:t>Гетьманщини</a:t>
            </a:r>
            <a:r>
              <a:rPr lang="ru-RU" sz="2800" b="1" dirty="0">
                <a:latin typeface="Gabriola" panose="04040605051002020D02" pitchFamily="82" charset="0"/>
              </a:rPr>
              <a:t> й </a:t>
            </a:r>
            <a:r>
              <a:rPr lang="ru-RU" sz="2800" b="1" dirty="0" err="1">
                <a:latin typeface="Gabriola" panose="04040605051002020D02" pitchFamily="82" charset="0"/>
              </a:rPr>
              <a:t>Слобідської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України</a:t>
            </a:r>
            <a:r>
              <a:rPr lang="ru-RU" sz="2800" b="1" dirty="0">
                <a:latin typeface="Gabriola" panose="04040605051002020D02" pitchFamily="82" charset="0"/>
              </a:rPr>
              <a:t> за </a:t>
            </a:r>
            <a:r>
              <a:rPr lang="ru-RU" sz="2800" b="1" dirty="0" err="1">
                <a:latin typeface="Gabriola" panose="04040605051002020D02" pitchFamily="82" charset="0"/>
              </a:rPr>
              <a:t>часів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гетьмана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Івана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Мазепи</a:t>
            </a:r>
            <a:r>
              <a:rPr lang="ru-RU" sz="2800" b="1" dirty="0">
                <a:latin typeface="Gabriola" panose="04040605051002020D02" pitchFamily="82" charset="0"/>
              </a:rPr>
              <a:t>. </a:t>
            </a:r>
            <a:r>
              <a:rPr lang="ru-RU" sz="2800" b="1" dirty="0" err="1">
                <a:latin typeface="Gabriola" panose="04040605051002020D02" pitchFamily="82" charset="0"/>
              </a:rPr>
              <a:t>Проте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пам'ятки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української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барокової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архітектури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збереглися</a:t>
            </a:r>
            <a:r>
              <a:rPr lang="ru-RU" sz="2800" b="1" dirty="0">
                <a:latin typeface="Gabriola" panose="04040605051002020D02" pitchFamily="82" charset="0"/>
              </a:rPr>
              <a:t> і в </a:t>
            </a:r>
            <a:r>
              <a:rPr lang="ru-RU" sz="2800" b="1" dirty="0" err="1">
                <a:latin typeface="Gabriola" panose="04040605051002020D02" pitchFamily="82" charset="0"/>
              </a:rPr>
              <a:t>Західній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Україні</a:t>
            </a:r>
            <a:r>
              <a:rPr lang="ru-RU" sz="2800" b="1" dirty="0">
                <a:latin typeface="Gabriola" panose="04040605051002020D02" pitchFamily="82" charset="0"/>
              </a:rPr>
              <a:t> та в </a:t>
            </a:r>
            <a:r>
              <a:rPr lang="ru-RU" sz="2800" b="1" dirty="0" err="1">
                <a:latin typeface="Gabriola" panose="04040605051002020D02" pitchFamily="82" charset="0"/>
              </a:rPr>
              <a:t>дерев'яному</a:t>
            </a:r>
            <a:r>
              <a:rPr lang="ru-RU" sz="2800" b="1" dirty="0">
                <a:latin typeface="Gabriola" panose="04040605051002020D02" pitchFamily="82" charset="0"/>
              </a:rPr>
              <a:t> народному </a:t>
            </a:r>
            <a:r>
              <a:rPr lang="ru-RU" sz="2800" b="1" dirty="0" err="1">
                <a:latin typeface="Gabriola" panose="04040605051002020D02" pitchFamily="82" charset="0"/>
              </a:rPr>
              <a:t>будівництві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всіх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українських</a:t>
            </a:r>
            <a:r>
              <a:rPr lang="ru-RU" sz="2800" b="1" dirty="0">
                <a:latin typeface="Gabriola" panose="04040605051002020D02" pitchFamily="82" charset="0"/>
              </a:rPr>
              <a:t> земель.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latin typeface="Gabriola" panose="04040605051002020D02" pitchFamily="82" charset="0"/>
              </a:rPr>
              <a:t>Шедеври бароко в Україні</a:t>
            </a:r>
            <a:endParaRPr lang="ru-RU" sz="7200" b="1" dirty="0">
              <a:latin typeface="Gabriola" panose="04040605051002020D02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12968" cy="1054250"/>
          </a:xfrm>
        </p:spPr>
        <p:txBody>
          <a:bodyPr/>
          <a:lstStyle/>
          <a:p>
            <a:r>
              <a:rPr lang="ru-RU" sz="3200" b="1" dirty="0" err="1" smtClean="0">
                <a:latin typeface="Gabriola" panose="04040605051002020D02" pitchFamily="82" charset="0"/>
              </a:rPr>
              <a:t>Справжніми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>
                <a:latin typeface="Gabriola" panose="04040605051002020D02" pitchFamily="82" charset="0"/>
              </a:rPr>
              <a:t>шедеврами </a:t>
            </a:r>
            <a:r>
              <a:rPr lang="ru-RU" sz="3200" b="1" dirty="0" err="1">
                <a:latin typeface="Gabriola" panose="04040605051002020D02" pitchFamily="82" charset="0"/>
              </a:rPr>
              <a:t>світової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архітектури</a:t>
            </a:r>
            <a:r>
              <a:rPr lang="ru-RU" sz="3200" b="1" dirty="0">
                <a:latin typeface="Gabriola" panose="04040605051002020D02" pitchFamily="82" charset="0"/>
              </a:rPr>
              <a:t> є </a:t>
            </a:r>
            <a:r>
              <a:rPr lang="ru-RU" sz="3200" b="1" dirty="0" err="1">
                <a:latin typeface="Gabriola" panose="04040605051002020D02" pitchFamily="82" charset="0"/>
              </a:rPr>
              <a:t>українські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барокові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споруди</a:t>
            </a:r>
            <a:r>
              <a:rPr lang="ru-RU" sz="3200" b="1" dirty="0">
                <a:latin typeface="Gabriola" panose="04040605051002020D02" pitchFamily="82" charset="0"/>
              </a:rPr>
              <a:t> — </a:t>
            </a:r>
            <a:r>
              <a:rPr lang="ru-RU" sz="3200" b="1" dirty="0" err="1">
                <a:latin typeface="Gabriola" panose="04040605051002020D02" pitchFamily="82" charset="0"/>
              </a:rPr>
              <a:t>Софійський</a:t>
            </a:r>
            <a:r>
              <a:rPr lang="ru-RU" sz="3200" b="1" dirty="0">
                <a:latin typeface="Gabriola" panose="04040605051002020D02" pitchFamily="82" charset="0"/>
              </a:rPr>
              <a:t> та </a:t>
            </a:r>
            <a:r>
              <a:rPr lang="ru-RU" sz="3200" b="1" dirty="0" err="1">
                <a:latin typeface="Gabriola" panose="04040605051002020D02" pitchFamily="82" charset="0"/>
              </a:rPr>
              <a:t>Михайлівський</a:t>
            </a:r>
            <a:r>
              <a:rPr lang="ru-RU" sz="3200" b="1" dirty="0">
                <a:latin typeface="Gabriola" panose="04040605051002020D02" pitchFamily="82" charset="0"/>
              </a:rPr>
              <a:t> Золотоверхий собор в </a:t>
            </a:r>
            <a:r>
              <a:rPr lang="ru-RU" sz="3200" b="1" dirty="0" err="1" smtClean="0">
                <a:latin typeface="Gabriola" panose="04040605051002020D02" pitchFamily="82" charset="0"/>
              </a:rPr>
              <a:t>Києві</a:t>
            </a:r>
            <a:r>
              <a:rPr lang="ru-RU" sz="3200" b="1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1026" name="Picture 2" descr="http://camrador.hall.org.ua/by_place/05-hramy_i_monastyri_kieva/existing/03-Myhailyvskiy_Zolotoverhiy_Monastyr/mixalovskiy_monast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 bwMode="auto">
          <a:xfrm>
            <a:off x="179512" y="2348880"/>
            <a:ext cx="5629732" cy="43683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ksika.com.ua/imag/bsue5/52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167" r="-6871" b="16535"/>
          <a:stretch/>
        </p:blipFill>
        <p:spPr bwMode="auto">
          <a:xfrm>
            <a:off x="5629732" y="2348880"/>
            <a:ext cx="3617676" cy="43683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latin typeface="Gabriola" panose="04040605051002020D02" pitchFamily="82" charset="0"/>
              </a:rPr>
              <a:t>Хрестоздвиженський</a:t>
            </a:r>
            <a:r>
              <a:rPr lang="ru-RU" sz="3200" b="1" i="1" dirty="0">
                <a:latin typeface="Gabriola" panose="04040605051002020D02" pitchFamily="82" charset="0"/>
              </a:rPr>
              <a:t> у </a:t>
            </a:r>
            <a:r>
              <a:rPr lang="ru-RU" sz="3200" b="1" i="1" dirty="0" err="1">
                <a:latin typeface="Gabriola" panose="04040605051002020D02" pitchFamily="82" charset="0"/>
              </a:rPr>
              <a:t>Полтаві</a:t>
            </a:r>
            <a:r>
              <a:rPr lang="ru-RU" sz="3200" b="1" dirty="0">
                <a:latin typeface="Gabriola" panose="04040605051002020D02" pitchFamily="82" charset="0"/>
              </a:rPr>
              <a:t> (1709 р.)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http://greenword.ru/images/2011/08/poltav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131"/>
            <a:ext cx="5981024" cy="44259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ttle.poltava.ua/images/monastery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74" y="2333433"/>
            <a:ext cx="2991526" cy="40793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712968" cy="1054250"/>
          </a:xfrm>
        </p:spPr>
        <p:txBody>
          <a:bodyPr/>
          <a:lstStyle/>
          <a:p>
            <a:r>
              <a:rPr lang="ru-RU" sz="3200" b="1" i="1" dirty="0" err="1">
                <a:latin typeface="Gabriola" panose="04040605051002020D02" pitchFamily="82" charset="0"/>
              </a:rPr>
              <a:t>Покровський</a:t>
            </a:r>
            <a:r>
              <a:rPr lang="ru-RU" sz="3200" b="1" i="1" dirty="0">
                <a:latin typeface="Gabriola" panose="04040605051002020D02" pitchFamily="82" charset="0"/>
              </a:rPr>
              <a:t> у </a:t>
            </a:r>
            <a:r>
              <a:rPr lang="ru-RU" sz="3200" b="1" i="1" dirty="0" err="1">
                <a:latin typeface="Gabriola" panose="04040605051002020D02" pitchFamily="82" charset="0"/>
              </a:rPr>
              <a:t>Харкові</a:t>
            </a:r>
            <a:r>
              <a:rPr lang="ru-RU" sz="3200" b="1" i="1" dirty="0">
                <a:latin typeface="Gabriola" panose="04040605051002020D02" pitchFamily="82" charset="0"/>
              </a:rPr>
              <a:t> (1689 р.)</a:t>
            </a:r>
            <a:endParaRPr lang="ru-RU" sz="3200" b="1" i="1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http://lifekharkov.com/wp-content/uploads/2012/06/%D0%A1%D0%B2%D1%8F%D1%82%D0%BE-%D0%9F%D0%BE%D0%BA%D1%80%D0%BE%D0%B2%D1%81%D0%BA%D0%B8%D0%B9-%D0%BC%D1%83%D0%B6%D1%81%D0%BA%D0%BE%D0%B9-%D0%BC%D0%BE%D0%BD%D0%B0%D1%81%D1%82%D1%8B%D1%80%D1%8C-%D0%A5%D0%B0%D1%80%D1%8C%D0%BA%D0%BE%D0%B2-%D1%84%D0%BE%D1%82%D0%BE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34676"/>
            <a:ext cx="3017921" cy="4282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fekharkov.com/wp-content/uploads/2012/06/%D0%A1%D0%B2%D1%8F%D1%82%D0%BE-%D0%9F%D0%BE%D0%BA%D1%80%D0%BE%D0%B2%D1%81%D0%BA%D0%B8%D0%B9-%D0%BC%D1%83%D0%B6%D1%81%D0%BA%D0%BE%D0%B9-%D0%BC%D0%BE%D0%BD%D0%B0%D1%81%D1%82%D1%8B%D1%80%D1%8C-%D0%A5%D0%B0%D1%80%D1%8C%D0%BA%D0%BE%D0%B2-%D1%84%D0%BE%D1%82%D0%BE-560x38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233"/>
            <a:ext cx="6084168" cy="42263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latin typeface="Gabriola" panose="04040605051002020D02" pitchFamily="82" charset="0"/>
              </a:rPr>
              <a:t>Георгіївський</a:t>
            </a:r>
            <a:r>
              <a:rPr lang="ru-RU" sz="3200" b="1" i="1" dirty="0">
                <a:latin typeface="Gabriola" panose="04040605051002020D02" pitchFamily="82" charset="0"/>
              </a:rPr>
              <a:t> собор </a:t>
            </a:r>
            <a:r>
              <a:rPr lang="ru-RU" sz="3200" b="1" i="1" dirty="0" err="1">
                <a:latin typeface="Gabriola" panose="04040605051002020D02" pitchFamily="82" charset="0"/>
              </a:rPr>
              <a:t>Видубицького</a:t>
            </a:r>
            <a:r>
              <a:rPr lang="ru-RU" sz="3200" b="1" i="1" dirty="0">
                <a:latin typeface="Gabriola" panose="04040605051002020D02" pitchFamily="82" charset="0"/>
              </a:rPr>
              <a:t> </a:t>
            </a:r>
            <a:r>
              <a:rPr lang="ru-RU" sz="3200" b="1" i="1" dirty="0" err="1">
                <a:latin typeface="Gabriola" panose="04040605051002020D02" pitchFamily="82" charset="0"/>
              </a:rPr>
              <a:t>монастиря</a:t>
            </a:r>
            <a:r>
              <a:rPr lang="ru-RU" sz="3200" b="1" i="1" dirty="0">
                <a:latin typeface="Gabriola" panose="04040605051002020D02" pitchFamily="82" charset="0"/>
              </a:rPr>
              <a:t> в </a:t>
            </a:r>
            <a:r>
              <a:rPr lang="ru-RU" sz="3200" b="1" i="1" dirty="0" err="1">
                <a:latin typeface="Gabriola" panose="04040605051002020D02" pitchFamily="82" charset="0"/>
              </a:rPr>
              <a:t>Києві</a:t>
            </a:r>
            <a:r>
              <a:rPr lang="ru-RU" sz="3200" b="1" i="1" dirty="0">
                <a:latin typeface="Gabriola" panose="04040605051002020D02" pitchFamily="82" charset="0"/>
              </a:rPr>
              <a:t> </a:t>
            </a:r>
            <a:r>
              <a:rPr lang="ru-RU" sz="3200" b="1" dirty="0">
                <a:latin typeface="Gabriola" panose="04040605051002020D02" pitchFamily="82" charset="0"/>
              </a:rPr>
              <a:t>(1696—1701 </a:t>
            </a:r>
            <a:r>
              <a:rPr lang="ru-RU" sz="3200" b="1" dirty="0" err="1">
                <a:latin typeface="Gabriola" panose="04040605051002020D02" pitchFamily="82" charset="0"/>
              </a:rPr>
              <a:t>рр</a:t>
            </a:r>
            <a:r>
              <a:rPr lang="ru-RU" sz="3200" b="1" dirty="0">
                <a:latin typeface="Gabriola" panose="04040605051002020D02" pitchFamily="82" charset="0"/>
              </a:rPr>
              <a:t>.)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4098" name="Picture 2" descr="http://www.about-ukraine.com/img/image/%D0%A5%D1%80%D0%B0%D0%BC%D0%B8%20%D0%A3%D0%BA%D1%80%D0%B0%D1%97%D0%BD%D0%B8/%D0%A0%D0%B8%D1%81_%20107%20%D0%9F%D0%B0%D0%BD%D0%BE%D1%80%D0%B0%D0%BC%D0%B0%20%D0%93%D0%B5%D0%BE%D1%80%D0%B3%D1%96%D1%97%D0%B2%D1%81%D1%8C%D0%BA%D0%BE%D0%B3%D0%BE%20%D1%81%D0%BE%D0%B1%D0%BE%D1%80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91945"/>
            <a:ext cx="2283684" cy="46870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yslenedrevo.com.ua/files/MDr/sci/hist/kupola/04/05-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8" y="1922627"/>
            <a:ext cx="7192175" cy="46563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</TotalTime>
  <Words>89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Hardcover</vt:lpstr>
      <vt:lpstr>Архітектура бароко в Україні</vt:lpstr>
      <vt:lpstr>Бароко</vt:lpstr>
      <vt:lpstr>Бароко в Україні</vt:lpstr>
      <vt:lpstr>Презентация PowerPoint</vt:lpstr>
      <vt:lpstr>Шедеври бароко в Україні</vt:lpstr>
      <vt:lpstr>Справжніми шедеврами світової архітектури є українські барокові споруди — Софійський та Михайлівський Золотоверхий собор в Києві.</vt:lpstr>
      <vt:lpstr>Хрестоздвиженський у Полтаві (1709 р.)</vt:lpstr>
      <vt:lpstr>Покровський у Харкові (1689 р.)</vt:lpstr>
      <vt:lpstr>Георгіївський собор Видубицького монастиря в Києві (1696—1701 рр.)</vt:lpstr>
      <vt:lpstr>церква Всіх святих над Економічною брамою Києво-Печерської лаври (1696—1698 рр.)</vt:lpstr>
      <vt:lpstr> церква Катерини в Чернігові (1716 р.)</vt:lpstr>
      <vt:lpstr>Преображенська церква у Великих Сорочинцях (1732р.)</vt:lpstr>
      <vt:lpstr>собор св. Юра у Львові (1747-1762 рр.).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бароко в Україні</dc:title>
  <dc:creator>Наталья</dc:creator>
  <cp:lastModifiedBy>Наталья</cp:lastModifiedBy>
  <cp:revision>5</cp:revision>
  <dcterms:created xsi:type="dcterms:W3CDTF">2014-02-04T18:06:08Z</dcterms:created>
  <dcterms:modified xsi:type="dcterms:W3CDTF">2014-02-04T19:07:23Z</dcterms:modified>
</cp:coreProperties>
</file>