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3" r:id="rId6"/>
    <p:sldId id="266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D510-0134-4DAD-BB21-18FCC979A87B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995D6-7232-4117-8B8D-6D9CBFEA5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9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995D6-7232-4117-8B8D-6D9CBFEA5C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58A2514-0110-4D2D-8076-9C257377A9D0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B0A75B-89F7-4A57-A099-EC6F64210E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9468544" y="2780928"/>
            <a:ext cx="86816" cy="19432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Арх</a:t>
            </a:r>
            <a:r>
              <a:rPr lang="uk-UA" b="1" cap="all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ітектура</a:t>
            </a:r>
            <a:r>
              <a:rPr lang="uk-UA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uk-UA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київської русі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за часів </a:t>
            </a:r>
            <a:r>
              <a:rPr lang="uk-UA" b="1" cap="all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ярославичів</a:t>
            </a: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89962"/>
            <a:ext cx="5305259" cy="43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580546" cy="6857999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</a:pPr>
            <a:endParaRPr lang="ru-RU" dirty="0" smtClean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ru-RU" sz="2800" dirty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ru-RU" sz="4400" dirty="0" smtClean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endParaRPr lang="ru-RU" sz="4400" dirty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endParaRPr lang="ru-RU" sz="4400" dirty="0" smtClean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endParaRPr lang="ru-RU" sz="4400" dirty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endParaRPr lang="ru-RU" sz="4400" dirty="0" smtClean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r>
              <a:rPr lang="ru-RU" sz="11200" dirty="0">
                <a:solidFill>
                  <a:srgbClr val="00B0F0"/>
                </a:solidFill>
                <a:effectLst/>
              </a:rPr>
              <a:t>За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часів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Ярославичів</a:t>
            </a:r>
            <a:r>
              <a:rPr lang="ru-RU" sz="11200" dirty="0">
                <a:solidFill>
                  <a:srgbClr val="00B0F0"/>
                </a:solidFill>
                <a:effectLst/>
              </a:rPr>
              <a:t> і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Володимира</a:t>
            </a:r>
            <a:r>
              <a:rPr lang="ru-RU" sz="11200" dirty="0">
                <a:solidFill>
                  <a:srgbClr val="00B0F0"/>
                </a:solidFill>
                <a:effectLst/>
              </a:rPr>
              <a:t> Мономаха в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Київській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Русі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продовжується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розвиток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архітектури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. Як і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раніше</a:t>
            </a:r>
            <a:r>
              <a:rPr lang="ru-RU" sz="11200" dirty="0">
                <a:solidFill>
                  <a:srgbClr val="00B0F0"/>
                </a:solidFill>
                <a:effectLst/>
              </a:rPr>
              <a:t>,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архітектурний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вигляд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міст</a:t>
            </a:r>
            <a:r>
              <a:rPr lang="ru-RU" sz="11200" dirty="0">
                <a:solidFill>
                  <a:srgbClr val="00B0F0"/>
                </a:solidFill>
                <a:effectLst/>
              </a:rPr>
              <a:t> і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сіл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визначався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,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насамперед</a:t>
            </a:r>
            <a:r>
              <a:rPr lang="ru-RU" sz="11200" dirty="0">
                <a:solidFill>
                  <a:srgbClr val="00B0F0"/>
                </a:solidFill>
                <a:effectLst/>
              </a:rPr>
              <a:t>,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дерев’яними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будівлями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,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які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були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багато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декоровані</a:t>
            </a:r>
            <a:r>
              <a:rPr lang="ru-RU" sz="11200" dirty="0">
                <a:solidFill>
                  <a:srgbClr val="00B0F0"/>
                </a:solidFill>
                <a:effectLst/>
              </a:rPr>
              <a:t>.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Із</a:t>
            </a:r>
            <a:r>
              <a:rPr lang="ru-RU" sz="11200" dirty="0">
                <a:solidFill>
                  <a:srgbClr val="00B0F0"/>
                </a:solidFill>
                <a:effectLst/>
              </a:rPr>
              <a:t> дерева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будувалися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укріплення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міст</a:t>
            </a:r>
            <a:r>
              <a:rPr lang="ru-RU" sz="11200" dirty="0">
                <a:solidFill>
                  <a:srgbClr val="00B0F0"/>
                </a:solidFill>
                <a:effectLst/>
              </a:rPr>
              <a:t> і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зводилися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храми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.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Літопис</a:t>
            </a:r>
            <a:r>
              <a:rPr lang="ru-RU" sz="11200" dirty="0">
                <a:solidFill>
                  <a:srgbClr val="00B0F0"/>
                </a:solidFill>
                <a:effectLst/>
              </a:rPr>
              <a:t> говорить про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існування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600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дерев’яних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храмів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Києва</a:t>
            </a:r>
            <a:r>
              <a:rPr lang="ru-RU" sz="11200" dirty="0">
                <a:solidFill>
                  <a:srgbClr val="00B0F0"/>
                </a:solidFill>
                <a:effectLst/>
              </a:rPr>
              <a:t> на початку ХІІ ст.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Проте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головні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храми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будуються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із</a:t>
            </a:r>
            <a:r>
              <a:rPr lang="ru-RU" sz="11200" dirty="0">
                <a:solidFill>
                  <a:srgbClr val="00B0F0"/>
                </a:solidFill>
                <a:effectLst/>
              </a:rPr>
              <a:t>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цегли</a:t>
            </a:r>
            <a:r>
              <a:rPr lang="ru-RU" sz="11200" dirty="0">
                <a:solidFill>
                  <a:srgbClr val="00B0F0"/>
                </a:solidFill>
                <a:effectLst/>
              </a:rPr>
              <a:t> та </a:t>
            </a:r>
            <a:r>
              <a:rPr lang="ru-RU" sz="11200" dirty="0" err="1">
                <a:solidFill>
                  <a:srgbClr val="00B0F0"/>
                </a:solidFill>
                <a:effectLst/>
              </a:rPr>
              <a:t>каменю</a:t>
            </a:r>
            <a:r>
              <a:rPr lang="ru-RU" sz="11200" dirty="0">
                <a:solidFill>
                  <a:srgbClr val="00B0F0"/>
                </a:solidFill>
                <a:effectLst/>
              </a:rPr>
              <a:t>.</a:t>
            </a:r>
            <a:endParaRPr lang="ru-RU" sz="11200" dirty="0" smtClean="0">
              <a:solidFill>
                <a:srgbClr val="00B0F0"/>
              </a:solidFill>
              <a:effectLst/>
            </a:endParaRPr>
          </a:p>
          <a:p>
            <a:pPr marL="18288" indent="0">
              <a:buNone/>
            </a:pPr>
            <a:endParaRPr lang="uk-UA" sz="9600" dirty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uk-UA" dirty="0" smtClean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uk-UA" dirty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uk-UA" dirty="0" smtClean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uk-UA" dirty="0">
              <a:solidFill>
                <a:srgbClr val="000000"/>
              </a:solidFill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9540552" y="2204864"/>
            <a:ext cx="148640" cy="158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24744"/>
            <a:ext cx="44999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92" y="0"/>
            <a:ext cx="4626916" cy="6857999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ru-RU" sz="2800" dirty="0" smtClean="0">
              <a:effectLst/>
            </a:endParaRPr>
          </a:p>
          <a:p>
            <a:pPr marL="18288" indent="0">
              <a:buNone/>
            </a:pPr>
            <a:endParaRPr lang="ru-RU" sz="2800" dirty="0">
              <a:effectLst/>
            </a:endParaRPr>
          </a:p>
          <a:p>
            <a:pPr marL="18288" indent="0">
              <a:buNone/>
            </a:pPr>
            <a:endParaRPr lang="ru-RU" sz="3000" dirty="0" smtClean="0">
              <a:solidFill>
                <a:srgbClr val="FFC000"/>
              </a:solidFill>
              <a:effectLst/>
            </a:endParaRPr>
          </a:p>
          <a:p>
            <a:pPr marL="18288" indent="0">
              <a:buNone/>
            </a:pPr>
            <a:r>
              <a:rPr lang="uk-UA" sz="2800" dirty="0">
                <a:effectLst/>
              </a:rPr>
              <a:t>Із другої половини ХІ ст. спостерігається справжнє піднесення монументального будівництва. Так, у другій половині ХІ — на початку ХІІ ст. у Києві були споруджені собори </a:t>
            </a:r>
            <a:r>
              <a:rPr lang="uk-UA" sz="2800" dirty="0" err="1">
                <a:effectLst/>
              </a:rPr>
              <a:t>Дмитрівського</a:t>
            </a:r>
            <a:r>
              <a:rPr lang="uk-UA" sz="2800" dirty="0">
                <a:effectLst/>
              </a:rPr>
              <a:t>, Михайлівського Золотоверхого, </a:t>
            </a:r>
            <a:r>
              <a:rPr lang="uk-UA" sz="2800" dirty="0" err="1">
                <a:effectLst/>
              </a:rPr>
              <a:t>Видубецького</a:t>
            </a:r>
            <a:r>
              <a:rPr lang="uk-UA" sz="2800" dirty="0">
                <a:effectLst/>
              </a:rPr>
              <a:t>, Печерського та </a:t>
            </a:r>
            <a:r>
              <a:rPr lang="uk-UA" sz="2800" dirty="0" err="1">
                <a:effectLst/>
              </a:rPr>
              <a:t>Кловського</a:t>
            </a:r>
            <a:r>
              <a:rPr lang="uk-UA" sz="2800" dirty="0">
                <a:effectLst/>
              </a:rPr>
              <a:t> монастирів. Упроваджується новий тип монастирського храму: </a:t>
            </a:r>
            <a:r>
              <a:rPr lang="uk-UA" sz="2800" dirty="0" err="1">
                <a:effectLst/>
              </a:rPr>
              <a:t>шестистовпна</a:t>
            </a:r>
            <a:r>
              <a:rPr lang="uk-UA" sz="2800" dirty="0">
                <a:effectLst/>
              </a:rPr>
              <a:t> будівля з одним куполом.</a:t>
            </a:r>
            <a:endParaRPr lang="uk-UA" sz="2800" dirty="0" smtClean="0">
              <a:effectLst/>
            </a:endParaRPr>
          </a:p>
          <a:p>
            <a:pPr marL="18288" indent="0">
              <a:buNone/>
            </a:pPr>
            <a:endParaRPr lang="uk-UA" sz="2800" dirty="0">
              <a:effectLst/>
            </a:endParaRPr>
          </a:p>
          <a:p>
            <a:pPr marL="18288" indent="0">
              <a:buNone/>
            </a:pPr>
            <a:endParaRPr lang="uk-UA" sz="2800" dirty="0" smtClean="0">
              <a:effectLst/>
            </a:endParaRPr>
          </a:p>
          <a:p>
            <a:pPr marL="18288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12576" y="4293096"/>
            <a:ext cx="72008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82" y="980728"/>
            <a:ext cx="45836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68544" y="3068960"/>
            <a:ext cx="57200" cy="1223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ru-RU" sz="2400" dirty="0" smtClean="0">
                <a:solidFill>
                  <a:srgbClr val="FFCCFF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CFF"/>
                </a:solidFill>
                <a:effectLst/>
              </a:rPr>
            </a:br>
            <a:r>
              <a:rPr lang="ru-RU" sz="2400" dirty="0">
                <a:solidFill>
                  <a:srgbClr val="FFCCFF"/>
                </a:solidFill>
                <a:effectLst/>
              </a:rPr>
              <a:t/>
            </a:r>
            <a:br>
              <a:rPr lang="ru-RU" sz="2400" dirty="0">
                <a:solidFill>
                  <a:srgbClr val="FFCCFF"/>
                </a:solidFill>
                <a:effectLst/>
              </a:rPr>
            </a:br>
            <a:r>
              <a:rPr lang="ru-RU" sz="2400" dirty="0" smtClean="0">
                <a:solidFill>
                  <a:srgbClr val="FFCCFF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CFF"/>
                </a:solidFill>
                <a:effectLst/>
              </a:rPr>
            </a:br>
            <a:r>
              <a:rPr lang="ru-RU" sz="2400" dirty="0">
                <a:solidFill>
                  <a:srgbClr val="FFCCFF"/>
                </a:solidFill>
                <a:effectLst/>
              </a:rPr>
              <a:t/>
            </a:r>
            <a:br>
              <a:rPr lang="ru-RU" sz="2400" dirty="0">
                <a:solidFill>
                  <a:srgbClr val="FFCCFF"/>
                </a:solidFill>
                <a:effectLst/>
              </a:rPr>
            </a:br>
            <a:r>
              <a:rPr lang="ru-RU" sz="2400" dirty="0" smtClean="0">
                <a:solidFill>
                  <a:srgbClr val="FFCCFF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CFF"/>
                </a:solidFill>
                <a:effectLst/>
              </a:rPr>
            </a:br>
            <a:r>
              <a:rPr lang="ru-RU" sz="2400" dirty="0">
                <a:solidFill>
                  <a:srgbClr val="FFCCFF"/>
                </a:solidFill>
                <a:effectLst/>
              </a:rPr>
              <a:t/>
            </a:r>
            <a:br>
              <a:rPr lang="ru-RU" sz="2400" dirty="0">
                <a:solidFill>
                  <a:srgbClr val="FFCCFF"/>
                </a:solidFill>
                <a:effectLst/>
              </a:rPr>
            </a:br>
            <a:r>
              <a:rPr lang="ru-RU" sz="2400" dirty="0" smtClean="0">
                <a:solidFill>
                  <a:srgbClr val="FFCCFF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CFF"/>
                </a:solidFill>
                <a:effectLst/>
              </a:rPr>
            </a:br>
            <a:r>
              <a:rPr lang="ru-RU" sz="2400" dirty="0" smtClean="0">
                <a:solidFill>
                  <a:srgbClr val="FFCCFF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CCFF"/>
                </a:solidFill>
                <a:effectLst/>
              </a:rPr>
            </a:br>
            <a:r>
              <a:rPr lang="ru-RU" sz="2400" dirty="0" err="1" smtClean="0">
                <a:solidFill>
                  <a:srgbClr val="FFFF00"/>
                </a:solidFill>
                <a:effectLst/>
              </a:rPr>
              <a:t>Новий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>
                <a:solidFill>
                  <a:srgbClr val="FFFF00"/>
                </a:solidFill>
                <a:effectLst/>
              </a:rPr>
              <a:t>тип храму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започаткував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Успенський</a:t>
            </a:r>
            <a:r>
              <a:rPr lang="ru-RU" sz="2400" dirty="0">
                <a:solidFill>
                  <a:srgbClr val="FFFF00"/>
                </a:solidFill>
                <a:effectLst/>
              </a:rPr>
              <a:t> храм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Печерського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монастиря</a:t>
            </a:r>
            <a:r>
              <a:rPr lang="ru-RU" sz="2400" dirty="0">
                <a:solidFill>
                  <a:srgbClr val="FFFF00"/>
                </a:solidFill>
                <a:effectLst/>
              </a:rPr>
              <a:t> (1078 р.).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Згодом</a:t>
            </a:r>
            <a:r>
              <a:rPr lang="ru-RU" sz="2400" dirty="0">
                <a:solidFill>
                  <a:srgbClr val="FFFF00"/>
                </a:solidFill>
                <a:effectLst/>
              </a:rPr>
              <a:t> за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його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зразком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Володимир</a:t>
            </a:r>
            <a:r>
              <a:rPr lang="ru-RU" sz="2400" dirty="0">
                <a:solidFill>
                  <a:srgbClr val="FFFF00"/>
                </a:solidFill>
                <a:effectLst/>
              </a:rPr>
              <a:t> Мономах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збудував</a:t>
            </a:r>
            <a:r>
              <a:rPr lang="ru-RU" sz="2400" dirty="0">
                <a:solidFill>
                  <a:srgbClr val="FFFF00"/>
                </a:solidFill>
                <a:effectLst/>
              </a:rPr>
              <a:t> храм у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Ростові</a:t>
            </a:r>
            <a:r>
              <a:rPr lang="ru-RU" sz="2400" dirty="0">
                <a:solidFill>
                  <a:srgbClr val="FFFF00"/>
                </a:solidFill>
                <a:effectLst/>
              </a:rPr>
              <a:t>. У 1108 р. за типом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Успенського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був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зведений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Михайлівський</a:t>
            </a:r>
            <a:r>
              <a:rPr lang="ru-RU" sz="2400" dirty="0">
                <a:solidFill>
                  <a:srgbClr val="FFFF00"/>
                </a:solidFill>
                <a:effectLst/>
              </a:rPr>
              <a:t> Золотоверхий собор у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Києві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.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Унаслідок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прийняття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християнства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Київська</a:t>
            </a:r>
            <a:r>
              <a:rPr lang="ru-RU" sz="2400" dirty="0">
                <a:solidFill>
                  <a:srgbClr val="FFFF00"/>
                </a:solidFill>
                <a:effectLst/>
              </a:rPr>
              <a:t> держава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приєдналася</a:t>
            </a:r>
            <a:r>
              <a:rPr lang="ru-RU" sz="2400" dirty="0">
                <a:solidFill>
                  <a:srgbClr val="FFFF00"/>
                </a:solidFill>
                <a:effectLst/>
              </a:rPr>
              <a:t> до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східноєвропейської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християнської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цивілізації</a:t>
            </a:r>
            <a:r>
              <a:rPr lang="ru-RU" sz="2400" dirty="0">
                <a:solidFill>
                  <a:srgbClr val="FFFF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Церква</a:t>
            </a:r>
            <a:r>
              <a:rPr lang="ru-RU" sz="2400" dirty="0">
                <a:solidFill>
                  <a:srgbClr val="FFFF00"/>
                </a:solidFill>
                <a:effectLst/>
              </a:rPr>
              <a:t> стала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відігравати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провідну</a:t>
            </a:r>
            <a:r>
              <a:rPr lang="ru-RU" sz="2400" dirty="0">
                <a:solidFill>
                  <a:srgbClr val="FFFF00"/>
                </a:solidFill>
                <a:effectLst/>
              </a:rPr>
              <a:t> роль у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розвитку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культури</a:t>
            </a:r>
            <a:r>
              <a:rPr lang="ru-RU" sz="2400" dirty="0">
                <a:solidFill>
                  <a:srgbClr val="FFFF00"/>
                </a:solidFill>
                <a:effectLst/>
              </a:rPr>
              <a:t> й духовного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життя</a:t>
            </a:r>
            <a:r>
              <a:rPr lang="ru-RU" sz="2400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/>
              </a:rPr>
              <a:t>Русі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96" y="620688"/>
            <a:ext cx="45042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427984" cy="6857999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sz="3200" dirty="0" err="1" smtClean="0">
                <a:solidFill>
                  <a:srgbClr val="FFCCFF"/>
                </a:solidFill>
                <a:effectLst/>
              </a:rPr>
              <a:t>Монастирі</a:t>
            </a:r>
            <a:r>
              <a:rPr lang="ru-RU" sz="3200" dirty="0" smtClean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були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осередками</a:t>
            </a:r>
            <a:r>
              <a:rPr lang="ru-RU" sz="3200" dirty="0">
                <a:solidFill>
                  <a:srgbClr val="FFCCFF"/>
                </a:solidFill>
                <a:effectLst/>
              </a:rPr>
              <a:t>, у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стінах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яких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працювали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тогочасні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вчені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митці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письменники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діяли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лікарі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іконописні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майстерні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та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інші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заклади</a:t>
            </a:r>
            <a:r>
              <a:rPr lang="ru-RU" sz="3200" dirty="0">
                <a:solidFill>
                  <a:srgbClr val="FFCCFF"/>
                </a:solidFill>
                <a:effectLst/>
              </a:rPr>
              <a:t>.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Значне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місце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серед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інших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займала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Києво-Печерська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FFCCFF"/>
                </a:solidFill>
                <a:effectLst/>
              </a:rPr>
              <a:t>лавра, </a:t>
            </a:r>
            <a:r>
              <a:rPr lang="ru-RU" sz="3200" dirty="0">
                <a:solidFill>
                  <a:srgbClr val="FFCCFF"/>
                </a:solidFill>
                <a:effectLst/>
              </a:rPr>
              <a:t>заснована </a:t>
            </a:r>
            <a:r>
              <a:rPr lang="ru-RU" sz="3200" dirty="0" smtClean="0">
                <a:solidFill>
                  <a:srgbClr val="FFCCFF"/>
                </a:solidFill>
                <a:effectLst/>
              </a:rPr>
              <a:t>1051р.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поблизу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князівської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резиденції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Берестово</a:t>
            </a:r>
            <a:r>
              <a:rPr lang="ru-RU" sz="3200" dirty="0">
                <a:solidFill>
                  <a:srgbClr val="FFCCFF"/>
                </a:solidFill>
                <a:effectLst/>
              </a:rPr>
              <a:t> на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околиці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 smtClean="0">
                <a:solidFill>
                  <a:srgbClr val="FFCCFF"/>
                </a:solidFill>
                <a:effectLst/>
              </a:rPr>
              <a:t>Києва</a:t>
            </a:r>
            <a:r>
              <a:rPr lang="ru-RU" sz="3200" dirty="0" smtClean="0">
                <a:solidFill>
                  <a:srgbClr val="FFCCFF"/>
                </a:solidFill>
                <a:effectLst/>
              </a:rPr>
              <a:t>.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Києво-Печерська</a:t>
            </a:r>
            <a:r>
              <a:rPr lang="ru-RU" sz="3200" dirty="0">
                <a:solidFill>
                  <a:srgbClr val="FFCCFF"/>
                </a:solidFill>
                <a:effectLst/>
              </a:rPr>
              <a:t> лавра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займає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значне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місце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серед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монастирів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цієї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доби</a:t>
            </a:r>
            <a:r>
              <a:rPr lang="ru-RU" sz="3200" dirty="0">
                <a:solidFill>
                  <a:srgbClr val="FFCCFF"/>
                </a:solidFill>
                <a:effectLst/>
              </a:rPr>
              <a:t>.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Вироблене</a:t>
            </a:r>
            <a:r>
              <a:rPr lang="ru-RU" sz="3200" dirty="0">
                <a:solidFill>
                  <a:srgbClr val="FFCCFF"/>
                </a:solidFill>
                <a:effectLst/>
              </a:rPr>
              <a:t> в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її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стінах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розуміння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суті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чернечого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життя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його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традицій</a:t>
            </a:r>
            <a:r>
              <a:rPr lang="ru-RU" sz="3200" dirty="0">
                <a:solidFill>
                  <a:srgbClr val="FFCCFF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поєднання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служіння</a:t>
            </a:r>
            <a:r>
              <a:rPr lang="ru-RU" sz="3200" dirty="0">
                <a:solidFill>
                  <a:srgbClr val="FFCCFF"/>
                </a:solidFill>
                <a:effectLst/>
              </a:rPr>
              <a:t> Богу й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цілому</a:t>
            </a:r>
            <a:r>
              <a:rPr lang="ru-RU" sz="3200" dirty="0">
                <a:solidFill>
                  <a:srgbClr val="FFCCFF"/>
                </a:solidFill>
                <a:effectLst/>
              </a:rPr>
              <a:t> народу стало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взірцем</a:t>
            </a:r>
            <a:r>
              <a:rPr lang="ru-RU" sz="3200" dirty="0">
                <a:solidFill>
                  <a:srgbClr val="FFCCFF"/>
                </a:solidFill>
                <a:effectLst/>
              </a:rPr>
              <a:t> для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інших</a:t>
            </a:r>
            <a:r>
              <a:rPr lang="ru-RU" sz="3200" dirty="0">
                <a:solidFill>
                  <a:srgbClr val="FFCCFF"/>
                </a:solidFill>
                <a:effectLst/>
              </a:rPr>
              <a:t>.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Вихованці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лаври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займали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єпископські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кафедри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в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Київській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митрополії</a:t>
            </a:r>
            <a:r>
              <a:rPr lang="ru-RU" sz="3200" dirty="0">
                <a:solidFill>
                  <a:srgbClr val="FFCCFF"/>
                </a:solidFill>
                <a:effectLst/>
              </a:rPr>
              <a:t> й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поширювали</a:t>
            </a:r>
            <a:r>
              <a:rPr lang="ru-RU" sz="3200" dirty="0">
                <a:solidFill>
                  <a:srgbClr val="FFCCFF"/>
                </a:solidFill>
                <a:effectLst/>
              </a:rPr>
              <a:t> в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суспільстві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розуміння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християнських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моральних</a:t>
            </a:r>
            <a:r>
              <a:rPr lang="ru-RU" sz="3200" dirty="0">
                <a:solidFill>
                  <a:srgbClr val="FFCCFF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CCFF"/>
                </a:solidFill>
                <a:effectLst/>
              </a:rPr>
              <a:t>ідеалів</a:t>
            </a:r>
            <a:r>
              <a:rPr lang="ru-RU" sz="3200" dirty="0" smtClean="0">
                <a:solidFill>
                  <a:srgbClr val="FFCCFF"/>
                </a:solidFill>
                <a:effectLst/>
              </a:rPr>
              <a:t>.</a:t>
            </a:r>
            <a:endParaRPr lang="uk-UA" sz="3200" dirty="0">
              <a:solidFill>
                <a:srgbClr val="FFCC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96536" y="3501008"/>
            <a:ext cx="76632" cy="129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2" y="0"/>
            <a:ext cx="47115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8546" y="0"/>
            <a:ext cx="4652554" cy="6857999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sz="2400" dirty="0" err="1">
                <a:solidFill>
                  <a:srgbClr val="FFC000"/>
                </a:solidFill>
                <a:effectLst/>
              </a:rPr>
              <a:t>Починаючи</a:t>
            </a:r>
            <a:r>
              <a:rPr lang="ru-RU" sz="2400" dirty="0">
                <a:solidFill>
                  <a:srgbClr val="FFC000"/>
                </a:solidFill>
                <a:effectLst/>
              </a:rPr>
              <a:t> з 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ХІІ </a:t>
            </a:r>
            <a:r>
              <a:rPr lang="ru-RU" sz="2400" dirty="0">
                <a:solidFill>
                  <a:srgbClr val="FFC000"/>
                </a:solidFill>
                <a:effectLst/>
              </a:rPr>
              <a:t>ст.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архітектура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Русі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набуває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нових</a:t>
            </a:r>
            <a:r>
              <a:rPr lang="ru-RU" sz="2400" dirty="0">
                <a:solidFill>
                  <a:srgbClr val="FFC000"/>
                </a:solidFill>
                <a:effectLst/>
              </a:rPr>
              <a:t> рис.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Це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було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пов’язано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з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посиленням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політичної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ролі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удільних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князівств</a:t>
            </a:r>
            <a:r>
              <a:rPr lang="ru-RU" sz="2400" dirty="0">
                <a:solidFill>
                  <a:srgbClr val="FFC000"/>
                </a:solidFill>
                <a:effectLst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розбудовою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їхніх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столиць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Значно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збільшується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кількість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споруд</a:t>
            </a:r>
            <a:r>
              <a:rPr lang="ru-RU" sz="2400" dirty="0">
                <a:solidFill>
                  <a:srgbClr val="FFC000"/>
                </a:solidFill>
                <a:effectLst/>
              </a:rPr>
              <a:t>, але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зменшуються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їхні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розміри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Також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спрощуються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й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архітектурні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форми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Шестистовпні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будівлі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поволі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витісняються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чотиристовпними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Змінюється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техніка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кладки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стін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Формуються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київська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чернігівська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переяславська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архітектурні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школи</a:t>
            </a:r>
            <a:r>
              <a:rPr lang="ru-RU" sz="2400" dirty="0">
                <a:solidFill>
                  <a:srgbClr val="FFC000"/>
                </a:solidFill>
                <a:effectLst/>
              </a:rPr>
              <a:t>, але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їх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об’єднує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єдиний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стильовий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напрямок</a:t>
            </a:r>
            <a:r>
              <a:rPr lang="ru-RU" sz="2400" dirty="0">
                <a:solidFill>
                  <a:srgbClr val="FFC000"/>
                </a:solidFill>
                <a:effectLst/>
              </a:rPr>
              <a:t>.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Характерними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пам’ятками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цього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періоду</a:t>
            </a:r>
            <a:r>
              <a:rPr lang="ru-RU" sz="2400" dirty="0">
                <a:solidFill>
                  <a:srgbClr val="FFC000"/>
                </a:solidFill>
                <a:effectLst/>
              </a:rPr>
              <a:t> є храм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Федорівського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effectLst/>
              </a:rPr>
              <a:t>монастиря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церква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Богородиці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effectLst/>
              </a:rPr>
              <a:t>Пирогощі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Кирилівська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і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Василівська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церкви </a:t>
            </a:r>
            <a:r>
              <a:rPr lang="ru-RU" sz="2400" dirty="0">
                <a:solidFill>
                  <a:srgbClr val="FFC000"/>
                </a:solidFill>
                <a:effectLst/>
              </a:rPr>
              <a:t>в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Києві</a:t>
            </a:r>
            <a:r>
              <a:rPr lang="ru-RU" sz="2400" dirty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Юр’ївська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в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Каневі</a:t>
            </a:r>
            <a:r>
              <a:rPr lang="ru-RU" sz="2400" dirty="0">
                <a:solidFill>
                  <a:srgbClr val="FFC000"/>
                </a:solidFill>
                <a:effectLst/>
              </a:rPr>
              <a:t>,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Борисоглібський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і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Успенський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effectLst/>
              </a:rPr>
              <a:t>храми</a:t>
            </a:r>
            <a:r>
              <a:rPr lang="ru-RU" sz="2400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2400" dirty="0">
                <a:solidFill>
                  <a:srgbClr val="FFC000"/>
                </a:solidFill>
                <a:effectLst/>
              </a:rPr>
              <a:t>в </a:t>
            </a:r>
            <a:r>
              <a:rPr lang="ru-RU" sz="2400" dirty="0" err="1">
                <a:solidFill>
                  <a:srgbClr val="FFC000"/>
                </a:solidFill>
                <a:effectLst/>
              </a:rPr>
              <a:t>Чернігові</a:t>
            </a:r>
            <a:r>
              <a:rPr lang="ru-RU" sz="2400" dirty="0">
                <a:solidFill>
                  <a:srgbClr val="FFC000"/>
                </a:solidFill>
                <a:effectLst/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24528" y="4509120"/>
            <a:ext cx="76632" cy="201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-1"/>
            <a:ext cx="4572000" cy="6858001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>
                <a:solidFill>
                  <a:srgbClr val="00FFCC"/>
                </a:solidFill>
                <a:effectLst/>
              </a:rPr>
              <a:t>У </a:t>
            </a:r>
            <a:r>
              <a:rPr lang="ru-RU" dirty="0" err="1">
                <a:solidFill>
                  <a:srgbClr val="00FFCC"/>
                </a:solidFill>
                <a:effectLst/>
              </a:rPr>
              <a:t>часи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правління</a:t>
            </a:r>
            <a:r>
              <a:rPr lang="ru-RU" dirty="0">
                <a:solidFill>
                  <a:srgbClr val="00FFCC"/>
                </a:solidFill>
                <a:effectLst/>
              </a:rPr>
              <a:t> Ярослава </a:t>
            </a:r>
            <a:r>
              <a:rPr lang="ru-RU" dirty="0" err="1">
                <a:solidFill>
                  <a:srgbClr val="00FFCC"/>
                </a:solidFill>
                <a:effectLst/>
              </a:rPr>
              <a:t>Володимировича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спостерігається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небачений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раніше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розквіт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давньоруської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культури</a:t>
            </a:r>
            <a:r>
              <a:rPr lang="ru-RU" dirty="0">
                <a:solidFill>
                  <a:srgbClr val="00FFCC"/>
                </a:solidFill>
                <a:effectLst/>
              </a:rPr>
              <a:t>, </a:t>
            </a:r>
            <a:r>
              <a:rPr lang="ru-RU" dirty="0" err="1">
                <a:solidFill>
                  <a:srgbClr val="00FFCC"/>
                </a:solidFill>
                <a:effectLst/>
              </a:rPr>
              <a:t>книжності</a:t>
            </a:r>
            <a:r>
              <a:rPr lang="ru-RU" dirty="0">
                <a:solidFill>
                  <a:srgbClr val="00FFCC"/>
                </a:solidFill>
                <a:effectLst/>
              </a:rPr>
              <a:t>. </a:t>
            </a:r>
            <a:r>
              <a:rPr lang="ru-RU" dirty="0" err="1">
                <a:solidFill>
                  <a:srgbClr val="00FFCC"/>
                </a:solidFill>
                <a:effectLst/>
              </a:rPr>
              <a:t>Чимало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дослідників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пов'язують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становлення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давньоруського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літописання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саме</a:t>
            </a:r>
            <a:r>
              <a:rPr lang="ru-RU" dirty="0">
                <a:solidFill>
                  <a:srgbClr val="00FFCC"/>
                </a:solidFill>
                <a:effectLst/>
              </a:rPr>
              <a:t> з </a:t>
            </a:r>
            <a:r>
              <a:rPr lang="ru-RU" dirty="0" err="1">
                <a:solidFill>
                  <a:srgbClr val="00FFCC"/>
                </a:solidFill>
                <a:effectLst/>
              </a:rPr>
              <a:t>будівництвом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Софійського</a:t>
            </a:r>
            <a:r>
              <a:rPr lang="ru-RU" dirty="0">
                <a:solidFill>
                  <a:srgbClr val="00FFCC"/>
                </a:solidFill>
                <a:effectLst/>
              </a:rPr>
              <a:t> собору, </a:t>
            </a:r>
            <a:r>
              <a:rPr lang="ru-RU" dirty="0" err="1">
                <a:solidFill>
                  <a:srgbClr val="00FFCC"/>
                </a:solidFill>
                <a:effectLst/>
              </a:rPr>
              <a:t>котрий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відразу</a:t>
            </a:r>
            <a:r>
              <a:rPr lang="ru-RU" dirty="0">
                <a:solidFill>
                  <a:srgbClr val="00FFCC"/>
                </a:solidFill>
                <a:effectLst/>
              </a:rPr>
              <a:t> став не </a:t>
            </a:r>
            <a:r>
              <a:rPr lang="ru-RU" dirty="0" err="1">
                <a:solidFill>
                  <a:srgbClr val="00FFCC"/>
                </a:solidFill>
                <a:effectLst/>
              </a:rPr>
              <a:t>лише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релігійним</a:t>
            </a:r>
            <a:r>
              <a:rPr lang="ru-RU" dirty="0">
                <a:solidFill>
                  <a:srgbClr val="00FFCC"/>
                </a:solidFill>
                <a:effectLst/>
              </a:rPr>
              <a:t>, а й </a:t>
            </a:r>
            <a:r>
              <a:rPr lang="ru-RU" dirty="0" err="1">
                <a:solidFill>
                  <a:srgbClr val="00FFCC"/>
                </a:solidFill>
                <a:effectLst/>
              </a:rPr>
              <a:t>духовним</a:t>
            </a:r>
            <a:r>
              <a:rPr lang="ru-RU" dirty="0">
                <a:solidFill>
                  <a:srgbClr val="00FFCC"/>
                </a:solidFill>
                <a:effectLst/>
              </a:rPr>
              <a:t> центром </a:t>
            </a:r>
            <a:r>
              <a:rPr lang="ru-RU" dirty="0" err="1">
                <a:solidFill>
                  <a:srgbClr val="00FFCC"/>
                </a:solidFill>
                <a:effectLst/>
              </a:rPr>
              <a:t>держави</a:t>
            </a:r>
            <a:r>
              <a:rPr lang="ru-RU" dirty="0">
                <a:solidFill>
                  <a:srgbClr val="00FFCC"/>
                </a:solidFill>
                <a:effectLst/>
              </a:rPr>
              <a:t>. </a:t>
            </a:r>
            <a:r>
              <a:rPr lang="ru-RU" dirty="0" err="1">
                <a:solidFill>
                  <a:srgbClr val="00FFCC"/>
                </a:solidFill>
                <a:effectLst/>
              </a:rPr>
              <a:t>Любов</a:t>
            </a:r>
            <a:r>
              <a:rPr lang="ru-RU" dirty="0">
                <a:solidFill>
                  <a:srgbClr val="00FFCC"/>
                </a:solidFill>
                <a:effectLst/>
              </a:rPr>
              <a:t> мудрого </a:t>
            </a:r>
            <a:r>
              <a:rPr lang="ru-RU" dirty="0" err="1">
                <a:solidFill>
                  <a:srgbClr val="00FFCC"/>
                </a:solidFill>
                <a:effectLst/>
              </a:rPr>
              <a:t>київського</a:t>
            </a:r>
            <a:r>
              <a:rPr lang="ru-RU" dirty="0">
                <a:solidFill>
                  <a:srgbClr val="00FFCC"/>
                </a:solidFill>
                <a:effectLst/>
              </a:rPr>
              <a:t> князя до книг </a:t>
            </a:r>
            <a:r>
              <a:rPr lang="ru-RU" dirty="0" err="1">
                <a:solidFill>
                  <a:srgbClr val="00FFCC"/>
                </a:solidFill>
                <a:effectLst/>
              </a:rPr>
              <a:t>спричинилась</a:t>
            </a:r>
            <a:r>
              <a:rPr lang="ru-RU" dirty="0">
                <a:solidFill>
                  <a:srgbClr val="00FFCC"/>
                </a:solidFill>
                <a:effectLst/>
              </a:rPr>
              <a:t> до </a:t>
            </a:r>
            <a:r>
              <a:rPr lang="ru-RU" dirty="0" err="1">
                <a:solidFill>
                  <a:srgbClr val="00FFCC"/>
                </a:solidFill>
                <a:effectLst/>
              </a:rPr>
              <a:t>появи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його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почесного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прізвиська</a:t>
            </a:r>
            <a:r>
              <a:rPr lang="ru-RU" dirty="0">
                <a:solidFill>
                  <a:srgbClr val="00FFCC"/>
                </a:solidFill>
                <a:effectLst/>
              </a:rPr>
              <a:t> - </a:t>
            </a:r>
            <a:r>
              <a:rPr lang="ru-RU" dirty="0" err="1">
                <a:solidFill>
                  <a:srgbClr val="00FFCC"/>
                </a:solidFill>
                <a:effectLst/>
              </a:rPr>
              <a:t>Мудрий</a:t>
            </a:r>
            <a:r>
              <a:rPr lang="ru-RU" dirty="0">
                <a:solidFill>
                  <a:srgbClr val="00FFCC"/>
                </a:solidFill>
                <a:effectLst/>
              </a:rPr>
              <a:t>, а </a:t>
            </a:r>
            <a:r>
              <a:rPr lang="ru-RU" dirty="0" err="1">
                <a:solidFill>
                  <a:srgbClr val="00FFCC"/>
                </a:solidFill>
                <a:effectLst/>
              </a:rPr>
              <a:t>також</a:t>
            </a:r>
            <a:r>
              <a:rPr lang="ru-RU" dirty="0">
                <a:solidFill>
                  <a:srgbClr val="00FFCC"/>
                </a:solidFill>
                <a:effectLst/>
              </a:rPr>
              <a:t> породила </a:t>
            </a:r>
            <a:r>
              <a:rPr lang="ru-RU" dirty="0" err="1">
                <a:solidFill>
                  <a:srgbClr val="00FFCC"/>
                </a:solidFill>
                <a:effectLst/>
              </a:rPr>
              <a:t>прекрасну</a:t>
            </a:r>
            <a:r>
              <a:rPr lang="ru-RU" dirty="0">
                <a:solidFill>
                  <a:srgbClr val="00FFCC"/>
                </a:solidFill>
                <a:effectLst/>
              </a:rPr>
              <a:t> легенду про </a:t>
            </a:r>
            <a:r>
              <a:rPr lang="ru-RU" dirty="0" err="1">
                <a:solidFill>
                  <a:srgbClr val="00FFCC"/>
                </a:solidFill>
                <a:effectLst/>
              </a:rPr>
              <a:t>знамениту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бібліотеку</a:t>
            </a:r>
            <a:r>
              <a:rPr lang="ru-RU" dirty="0">
                <a:solidFill>
                  <a:srgbClr val="00FFCC"/>
                </a:solidFill>
                <a:effectLst/>
              </a:rPr>
              <a:t> Ярослава Мудрого, </a:t>
            </a:r>
            <a:r>
              <a:rPr lang="ru-RU" dirty="0" err="1">
                <a:solidFill>
                  <a:srgbClr val="00FFCC"/>
                </a:solidFill>
                <a:effectLst/>
              </a:rPr>
              <a:t>пошуки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слідів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якої</a:t>
            </a:r>
            <a:r>
              <a:rPr lang="ru-RU" dirty="0">
                <a:solidFill>
                  <a:srgbClr val="00FFCC"/>
                </a:solidFill>
                <a:effectLst/>
              </a:rPr>
              <a:t> не </a:t>
            </a:r>
            <a:r>
              <a:rPr lang="ru-RU" dirty="0" err="1">
                <a:solidFill>
                  <a:srgbClr val="00FFCC"/>
                </a:solidFill>
                <a:effectLst/>
              </a:rPr>
              <a:t>припиняються</a:t>
            </a:r>
            <a:r>
              <a:rPr lang="ru-RU" dirty="0">
                <a:solidFill>
                  <a:srgbClr val="00FFCC"/>
                </a:solidFill>
                <a:effectLst/>
              </a:rPr>
              <a:t> й </a:t>
            </a:r>
            <a:r>
              <a:rPr lang="ru-RU" dirty="0" err="1">
                <a:solidFill>
                  <a:srgbClr val="00FFCC"/>
                </a:solidFill>
                <a:effectLst/>
              </a:rPr>
              <a:t>досі</a:t>
            </a:r>
            <a:r>
              <a:rPr lang="ru-RU" dirty="0" smtClean="0">
                <a:solidFill>
                  <a:srgbClr val="00FFCC"/>
                </a:solidFill>
                <a:effectLst/>
              </a:rPr>
              <a:t>. </a:t>
            </a:r>
            <a:r>
              <a:rPr lang="ru-RU" dirty="0" err="1">
                <a:solidFill>
                  <a:srgbClr val="00FFCC"/>
                </a:solidFill>
                <a:effectLst/>
              </a:rPr>
              <a:t>Наприкінці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en-US" dirty="0" smtClean="0">
                <a:solidFill>
                  <a:srgbClr val="00FFCC"/>
                </a:solidFill>
                <a:effectLst/>
              </a:rPr>
              <a:t>XI</a:t>
            </a:r>
            <a:r>
              <a:rPr lang="uk-UA" dirty="0" smtClean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архітектура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Русі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збагатилась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ускладненням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зовнішніх</a:t>
            </a:r>
            <a:r>
              <a:rPr lang="ru-RU" dirty="0">
                <a:solidFill>
                  <a:srgbClr val="00FFCC"/>
                </a:solidFill>
                <a:effectLst/>
              </a:rPr>
              <a:t> форм. </a:t>
            </a:r>
            <a:r>
              <a:rPr lang="ru-RU" dirty="0" err="1">
                <a:solidFill>
                  <a:srgbClr val="00FFCC"/>
                </a:solidFill>
                <a:effectLst/>
              </a:rPr>
              <a:t>Будівлі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цього</a:t>
            </a:r>
            <a:r>
              <a:rPr lang="ru-RU" dirty="0">
                <a:solidFill>
                  <a:srgbClr val="00FFCC"/>
                </a:solidFill>
                <a:effectLst/>
              </a:rPr>
              <a:t> часу </a:t>
            </a:r>
            <a:r>
              <a:rPr lang="ru-RU" dirty="0" err="1">
                <a:solidFill>
                  <a:srgbClr val="00FFCC"/>
                </a:solidFill>
                <a:effectLst/>
              </a:rPr>
              <a:t>мають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висотні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композиції</a:t>
            </a:r>
            <a:r>
              <a:rPr lang="ru-RU" dirty="0">
                <a:solidFill>
                  <a:srgbClr val="00FFCC"/>
                </a:solidFill>
                <a:effectLst/>
              </a:rPr>
              <a:t>, </a:t>
            </a:r>
            <a:r>
              <a:rPr lang="ru-RU" dirty="0" err="1">
                <a:solidFill>
                  <a:srgbClr val="00FFCC"/>
                </a:solidFill>
                <a:effectLst/>
              </a:rPr>
              <a:t>нагадують</a:t>
            </a:r>
            <a:r>
              <a:rPr lang="ru-RU" dirty="0">
                <a:solidFill>
                  <a:srgbClr val="00FFCC"/>
                </a:solidFill>
                <a:effectLst/>
              </a:rPr>
              <a:t> </a:t>
            </a:r>
            <a:r>
              <a:rPr lang="ru-RU" dirty="0" err="1">
                <a:solidFill>
                  <a:srgbClr val="00FFCC"/>
                </a:solidFill>
                <a:effectLst/>
              </a:rPr>
              <a:t>башти</a:t>
            </a:r>
            <a:r>
              <a:rPr lang="ru-RU" dirty="0" smtClean="0">
                <a:solidFill>
                  <a:srgbClr val="00FFCC"/>
                </a:solidFill>
                <a:effectLst/>
              </a:rPr>
              <a:t>.</a:t>
            </a:r>
            <a:endParaRPr lang="uk-UA" dirty="0" smtClean="0">
              <a:solidFill>
                <a:srgbClr val="00FFCC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96536" y="3789040"/>
            <a:ext cx="76632" cy="129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3469416"/>
            <a:ext cx="4520004" cy="338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243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63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372</TotalTime>
  <Words>405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Архітектура  київської русі  за часів ярославичів      </vt:lpstr>
      <vt:lpstr>Презентация PowerPoint</vt:lpstr>
      <vt:lpstr>Презентация PowerPoint</vt:lpstr>
      <vt:lpstr>        Новий тип храму започаткував Успенський храм Печерського монастиря (1078 р.). Згодом за його зразком Володимир Мономах збудував храм у Ростові. У 1108 р. за типом Успенського був зведений Михайлівський Золотоверхий собор у Києві. Унаслідок прийняття християнства Київська держава приєдналася до східноєвропейської християнської цивілізації. Церква стала відігравати провідну роль у розвитку культури й духовного життя Русі.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</dc:creator>
  <cp:lastModifiedBy>Ната</cp:lastModifiedBy>
  <cp:revision>21</cp:revision>
  <dcterms:created xsi:type="dcterms:W3CDTF">2013-12-15T02:44:28Z</dcterms:created>
  <dcterms:modified xsi:type="dcterms:W3CDTF">2014-03-03T07:36:01Z</dcterms:modified>
</cp:coreProperties>
</file>