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79" autoAdjust="0"/>
    <p:restoredTop sz="94660"/>
  </p:normalViewPr>
  <p:slideViewPr>
    <p:cSldViewPr>
      <p:cViewPr varScale="1">
        <p:scale>
          <a:sx n="50" d="100"/>
          <a:sy n="50" d="100"/>
        </p:scale>
        <p:origin x="-129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16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35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43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1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0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85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21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8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54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74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7D6E-4E31-419C-9381-63594A50DA3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91BF-9C19-4000-BC86-1D54D27EB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03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7D6E-4E31-419C-9381-63594A50DA36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91BF-9C19-4000-BC86-1D54D27EB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5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  <a:cs typeface="Aharoni" pitchFamily="2" charset="-79"/>
              </a:rPr>
              <a:t>Мистецтво України </a:t>
            </a:r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  <a:cs typeface="Aharoni" pitchFamily="2" charset="-79"/>
              </a:rPr>
              <a:t>XVII –XVIII</a:t>
            </a:r>
            <a:r>
              <a:rPr lang="uk-UA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  <a:cs typeface="Aharoni" pitchFamily="2" charset="-79"/>
              </a:rPr>
              <a:t>ст</a:t>
            </a:r>
            <a:r>
              <a:rPr lang="uk-UA" sz="6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  <a:cs typeface="Aharoni" pitchFamily="2" charset="-79"/>
              </a:rPr>
              <a:t>.</a:t>
            </a:r>
            <a:endParaRPr lang="ru-RU" sz="6000" i="1" dirty="0">
              <a:solidFill>
                <a:schemeClr val="accent3">
                  <a:lumMod val="40000"/>
                  <a:lumOff val="60000"/>
                </a:schemeClr>
              </a:solidFill>
              <a:latin typeface="Book Antiqua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4869160"/>
            <a:ext cx="2304256" cy="1633736"/>
          </a:xfrm>
        </p:spPr>
        <p:txBody>
          <a:bodyPr>
            <a:normAutofit/>
          </a:bodyPr>
          <a:lstStyle/>
          <a:p>
            <a:pPr algn="l"/>
            <a:endParaRPr lang="ru-RU" sz="2000" b="1" i="1" dirty="0">
              <a:solidFill>
                <a:schemeClr val="accent3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4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96652"/>
            <a:ext cx="8352928" cy="6264696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1412776"/>
            <a:ext cx="454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Розвивався</a:t>
            </a:r>
            <a:r>
              <a:rPr lang="ru-RU" dirty="0" smtClean="0"/>
              <a:t> і </a:t>
            </a:r>
            <a:r>
              <a:rPr lang="ru-RU" dirty="0" err="1" smtClean="0"/>
              <a:t>світський</a:t>
            </a:r>
            <a:r>
              <a:rPr lang="ru-RU" dirty="0" smtClean="0"/>
              <a:t> </a:t>
            </a:r>
            <a:r>
              <a:rPr lang="ru-RU" dirty="0" err="1" smtClean="0"/>
              <a:t>портретний</a:t>
            </a:r>
            <a:r>
              <a:rPr lang="ru-RU" dirty="0" smtClean="0"/>
              <a:t> </a:t>
            </a:r>
            <a:r>
              <a:rPr lang="ru-RU" dirty="0" err="1" smtClean="0"/>
              <a:t>живопис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32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88640"/>
            <a:ext cx="4680520" cy="6571553"/>
          </a:xfrm>
        </p:spPr>
      </p:pic>
      <p:sp>
        <p:nvSpPr>
          <p:cNvPr id="8" name="Прямоугольник 7"/>
          <p:cNvSpPr/>
          <p:nvPr/>
        </p:nvSpPr>
        <p:spPr>
          <a:xfrm>
            <a:off x="251520" y="2060848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Портрети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замовляли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представники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козацької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старшини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власне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тому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називають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козацькими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09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92896"/>
            <a:ext cx="5169408" cy="3992880"/>
          </a:xfrm>
        </p:spPr>
      </p:pic>
      <p:sp>
        <p:nvSpPr>
          <p:cNvPr id="5" name="Прямоугольник 4"/>
          <p:cNvSpPr/>
          <p:nvPr/>
        </p:nvSpPr>
        <p:spPr>
          <a:xfrm>
            <a:off x="344115" y="134076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Чудовим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зразком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козацького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портрета є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зображення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стародуб-ського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полковника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Михайла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Миклашевського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(1705) та знатного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військового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товариша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Григорія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Гамалії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останні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десятиліття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17 ст.).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564904"/>
            <a:ext cx="31857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5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76672"/>
            <a:ext cx="8284547" cy="6136137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445224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Franklin Gothic Medium" pitchFamily="34" charset="0"/>
              </a:rPr>
              <a:t>Історичні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події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останньої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чверті</a:t>
            </a:r>
            <a:r>
              <a:rPr lang="ru-RU" sz="2000" b="1" dirty="0" smtClean="0">
                <a:latin typeface="Franklin Gothic Medium" pitchFamily="34" charset="0"/>
              </a:rPr>
              <a:t> 17 ст. негативно </a:t>
            </a:r>
            <a:r>
              <a:rPr lang="ru-RU" sz="2000" b="1" dirty="0" err="1" smtClean="0">
                <a:latin typeface="Franklin Gothic Medium" pitchFamily="34" charset="0"/>
              </a:rPr>
              <a:t>вплинули</a:t>
            </a:r>
            <a:r>
              <a:rPr lang="ru-RU" sz="2000" b="1" dirty="0" smtClean="0">
                <a:latin typeface="Franklin Gothic Medium" pitchFamily="34" charset="0"/>
              </a:rPr>
              <a:t> на </a:t>
            </a:r>
            <a:r>
              <a:rPr lang="ru-RU" sz="2000" b="1" dirty="0" err="1" smtClean="0">
                <a:latin typeface="Franklin Gothic Medium" pitchFamily="34" charset="0"/>
              </a:rPr>
              <a:t>деякі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види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мистецтва</a:t>
            </a:r>
            <a:r>
              <a:rPr lang="ru-RU" sz="2000" b="1" dirty="0" smtClean="0">
                <a:latin typeface="Franklin Gothic Medium" pitchFamily="34" charset="0"/>
              </a:rPr>
              <a:t>. Так, </a:t>
            </a:r>
            <a:r>
              <a:rPr lang="ru-RU" sz="2000" b="1" dirty="0" err="1" smtClean="0">
                <a:latin typeface="Franklin Gothic Medium" pitchFamily="34" charset="0"/>
              </a:rPr>
              <a:t>занепад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книговидання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уповільнив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розвиток</a:t>
            </a:r>
            <a:r>
              <a:rPr lang="ru-RU" sz="2000" b="1" dirty="0" smtClean="0"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latin typeface="Franklin Gothic Medium" pitchFamily="34" charset="0"/>
              </a:rPr>
              <a:t>гравюри</a:t>
            </a:r>
            <a:endParaRPr lang="ru-RU" sz="2000" b="1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5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664"/>
            <a:ext cx="8635278" cy="6264696"/>
          </a:xfrm>
        </p:spPr>
      </p:pic>
      <p:sp>
        <p:nvSpPr>
          <p:cNvPr id="5" name="Прямоугольник 4"/>
          <p:cNvSpPr/>
          <p:nvPr/>
        </p:nvSpPr>
        <p:spPr>
          <a:xfrm>
            <a:off x="2915816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Проте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останніх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десятиліть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XVII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ст.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мистецтво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гравюри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відроджується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Прикметно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вперше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розвивається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гравюра на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металі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57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60648"/>
            <a:ext cx="5472608" cy="64087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99881">
            <a:off x="404811" y="980728"/>
            <a:ext cx="2376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Вперше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в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українському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мистецтві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було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створено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портретні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гравюри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. У гравюрах І.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Щирського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химерні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сплетіння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рослинних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орнаментів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поєднуються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з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античними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глибоко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символічними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сюжетами й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реалістичними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зображеннями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.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Такі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ознаки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властиві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й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іншим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графічним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пам’яткам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доби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бароко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. У 1702 р. в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Києві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вийшов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друком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«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Києво-Печерський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патерик»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із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Haettenschweiler" pitchFamily="34" charset="0"/>
              </a:rPr>
              <a:t> 40 гравюрами Л. Тарасевича.</a:t>
            </a:r>
            <a:endParaRPr lang="ru-RU" dirty="0">
              <a:solidFill>
                <a:schemeClr val="bg2">
                  <a:lumMod val="90000"/>
                </a:schemeClr>
              </a:solidFill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9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8136904" cy="6336704"/>
          </a:xfrm>
        </p:spPr>
      </p:pic>
      <p:sp>
        <p:nvSpPr>
          <p:cNvPr id="5" name="Прямоугольник 4"/>
          <p:cNvSpPr/>
          <p:nvPr/>
        </p:nvSpPr>
        <p:spPr>
          <a:xfrm rot="476604">
            <a:off x="539552" y="53732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У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живописі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, як і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раніше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,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переважає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релігійне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малярство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,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хоча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розвивається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 й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світське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.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8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88640"/>
            <a:ext cx="5400600" cy="6597352"/>
          </a:xfrm>
        </p:spPr>
      </p:pic>
      <p:sp>
        <p:nvSpPr>
          <p:cNvPr id="8" name="Прямоугольник 7"/>
          <p:cNvSpPr/>
          <p:nvPr/>
        </p:nvSpPr>
        <p:spPr>
          <a:xfrm>
            <a:off x="107504" y="558975"/>
            <a:ext cx="33123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іконописі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поступово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утверджувалися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нові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мистецькі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принципи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. У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розписах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українських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церков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стали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виразніше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виявлятися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народні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мотиви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Іконописні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образи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набували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рис,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вихоплених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із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буденного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почасти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наближаючись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світських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5760639" cy="6408712"/>
          </a:xfrm>
        </p:spPr>
      </p:pic>
      <p:sp>
        <p:nvSpPr>
          <p:cNvPr id="5" name="Прямоугольник 4"/>
          <p:cNvSpPr/>
          <p:nvPr/>
        </p:nvSpPr>
        <p:spPr>
          <a:xfrm rot="227430">
            <a:off x="6493958" y="466233"/>
            <a:ext cx="23580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Так,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ікона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Зустріч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Марії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і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Єлизавети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з церкви Покрову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Богородиці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в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Сулимівці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на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Київщині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подібна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до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цілком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світської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пейзажної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сцени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. На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світські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елементи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багатий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й ансамбль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Спасо-Преображенської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церкви у Великих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Сорочинцях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. На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іконі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Введення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чимало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світських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персонажів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що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робить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її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Segoe UI Light" pitchFamily="34" charset="0"/>
              </a:rPr>
              <a:t>подібною</a:t>
            </a:r>
            <a:r>
              <a:rPr lang="ru-RU" sz="2000" dirty="0" smtClean="0">
                <a:solidFill>
                  <a:srgbClr val="FF0000"/>
                </a:solidFill>
                <a:latin typeface="Segoe UI Light" pitchFamily="34" charset="0"/>
              </a:rPr>
              <a:t> до картин.</a:t>
            </a:r>
            <a:endParaRPr lang="ru-RU" sz="2000" dirty="0">
              <a:solidFill>
                <a:srgbClr val="FF0000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8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88640"/>
            <a:ext cx="7920880" cy="654806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5144546"/>
            <a:ext cx="5526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Ікони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тогочасних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майстрів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вражають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бездоганною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живописною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технікою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глибиною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розкриття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біблійних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образів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та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осягненням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усього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розмаїття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людських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почуттів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багатством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кольорів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життєствердним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  <a:cs typeface="Utsaah" pitchFamily="34" charset="0"/>
              </a:rPr>
              <a:t> пафосом.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Monotype Corsiva" pitchFamily="66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51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48680"/>
            <a:ext cx="7763496" cy="6127988"/>
          </a:xfrm>
        </p:spPr>
      </p:pic>
      <p:sp>
        <p:nvSpPr>
          <p:cNvPr id="5" name="Прямоугольник 4"/>
          <p:cNvSpPr/>
          <p:nvPr/>
        </p:nvSpPr>
        <p:spPr>
          <a:xfrm>
            <a:off x="2195736" y="44371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Протягом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другої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половини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17-18 ст. особливо популярною в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Україні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стала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ікона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Покрову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Богородиці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У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нижній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частині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таких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ікон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подавалися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реалістичні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зображення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представників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козацької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старшини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кошових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отаманів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гетьманів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Збереглася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ікона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Покрову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Богородиці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зображенням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Богдана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Хмельницького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Тогочасних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історичних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діячів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побачити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й на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інших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іконах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доби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Так, на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іконі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Розп’яття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є портрет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лубенського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полковника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Леонтія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Свічки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3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338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Мистецтво України XVII –XVIIIст.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1</cp:lastModifiedBy>
  <cp:revision>10</cp:revision>
  <dcterms:created xsi:type="dcterms:W3CDTF">2013-11-25T15:01:54Z</dcterms:created>
  <dcterms:modified xsi:type="dcterms:W3CDTF">2014-01-16T12:53:48Z</dcterms:modified>
</cp:coreProperties>
</file>