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C87C2A-94A3-4817-866C-3EE7053F176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3B95F3D-4D9D-4991-8927-A33E6FD37A26}">
      <dgm:prSet phldrT="[Текст]"/>
      <dgm:spPr>
        <a:gradFill rotWithShape="0">
          <a:gsLst>
            <a:gs pos="0">
              <a:schemeClr val="accent1">
                <a:tint val="66000"/>
                <a:satMod val="160000"/>
                <a:alpha val="10000"/>
              </a:schemeClr>
            </a:gs>
            <a:gs pos="50000">
              <a:schemeClr val="tx1">
                <a:lumMod val="65000"/>
                <a:lumOff val="35000"/>
              </a:schemeClr>
            </a:gs>
            <a:gs pos="100000">
              <a:schemeClr val="bg1">
                <a:lumMod val="85000"/>
                <a:alpha val="35000"/>
              </a:schemeClr>
            </a:gs>
          </a:gsLst>
          <a:lin ang="5400000" scaled="0"/>
        </a:gradFill>
      </dgm:spPr>
      <dgm:t>
        <a:bodyPr/>
        <a:lstStyle/>
        <a:p>
          <a:r>
            <a:rPr lang="uk-UA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Блюз -  в дослівному перекладі з англ. означає – меланхолія. Жанр вокального та музичного мистецтва та головним чином належить до джазу.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5DE0A7A-6655-4895-BDC4-416FCFC8D44C}" type="parTrans" cxnId="{CD9B6B35-A90D-4D6F-987F-6EA3808FA15D}">
      <dgm:prSet/>
      <dgm:spPr/>
    </dgm:pt>
    <dgm:pt modelId="{D3604012-076A-49A1-8136-F0DA36F888C3}" type="sibTrans" cxnId="{CD9B6B35-A90D-4D6F-987F-6EA3808FA15D}">
      <dgm:prSet/>
      <dgm:spPr/>
    </dgm:pt>
    <dgm:pt modelId="{FB5EB702-4BCF-4D83-AF30-F377C788200F}" type="pres">
      <dgm:prSet presAssocID="{05C87C2A-94A3-4817-866C-3EE7053F1767}" presName="compositeShape" presStyleCnt="0">
        <dgm:presLayoutVars>
          <dgm:chMax val="7"/>
          <dgm:dir/>
          <dgm:resizeHandles val="exact"/>
        </dgm:presLayoutVars>
      </dgm:prSet>
      <dgm:spPr/>
    </dgm:pt>
    <dgm:pt modelId="{582D2429-874E-4FEC-B194-86F5C969753B}" type="pres">
      <dgm:prSet presAssocID="{83B95F3D-4D9D-4991-8927-A33E6FD37A26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4B5FEA66-5082-4FF4-8CC0-0208AAAB3C50}" type="presOf" srcId="{83B95F3D-4D9D-4991-8927-A33E6FD37A26}" destId="{582D2429-874E-4FEC-B194-86F5C969753B}" srcOrd="0" destOrd="0" presId="urn:microsoft.com/office/officeart/2005/8/layout/venn1"/>
    <dgm:cxn modelId="{CD9B6B35-A90D-4D6F-987F-6EA3808FA15D}" srcId="{05C87C2A-94A3-4817-866C-3EE7053F1767}" destId="{83B95F3D-4D9D-4991-8927-A33E6FD37A26}" srcOrd="0" destOrd="0" parTransId="{A5DE0A7A-6655-4895-BDC4-416FCFC8D44C}" sibTransId="{D3604012-076A-49A1-8136-F0DA36F888C3}"/>
    <dgm:cxn modelId="{38866051-D8B4-470D-9BAA-4DB67812F978}" type="presOf" srcId="{05C87C2A-94A3-4817-866C-3EE7053F1767}" destId="{FB5EB702-4BCF-4D83-AF30-F377C788200F}" srcOrd="0" destOrd="0" presId="urn:microsoft.com/office/officeart/2005/8/layout/venn1"/>
    <dgm:cxn modelId="{D282904E-AA26-4E1F-AB07-6206A8FEAAA8}" type="presParOf" srcId="{FB5EB702-4BCF-4D83-AF30-F377C788200F}" destId="{582D2429-874E-4FEC-B194-86F5C969753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11C0CD-D1CB-43EB-A702-62C314ED9F46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29D868D6-55B3-47D6-A040-6F070B93316B}">
      <dgm:prSet phldrT="[Текст]"/>
      <dgm:spPr>
        <a:gradFill rotWithShape="0">
          <a:gsLst>
            <a:gs pos="0">
              <a:schemeClr val="accent1">
                <a:tint val="66000"/>
                <a:satMod val="160000"/>
                <a:alpha val="10000"/>
              </a:schemeClr>
            </a:gs>
            <a:gs pos="50000">
              <a:schemeClr val="tx1">
                <a:lumMod val="65000"/>
                <a:lumOff val="35000"/>
              </a:schemeClr>
            </a:gs>
            <a:gs pos="100000">
              <a:schemeClr val="bg1">
                <a:lumMod val="85000"/>
                <a:alpha val="35000"/>
              </a:schemeClr>
            </a:gs>
          </a:gsLst>
          <a:lin ang="5400000" scaled="0"/>
        </a:gradFill>
      </dgm:spPr>
      <dgm:t>
        <a:bodyPr/>
        <a:lstStyle/>
        <a:p>
          <a:r>
            <a:rPr lang="uk-UA" dirty="0" smtClean="0">
              <a:solidFill>
                <a:schemeClr val="bg1"/>
              </a:solidFill>
              <a:latin typeface="Franklin Gothic Demi" pitchFamily="34" charset="0"/>
            </a:rPr>
            <a:t>Характерною особливістю блюзу є використання </a:t>
          </a:r>
          <a:r>
            <a:rPr lang="uk-UA" dirty="0" err="1" smtClean="0">
              <a:solidFill>
                <a:schemeClr val="bg1"/>
              </a:solidFill>
              <a:latin typeface="Franklin Gothic Demi" pitchFamily="34" charset="0"/>
            </a:rPr>
            <a:t>блюзового</a:t>
          </a:r>
          <a:r>
            <a:rPr lang="uk-UA" dirty="0" smtClean="0">
              <a:solidFill>
                <a:schemeClr val="bg1"/>
              </a:solidFill>
              <a:latin typeface="Franklin Gothic Demi" pitchFamily="34" charset="0"/>
            </a:rPr>
            <a:t> ладу, що включає в себе знижені 5 та 7 щаблі ( так звані </a:t>
          </a:r>
          <a:r>
            <a:rPr lang="uk-UA" dirty="0" err="1" smtClean="0">
              <a:solidFill>
                <a:schemeClr val="bg1"/>
              </a:solidFill>
              <a:latin typeface="Franklin Gothic Demi" pitchFamily="34" charset="0"/>
            </a:rPr>
            <a:t>“блюзові</a:t>
          </a:r>
          <a:r>
            <a:rPr lang="uk-UA" dirty="0" smtClean="0">
              <a:solidFill>
                <a:schemeClr val="bg1"/>
              </a:solidFill>
              <a:latin typeface="Franklin Gothic Demi" pitchFamily="34" charset="0"/>
            </a:rPr>
            <a:t> </a:t>
          </a:r>
          <a:r>
            <a:rPr lang="uk-UA" dirty="0" err="1" smtClean="0">
              <a:solidFill>
                <a:schemeClr val="bg1"/>
              </a:solidFill>
              <a:latin typeface="Franklin Gothic Demi" pitchFamily="34" charset="0"/>
            </a:rPr>
            <a:t>ноти”</a:t>
          </a:r>
          <a:r>
            <a:rPr lang="uk-UA" dirty="0" smtClean="0">
              <a:solidFill>
                <a:schemeClr val="bg1"/>
              </a:solidFill>
              <a:latin typeface="Franklin Gothic Demi" pitchFamily="34" charset="0"/>
            </a:rPr>
            <a:t>). Часто музика будується за структурою </a:t>
          </a:r>
          <a:r>
            <a:rPr lang="uk-UA" dirty="0" err="1" smtClean="0">
              <a:solidFill>
                <a:schemeClr val="bg1"/>
              </a:solidFill>
              <a:latin typeface="Franklin Gothic Demi" pitchFamily="34" charset="0"/>
            </a:rPr>
            <a:t>“питання-відповідь”</a:t>
          </a:r>
          <a:r>
            <a:rPr lang="uk-UA" dirty="0" smtClean="0">
              <a:solidFill>
                <a:schemeClr val="bg1"/>
              </a:solidFill>
              <a:latin typeface="Franklin Gothic Demi" pitchFamily="34" charset="0"/>
            </a:rPr>
            <a:t>, виражена як у ліричному наповненні  композиції, так і в мужньому, часто побудованому на діалозі </a:t>
          </a:r>
          <a:r>
            <a:rPr lang="uk-UA" dirty="0" err="1" smtClean="0">
              <a:solidFill>
                <a:schemeClr val="bg1"/>
              </a:solidFill>
              <a:latin typeface="Franklin Gothic Demi" pitchFamily="34" charset="0"/>
            </a:rPr>
            <a:t>інструметів</a:t>
          </a:r>
          <a:r>
            <a:rPr lang="uk-UA" dirty="0" smtClean="0">
              <a:solidFill>
                <a:schemeClr val="bg1"/>
              </a:solidFill>
              <a:latin typeface="Franklin Gothic Demi" pitchFamily="34" charset="0"/>
            </a:rPr>
            <a:t> між собою. </a:t>
          </a:r>
          <a:br>
            <a:rPr lang="uk-UA" dirty="0" smtClean="0">
              <a:solidFill>
                <a:schemeClr val="bg1"/>
              </a:solidFill>
              <a:latin typeface="Franklin Gothic Demi" pitchFamily="34" charset="0"/>
            </a:rPr>
          </a:br>
          <a:r>
            <a:rPr lang="uk-UA" dirty="0" smtClean="0">
              <a:solidFill>
                <a:schemeClr val="bg1"/>
              </a:solidFill>
              <a:latin typeface="Franklin Gothic Demi" pitchFamily="34" charset="0"/>
            </a:rPr>
            <a:t>Блюз є імпровізаційною формою музичного жанру, де в композиціях часто використовують тільки “ </a:t>
          </a:r>
          <a:r>
            <a:rPr lang="uk-UA" dirty="0" err="1" smtClean="0">
              <a:solidFill>
                <a:schemeClr val="bg1"/>
              </a:solidFill>
              <a:latin typeface="Franklin Gothic Demi" pitchFamily="34" charset="0"/>
            </a:rPr>
            <a:t>каркаси”</a:t>
          </a:r>
          <a:r>
            <a:rPr lang="uk-UA" dirty="0" smtClean="0">
              <a:solidFill>
                <a:schemeClr val="bg1"/>
              </a:solidFill>
              <a:latin typeface="Franklin Gothic Demi" pitchFamily="34" charset="0"/>
            </a:rPr>
            <a:t> для підкреслення інструментів.</a:t>
          </a:r>
          <a:endParaRPr lang="ru-RU" dirty="0">
            <a:solidFill>
              <a:schemeClr val="bg1"/>
            </a:solidFill>
            <a:latin typeface="Franklin Gothic Demi" pitchFamily="34" charset="0"/>
          </a:endParaRPr>
        </a:p>
      </dgm:t>
    </dgm:pt>
    <dgm:pt modelId="{0242BB85-D119-4409-B9B0-DBD75E2FE3EB}" type="parTrans" cxnId="{259B1622-430E-4FE7-B0D2-8F8F6D73BBD7}">
      <dgm:prSet/>
      <dgm:spPr/>
      <dgm:t>
        <a:bodyPr/>
        <a:lstStyle/>
        <a:p>
          <a:endParaRPr lang="ru-RU"/>
        </a:p>
      </dgm:t>
    </dgm:pt>
    <dgm:pt modelId="{F63B825E-BE25-42F0-B290-9677946938E2}" type="sibTrans" cxnId="{259B1622-430E-4FE7-B0D2-8F8F6D73BBD7}">
      <dgm:prSet/>
      <dgm:spPr/>
      <dgm:t>
        <a:bodyPr/>
        <a:lstStyle/>
        <a:p>
          <a:endParaRPr lang="ru-RU"/>
        </a:p>
      </dgm:t>
    </dgm:pt>
    <dgm:pt modelId="{9E6100E9-041D-4A53-9AE6-E7B0942E736C}" type="pres">
      <dgm:prSet presAssocID="{9811C0CD-D1CB-43EB-A702-62C314ED9F46}" presName="compositeShape" presStyleCnt="0">
        <dgm:presLayoutVars>
          <dgm:chMax val="7"/>
          <dgm:dir/>
          <dgm:resizeHandles val="exact"/>
        </dgm:presLayoutVars>
      </dgm:prSet>
      <dgm:spPr/>
    </dgm:pt>
    <dgm:pt modelId="{4EA17F10-4E41-4582-8BC3-7378682C186A}" type="pres">
      <dgm:prSet presAssocID="{29D868D6-55B3-47D6-A040-6F070B93316B}" presName="circ1TxSh" presStyleLbl="vennNode1" presStyleIdx="0" presStyleCnt="1"/>
      <dgm:spPr>
        <a:prstGeom prst="plaque">
          <a:avLst/>
        </a:prstGeom>
      </dgm:spPr>
      <dgm:t>
        <a:bodyPr/>
        <a:lstStyle/>
        <a:p>
          <a:endParaRPr lang="ru-RU"/>
        </a:p>
      </dgm:t>
    </dgm:pt>
  </dgm:ptLst>
  <dgm:cxnLst>
    <dgm:cxn modelId="{259B1622-430E-4FE7-B0D2-8F8F6D73BBD7}" srcId="{9811C0CD-D1CB-43EB-A702-62C314ED9F46}" destId="{29D868D6-55B3-47D6-A040-6F070B93316B}" srcOrd="0" destOrd="0" parTransId="{0242BB85-D119-4409-B9B0-DBD75E2FE3EB}" sibTransId="{F63B825E-BE25-42F0-B290-9677946938E2}"/>
    <dgm:cxn modelId="{8FBBCC7C-06E8-4858-9CF2-A81A16BA8A5B}" type="presOf" srcId="{9811C0CD-D1CB-43EB-A702-62C314ED9F46}" destId="{9E6100E9-041D-4A53-9AE6-E7B0942E736C}" srcOrd="0" destOrd="0" presId="urn:microsoft.com/office/officeart/2005/8/layout/venn1"/>
    <dgm:cxn modelId="{81325B36-7140-46FB-8B65-CA75E6F45CD6}" type="presOf" srcId="{29D868D6-55B3-47D6-A040-6F070B93316B}" destId="{4EA17F10-4E41-4582-8BC3-7378682C186A}" srcOrd="0" destOrd="0" presId="urn:microsoft.com/office/officeart/2005/8/layout/venn1"/>
    <dgm:cxn modelId="{4EF51161-F3E6-4E13-BD85-0C8C8EEADF54}" type="presParOf" srcId="{9E6100E9-041D-4A53-9AE6-E7B0942E736C}" destId="{4EA17F10-4E41-4582-8BC3-7378682C186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F10F9C-7C76-4546-A554-F5CC57F891D1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7C11969-949A-445E-BB07-D7C3B4D0F539}">
      <dgm:prSet phldrT="[Текст]"/>
      <dgm:spPr/>
      <dgm:t>
        <a:bodyPr/>
        <a:lstStyle/>
        <a:p>
          <a:r>
            <a:rPr lang="uk-UA" b="0" cap="none" spc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Споконвічна </a:t>
          </a:r>
          <a:r>
            <a:rPr lang="uk-UA" b="0" cap="none" spc="0" dirty="0" err="1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блюзова</a:t>
          </a:r>
          <a:r>
            <a:rPr lang="uk-UA" b="0" cap="none" spc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тематика будується на    чуттєвій соціальній складовій життя </a:t>
          </a:r>
          <a:r>
            <a:rPr lang="uk-UA" b="0" cap="none" spc="0" dirty="0" err="1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афроамериканського</a:t>
          </a:r>
          <a:r>
            <a:rPr lang="uk-UA" b="0" cap="none" spc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населення, його труднощах і перешкодах, що виникають на шляху кожної чорношкірої людини.</a:t>
          </a:r>
          <a:endParaRPr lang="ru-RU" b="0" cap="none" spc="0" dirty="0">
            <a:ln w="18415" cmpd="sng">
              <a:solidFill>
                <a:schemeClr val="bg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1EA4C18-8D01-4303-9A1F-0C4C1731A9DC}" type="parTrans" cxnId="{35461D53-4148-438C-8E47-3AA69BAB11D2}">
      <dgm:prSet/>
      <dgm:spPr/>
      <dgm:t>
        <a:bodyPr/>
        <a:lstStyle/>
        <a:p>
          <a:endParaRPr lang="ru-RU"/>
        </a:p>
      </dgm:t>
    </dgm:pt>
    <dgm:pt modelId="{7A3DA4AD-CE4E-46BA-9B98-3502CB406A2E}" type="sibTrans" cxnId="{35461D53-4148-438C-8E47-3AA69BAB11D2}">
      <dgm:prSet/>
      <dgm:spPr/>
      <dgm:t>
        <a:bodyPr/>
        <a:lstStyle/>
        <a:p>
          <a:endParaRPr lang="ru-RU"/>
        </a:p>
      </dgm:t>
    </dgm:pt>
    <dgm:pt modelId="{ED2B8DBE-6F1A-40F2-B123-07CA25A82F99}" type="pres">
      <dgm:prSet presAssocID="{32F10F9C-7C76-4546-A554-F5CC57F891D1}" presName="compositeShape" presStyleCnt="0">
        <dgm:presLayoutVars>
          <dgm:chMax val="7"/>
          <dgm:dir/>
          <dgm:resizeHandles val="exact"/>
        </dgm:presLayoutVars>
      </dgm:prSet>
      <dgm:spPr/>
    </dgm:pt>
    <dgm:pt modelId="{BE970EA4-130B-4878-AC81-13F4E05B8DD5}" type="pres">
      <dgm:prSet presAssocID="{77C11969-949A-445E-BB07-D7C3B4D0F539}" presName="circ1TxSh" presStyleLbl="vennNode1" presStyleIdx="0" presStyleCnt="1" custScaleX="70004" custScaleY="54000" custLinFactNeighborX="52503" custLinFactNeighborY="-19186"/>
      <dgm:spPr>
        <a:prstGeom prst="foldedCorner">
          <a:avLst/>
        </a:prstGeom>
      </dgm:spPr>
      <dgm:t>
        <a:bodyPr/>
        <a:lstStyle/>
        <a:p>
          <a:endParaRPr lang="ru-RU"/>
        </a:p>
      </dgm:t>
    </dgm:pt>
  </dgm:ptLst>
  <dgm:cxnLst>
    <dgm:cxn modelId="{35461D53-4148-438C-8E47-3AA69BAB11D2}" srcId="{32F10F9C-7C76-4546-A554-F5CC57F891D1}" destId="{77C11969-949A-445E-BB07-D7C3B4D0F539}" srcOrd="0" destOrd="0" parTransId="{01EA4C18-8D01-4303-9A1F-0C4C1731A9DC}" sibTransId="{7A3DA4AD-CE4E-46BA-9B98-3502CB406A2E}"/>
    <dgm:cxn modelId="{3FE741C5-59C0-4617-B85E-9592977DD33D}" type="presOf" srcId="{32F10F9C-7C76-4546-A554-F5CC57F891D1}" destId="{ED2B8DBE-6F1A-40F2-B123-07CA25A82F99}" srcOrd="0" destOrd="0" presId="urn:microsoft.com/office/officeart/2005/8/layout/venn1"/>
    <dgm:cxn modelId="{9215B6D6-C65D-493C-AFED-469386377F2C}" type="presOf" srcId="{77C11969-949A-445E-BB07-D7C3B4D0F539}" destId="{BE970EA4-130B-4878-AC81-13F4E05B8DD5}" srcOrd="0" destOrd="0" presId="urn:microsoft.com/office/officeart/2005/8/layout/venn1"/>
    <dgm:cxn modelId="{9612001C-8F0A-4113-8FFD-A1E3B9C39C3D}" type="presParOf" srcId="{ED2B8DBE-6F1A-40F2-B123-07CA25A82F99}" destId="{BE970EA4-130B-4878-AC81-13F4E05B8DD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F126AF-0C68-47C1-8EA9-38480322129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FA5693-4176-4A25-8164-71CE022B01EB}">
      <dgm:prSet phldrT="[Текст]"/>
      <dgm:spPr>
        <a:blipFill dpi="0" rotWithShape="0">
          <a:blip xmlns:r="http://schemas.openxmlformats.org/officeDocument/2006/relationships" r:embed="rId1">
            <a:alphaModFix amt="61000"/>
          </a:blip>
          <a:srcRect/>
          <a:stretch>
            <a:fillRect/>
          </a:stretch>
        </a:blipFill>
      </dgm:spPr>
      <dgm:t>
        <a:bodyPr/>
        <a:lstStyle/>
        <a:p>
          <a:r>
            <a:rPr lang="uk-UA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Піджанри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EAAF5D7-ED70-4C7A-8EB9-05AC00AC8E68}" type="parTrans" cxnId="{7AD6F900-8C2D-4369-8FCC-1BD666E9BD5A}">
      <dgm:prSet/>
      <dgm:spPr/>
      <dgm:t>
        <a:bodyPr/>
        <a:lstStyle/>
        <a:p>
          <a:endParaRPr lang="ru-RU"/>
        </a:p>
      </dgm:t>
    </dgm:pt>
    <dgm:pt modelId="{961B2F74-88E9-4381-A546-86BC5817188D}" type="sibTrans" cxnId="{7AD6F900-8C2D-4369-8FCC-1BD666E9BD5A}">
      <dgm:prSet/>
      <dgm:spPr/>
      <dgm:t>
        <a:bodyPr/>
        <a:lstStyle/>
        <a:p>
          <a:endParaRPr lang="ru-RU"/>
        </a:p>
      </dgm:t>
    </dgm:pt>
    <dgm:pt modelId="{42D18A0F-72BF-445A-9CB1-C703EE07F602}">
      <dgm:prSet phldrT="[Текст]"/>
      <dgm:spPr>
        <a:blipFill dpi="0" rotWithShape="0">
          <a:blip xmlns:r="http://schemas.openxmlformats.org/officeDocument/2006/relationships" r:embed="rId1">
            <a:alphaModFix amt="20000"/>
          </a:blip>
          <a:srcRect/>
          <a:stretch>
            <a:fillRect/>
          </a:stretch>
        </a:blipFill>
      </dgm:spPr>
      <dgm:t>
        <a:bodyPr/>
        <a:lstStyle/>
        <a:p>
          <a:r>
            <a:rPr lang="ru-RU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Буґі-вуґі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. </a:t>
          </a:r>
          <a:r>
            <a:rPr lang="ru-RU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Джамп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блюз.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A4D2DC4-385A-40C6-A732-B6ECF5CCAE06}" type="parTrans" cxnId="{27DDBE47-1AA5-49C1-B312-35E67C394645}">
      <dgm:prSet/>
      <dgm:spPr/>
      <dgm:t>
        <a:bodyPr/>
        <a:lstStyle/>
        <a:p>
          <a:endParaRPr lang="ru-RU"/>
        </a:p>
      </dgm:t>
    </dgm:pt>
    <dgm:pt modelId="{15351178-9B55-4984-8266-12A072BDD7D9}" type="sibTrans" cxnId="{27DDBE47-1AA5-49C1-B312-35E67C394645}">
      <dgm:prSet/>
      <dgm:spPr/>
      <dgm:t>
        <a:bodyPr/>
        <a:lstStyle/>
        <a:p>
          <a:endParaRPr lang="ru-RU"/>
        </a:p>
      </dgm:t>
    </dgm:pt>
    <dgm:pt modelId="{91542BC4-9E01-48B2-83E7-30C7BB8967AD}">
      <dgm:prSet phldrT="[Текст]"/>
      <dgm:spPr>
        <a:blipFill dpi="0" rotWithShape="0">
          <a:blip xmlns:r="http://schemas.openxmlformats.org/officeDocument/2006/relationships" r:embed="rId1">
            <a:alphaModFix amt="53000"/>
          </a:blip>
          <a:srcRect/>
          <a:stretch>
            <a:fillRect/>
          </a:stretch>
        </a:blipFill>
      </dgm:spPr>
      <dgm:t>
        <a:bodyPr/>
        <a:lstStyle/>
        <a:p>
          <a:r>
            <a:rPr lang="ru-RU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Кантрі-блюз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. </a:t>
          </a:r>
          <a:r>
            <a:rPr lang="ru-RU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Електричний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блюз.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CE77ADA-4AE0-489B-ABF1-4139A97098DC}" type="parTrans" cxnId="{8FC39422-0D27-4997-8801-DCF41D017BED}">
      <dgm:prSet/>
      <dgm:spPr/>
      <dgm:t>
        <a:bodyPr/>
        <a:lstStyle/>
        <a:p>
          <a:endParaRPr lang="ru-RU"/>
        </a:p>
      </dgm:t>
    </dgm:pt>
    <dgm:pt modelId="{FF4CA4A3-4682-44A7-B79E-D95ADB4971BA}" type="sibTrans" cxnId="{8FC39422-0D27-4997-8801-DCF41D017BED}">
      <dgm:prSet/>
      <dgm:spPr/>
      <dgm:t>
        <a:bodyPr/>
        <a:lstStyle/>
        <a:p>
          <a:endParaRPr lang="ru-RU"/>
        </a:p>
      </dgm:t>
    </dgm:pt>
    <dgm:pt modelId="{48CCFB6A-5C17-4C85-8319-3DAAE10E082D}">
      <dgm:prSet phldrT="[Текст]"/>
      <dgm:spPr>
        <a:blipFill dpi="0" rotWithShape="0">
          <a:blip xmlns:r="http://schemas.openxmlformats.org/officeDocument/2006/relationships" r:embed="rId1">
            <a:alphaModFix amt="73000"/>
          </a:blip>
          <a:srcRect/>
          <a:stretch>
            <a:fillRect/>
          </a:stretch>
        </a:blipFill>
      </dgm:spPr>
      <dgm:t>
        <a:bodyPr/>
        <a:lstStyle/>
        <a:p>
          <a:r>
            <a:rPr lang="ru-RU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Класичний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жіночий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блюз. </a:t>
          </a:r>
          <a:r>
            <a:rPr lang="ru-RU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Файф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– </a:t>
          </a:r>
          <a:r>
            <a:rPr lang="ru-RU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н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– драм блюз.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D4E472C-6753-4427-9862-8315C6089D86}" type="parTrans" cxnId="{D335AC04-5C7D-4460-98C7-7A67A75D728D}">
      <dgm:prSet/>
      <dgm:spPr/>
      <dgm:t>
        <a:bodyPr/>
        <a:lstStyle/>
        <a:p>
          <a:endParaRPr lang="ru-RU"/>
        </a:p>
      </dgm:t>
    </dgm:pt>
    <dgm:pt modelId="{97E3C5BB-F11D-4831-B7D7-7C9CF9A578BB}" type="sibTrans" cxnId="{D335AC04-5C7D-4460-98C7-7A67A75D728D}">
      <dgm:prSet/>
      <dgm:spPr/>
      <dgm:t>
        <a:bodyPr/>
        <a:lstStyle/>
        <a:p>
          <a:endParaRPr lang="ru-RU"/>
        </a:p>
      </dgm:t>
    </dgm:pt>
    <dgm:pt modelId="{865293CC-AFB6-422F-A211-465CD1B11740}">
      <dgm:prSet phldrT="[Текст]"/>
      <dgm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r>
            <a:rPr lang="uk-UA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Дельта-</a:t>
          </a:r>
          <a:r>
            <a:rPr lang="uk-UA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uk-UA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блюз.Фортепіанний</a:t>
          </a:r>
          <a:r>
            <a:rPr lang="uk-UA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блюз.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E1AB69F-5471-4FA2-A32E-4C046EBA5532}" type="parTrans" cxnId="{F193F94B-F763-4F20-BD37-9CAD279BCFEE}">
      <dgm:prSet/>
      <dgm:spPr/>
      <dgm:t>
        <a:bodyPr/>
        <a:lstStyle/>
        <a:p>
          <a:endParaRPr lang="ru-RU"/>
        </a:p>
      </dgm:t>
    </dgm:pt>
    <dgm:pt modelId="{1C532FDA-06C1-4C7D-BD61-0A551303A0A1}" type="sibTrans" cxnId="{F193F94B-F763-4F20-BD37-9CAD279BCFEE}">
      <dgm:prSet/>
      <dgm:spPr/>
      <dgm:t>
        <a:bodyPr/>
        <a:lstStyle/>
        <a:p>
          <a:endParaRPr lang="ru-RU"/>
        </a:p>
      </dgm:t>
    </dgm:pt>
    <dgm:pt modelId="{9428C439-3885-4287-A19D-6CC4B334849E}">
      <dgm:prSet phldrT="[Текст]"/>
      <dgm:spPr/>
      <dgm:t>
        <a:bodyPr/>
        <a:lstStyle/>
        <a:p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4CA9DFB-6561-4ADF-838C-8657E2052C44}" type="parTrans" cxnId="{8AAD426F-7CDA-40EA-A9B0-3DCDC6D822DC}">
      <dgm:prSet/>
      <dgm:spPr/>
    </dgm:pt>
    <dgm:pt modelId="{72E13716-60A9-4CF6-A86C-9791AE302FE1}" type="sibTrans" cxnId="{8AAD426F-7CDA-40EA-A9B0-3DCDC6D822DC}">
      <dgm:prSet/>
      <dgm:spPr/>
    </dgm:pt>
    <dgm:pt modelId="{9E8BD490-ACFA-43DB-9D82-2B8AC21D5137}" type="pres">
      <dgm:prSet presAssocID="{57F126AF-0C68-47C1-8EA9-38480322129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3678156-84BA-4576-968C-02FBE717C17E}" type="pres">
      <dgm:prSet presAssocID="{57F126AF-0C68-47C1-8EA9-384803221297}" presName="matrix" presStyleCnt="0"/>
      <dgm:spPr/>
    </dgm:pt>
    <dgm:pt modelId="{B2AB0FF3-A2DF-47A7-99D4-FCEDA44E0B82}" type="pres">
      <dgm:prSet presAssocID="{57F126AF-0C68-47C1-8EA9-384803221297}" presName="tile1" presStyleLbl="node1" presStyleIdx="0" presStyleCnt="4"/>
      <dgm:spPr/>
      <dgm:t>
        <a:bodyPr/>
        <a:lstStyle/>
        <a:p>
          <a:endParaRPr lang="ru-RU"/>
        </a:p>
      </dgm:t>
    </dgm:pt>
    <dgm:pt modelId="{EF24F671-4441-4BD1-B0D5-9F86CCDDC048}" type="pres">
      <dgm:prSet presAssocID="{57F126AF-0C68-47C1-8EA9-38480322129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112E6-68A7-4812-AFDF-D34F23DE3AB6}" type="pres">
      <dgm:prSet presAssocID="{57F126AF-0C68-47C1-8EA9-384803221297}" presName="tile2" presStyleLbl="node1" presStyleIdx="1" presStyleCnt="4"/>
      <dgm:spPr/>
      <dgm:t>
        <a:bodyPr/>
        <a:lstStyle/>
        <a:p>
          <a:endParaRPr lang="ru-RU"/>
        </a:p>
      </dgm:t>
    </dgm:pt>
    <dgm:pt modelId="{E5ED42B5-3389-4B31-BCC7-027C8B2F3C95}" type="pres">
      <dgm:prSet presAssocID="{57F126AF-0C68-47C1-8EA9-38480322129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E5F93-1B94-458D-9DD0-D935AB32D695}" type="pres">
      <dgm:prSet presAssocID="{57F126AF-0C68-47C1-8EA9-384803221297}" presName="tile3" presStyleLbl="node1" presStyleIdx="2" presStyleCnt="4"/>
      <dgm:spPr/>
      <dgm:t>
        <a:bodyPr/>
        <a:lstStyle/>
        <a:p>
          <a:endParaRPr lang="ru-RU"/>
        </a:p>
      </dgm:t>
    </dgm:pt>
    <dgm:pt modelId="{9C69DE8F-C976-4C0C-9D6D-932DA599BACE}" type="pres">
      <dgm:prSet presAssocID="{57F126AF-0C68-47C1-8EA9-38480322129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F3AC5-1300-4BE6-8267-9AC07419EF52}" type="pres">
      <dgm:prSet presAssocID="{57F126AF-0C68-47C1-8EA9-384803221297}" presName="tile4" presStyleLbl="node1" presStyleIdx="3" presStyleCnt="4"/>
      <dgm:spPr/>
      <dgm:t>
        <a:bodyPr/>
        <a:lstStyle/>
        <a:p>
          <a:endParaRPr lang="ru-RU"/>
        </a:p>
      </dgm:t>
    </dgm:pt>
    <dgm:pt modelId="{92BC07F5-5997-4DE0-B871-270FA4A50D44}" type="pres">
      <dgm:prSet presAssocID="{57F126AF-0C68-47C1-8EA9-38480322129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3A78E-FE84-4C8C-9334-2481BD61B16E}" type="pres">
      <dgm:prSet presAssocID="{57F126AF-0C68-47C1-8EA9-38480322129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</dgm:ptLst>
  <dgm:cxnLst>
    <dgm:cxn modelId="{8B682604-C65A-412A-AF96-F7130631CEEF}" type="presOf" srcId="{57F126AF-0C68-47C1-8EA9-384803221297}" destId="{9E8BD490-ACFA-43DB-9D82-2B8AC21D5137}" srcOrd="0" destOrd="0" presId="urn:microsoft.com/office/officeart/2005/8/layout/matrix1"/>
    <dgm:cxn modelId="{D335AC04-5C7D-4460-98C7-7A67A75D728D}" srcId="{DBFA5693-4176-4A25-8164-71CE022B01EB}" destId="{48CCFB6A-5C17-4C85-8319-3DAAE10E082D}" srcOrd="2" destOrd="0" parTransId="{CD4E472C-6753-4427-9862-8315C6089D86}" sibTransId="{97E3C5BB-F11D-4831-B7D7-7C9CF9A578BB}"/>
    <dgm:cxn modelId="{27DDBE47-1AA5-49C1-B312-35E67C394645}" srcId="{DBFA5693-4176-4A25-8164-71CE022B01EB}" destId="{42D18A0F-72BF-445A-9CB1-C703EE07F602}" srcOrd="0" destOrd="0" parTransId="{0A4D2DC4-385A-40C6-A732-B6ECF5CCAE06}" sibTransId="{15351178-9B55-4984-8266-12A072BDD7D9}"/>
    <dgm:cxn modelId="{8AAD426F-7CDA-40EA-A9B0-3DCDC6D822DC}" srcId="{57F126AF-0C68-47C1-8EA9-384803221297}" destId="{9428C439-3885-4287-A19D-6CC4B334849E}" srcOrd="1" destOrd="0" parTransId="{C4CA9DFB-6561-4ADF-838C-8657E2052C44}" sibTransId="{72E13716-60A9-4CF6-A86C-9791AE302FE1}"/>
    <dgm:cxn modelId="{DFBFD6DF-14CB-40B4-9D50-B0C7143D79D6}" type="presOf" srcId="{42D18A0F-72BF-445A-9CB1-C703EE07F602}" destId="{EF24F671-4441-4BD1-B0D5-9F86CCDDC048}" srcOrd="1" destOrd="0" presId="urn:microsoft.com/office/officeart/2005/8/layout/matrix1"/>
    <dgm:cxn modelId="{BF2CBC8E-45F9-49E6-8BE8-C20451265F33}" type="presOf" srcId="{48CCFB6A-5C17-4C85-8319-3DAAE10E082D}" destId="{9C69DE8F-C976-4C0C-9D6D-932DA599BACE}" srcOrd="1" destOrd="0" presId="urn:microsoft.com/office/officeart/2005/8/layout/matrix1"/>
    <dgm:cxn modelId="{F193F94B-F763-4F20-BD37-9CAD279BCFEE}" srcId="{DBFA5693-4176-4A25-8164-71CE022B01EB}" destId="{865293CC-AFB6-422F-A211-465CD1B11740}" srcOrd="3" destOrd="0" parTransId="{AE1AB69F-5471-4FA2-A32E-4C046EBA5532}" sibTransId="{1C532FDA-06C1-4C7D-BD61-0A551303A0A1}"/>
    <dgm:cxn modelId="{6EBD44EE-46C1-41DB-878E-38C5561ADBA3}" type="presOf" srcId="{865293CC-AFB6-422F-A211-465CD1B11740}" destId="{EE1F3AC5-1300-4BE6-8267-9AC07419EF52}" srcOrd="0" destOrd="0" presId="urn:microsoft.com/office/officeart/2005/8/layout/matrix1"/>
    <dgm:cxn modelId="{B67FDD04-365B-4957-8529-F7078392EE12}" type="presOf" srcId="{865293CC-AFB6-422F-A211-465CD1B11740}" destId="{92BC07F5-5997-4DE0-B871-270FA4A50D44}" srcOrd="1" destOrd="0" presId="urn:microsoft.com/office/officeart/2005/8/layout/matrix1"/>
    <dgm:cxn modelId="{7AD6F900-8C2D-4369-8FCC-1BD666E9BD5A}" srcId="{57F126AF-0C68-47C1-8EA9-384803221297}" destId="{DBFA5693-4176-4A25-8164-71CE022B01EB}" srcOrd="0" destOrd="0" parTransId="{5EAAF5D7-ED70-4C7A-8EB9-05AC00AC8E68}" sibTransId="{961B2F74-88E9-4381-A546-86BC5817188D}"/>
    <dgm:cxn modelId="{0F304D8A-456F-4E96-A41B-28DB9037273D}" type="presOf" srcId="{91542BC4-9E01-48B2-83E7-30C7BB8967AD}" destId="{E5ED42B5-3389-4B31-BCC7-027C8B2F3C95}" srcOrd="1" destOrd="0" presId="urn:microsoft.com/office/officeart/2005/8/layout/matrix1"/>
    <dgm:cxn modelId="{EAD20965-FE8B-4CA7-8086-198CD55AEEA5}" type="presOf" srcId="{48CCFB6A-5C17-4C85-8319-3DAAE10E082D}" destId="{BEEE5F93-1B94-458D-9DD0-D935AB32D695}" srcOrd="0" destOrd="0" presId="urn:microsoft.com/office/officeart/2005/8/layout/matrix1"/>
    <dgm:cxn modelId="{77ECD27D-DA53-41A9-BA04-17AB202A3A1A}" type="presOf" srcId="{91542BC4-9E01-48B2-83E7-30C7BB8967AD}" destId="{089112E6-68A7-4812-AFDF-D34F23DE3AB6}" srcOrd="0" destOrd="0" presId="urn:microsoft.com/office/officeart/2005/8/layout/matrix1"/>
    <dgm:cxn modelId="{6B356F47-5F97-43A0-894C-FE64D75954C4}" type="presOf" srcId="{42D18A0F-72BF-445A-9CB1-C703EE07F602}" destId="{B2AB0FF3-A2DF-47A7-99D4-FCEDA44E0B82}" srcOrd="0" destOrd="0" presId="urn:microsoft.com/office/officeart/2005/8/layout/matrix1"/>
    <dgm:cxn modelId="{8FC39422-0D27-4997-8801-DCF41D017BED}" srcId="{DBFA5693-4176-4A25-8164-71CE022B01EB}" destId="{91542BC4-9E01-48B2-83E7-30C7BB8967AD}" srcOrd="1" destOrd="0" parTransId="{7CE77ADA-4AE0-489B-ABF1-4139A97098DC}" sibTransId="{FF4CA4A3-4682-44A7-B79E-D95ADB4971BA}"/>
    <dgm:cxn modelId="{3025F13E-2202-4B4B-9D80-C1F9D2B473D2}" type="presOf" srcId="{DBFA5693-4176-4A25-8164-71CE022B01EB}" destId="{B9F3A78E-FE84-4C8C-9334-2481BD61B16E}" srcOrd="0" destOrd="0" presId="urn:microsoft.com/office/officeart/2005/8/layout/matrix1"/>
    <dgm:cxn modelId="{C7B77991-D70B-40E8-9A00-64F08B42103E}" type="presParOf" srcId="{9E8BD490-ACFA-43DB-9D82-2B8AC21D5137}" destId="{B3678156-84BA-4576-968C-02FBE717C17E}" srcOrd="0" destOrd="0" presId="urn:microsoft.com/office/officeart/2005/8/layout/matrix1"/>
    <dgm:cxn modelId="{9D574C7C-E13E-4395-9B83-3B9B98D4C923}" type="presParOf" srcId="{B3678156-84BA-4576-968C-02FBE717C17E}" destId="{B2AB0FF3-A2DF-47A7-99D4-FCEDA44E0B82}" srcOrd="0" destOrd="0" presId="urn:microsoft.com/office/officeart/2005/8/layout/matrix1"/>
    <dgm:cxn modelId="{8952EA2C-A1A8-4508-97B4-1D543771B7CE}" type="presParOf" srcId="{B3678156-84BA-4576-968C-02FBE717C17E}" destId="{EF24F671-4441-4BD1-B0D5-9F86CCDDC048}" srcOrd="1" destOrd="0" presId="urn:microsoft.com/office/officeart/2005/8/layout/matrix1"/>
    <dgm:cxn modelId="{F5C38B0A-56A2-478D-9678-2EA6E4EE5876}" type="presParOf" srcId="{B3678156-84BA-4576-968C-02FBE717C17E}" destId="{089112E6-68A7-4812-AFDF-D34F23DE3AB6}" srcOrd="2" destOrd="0" presId="urn:microsoft.com/office/officeart/2005/8/layout/matrix1"/>
    <dgm:cxn modelId="{0016A6AF-26B7-4C17-8848-C34274D74BAC}" type="presParOf" srcId="{B3678156-84BA-4576-968C-02FBE717C17E}" destId="{E5ED42B5-3389-4B31-BCC7-027C8B2F3C95}" srcOrd="3" destOrd="0" presId="urn:microsoft.com/office/officeart/2005/8/layout/matrix1"/>
    <dgm:cxn modelId="{5EDA14D9-241F-4335-924C-7EB62A8C82FC}" type="presParOf" srcId="{B3678156-84BA-4576-968C-02FBE717C17E}" destId="{BEEE5F93-1B94-458D-9DD0-D935AB32D695}" srcOrd="4" destOrd="0" presId="urn:microsoft.com/office/officeart/2005/8/layout/matrix1"/>
    <dgm:cxn modelId="{819FD240-A6B5-411C-BDF8-46A73EA506C3}" type="presParOf" srcId="{B3678156-84BA-4576-968C-02FBE717C17E}" destId="{9C69DE8F-C976-4C0C-9D6D-932DA599BACE}" srcOrd="5" destOrd="0" presId="urn:microsoft.com/office/officeart/2005/8/layout/matrix1"/>
    <dgm:cxn modelId="{137B26FD-2FB6-4BBC-A899-796F3052C21C}" type="presParOf" srcId="{B3678156-84BA-4576-968C-02FBE717C17E}" destId="{EE1F3AC5-1300-4BE6-8267-9AC07419EF52}" srcOrd="6" destOrd="0" presId="urn:microsoft.com/office/officeart/2005/8/layout/matrix1"/>
    <dgm:cxn modelId="{F535864F-D5E0-469F-A07E-D50805C36EAB}" type="presParOf" srcId="{B3678156-84BA-4576-968C-02FBE717C17E}" destId="{92BC07F5-5997-4DE0-B871-270FA4A50D44}" srcOrd="7" destOrd="0" presId="urn:microsoft.com/office/officeart/2005/8/layout/matrix1"/>
    <dgm:cxn modelId="{2987BEC9-3A22-4F4D-92AC-C396E3DD39C8}" type="presParOf" srcId="{9E8BD490-ACFA-43DB-9D82-2B8AC21D5137}" destId="{B9F3A78E-FE84-4C8C-9334-2481BD61B16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2D2429-874E-4FEC-B194-86F5C969753B}">
      <dsp:nvSpPr>
        <dsp:cNvPr id="0" name=""/>
        <dsp:cNvSpPr/>
      </dsp:nvSpPr>
      <dsp:spPr>
        <a:xfrm>
          <a:off x="1630361" y="0"/>
          <a:ext cx="4525963" cy="4525963"/>
        </a:xfrm>
        <a:prstGeom prst="ellipse">
          <a:avLst/>
        </a:prstGeom>
        <a:gradFill rotWithShape="0">
          <a:gsLst>
            <a:gs pos="0">
              <a:schemeClr val="accent1">
                <a:tint val="66000"/>
                <a:satMod val="160000"/>
                <a:alpha val="10000"/>
              </a:schemeClr>
            </a:gs>
            <a:gs pos="50000">
              <a:schemeClr val="tx1">
                <a:lumMod val="65000"/>
                <a:lumOff val="35000"/>
              </a:schemeClr>
            </a:gs>
            <a:gs pos="100000">
              <a:schemeClr val="bg1">
                <a:lumMod val="85000"/>
                <a:alpha val="35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Блюз -  в дослівному перекладі з англ. означає – меланхолія. Жанр вокального та музичного мистецтва та головним чином належить до джазу.</a:t>
          </a:r>
          <a:endParaRPr lang="ru-RU" sz="27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630361" y="0"/>
        <a:ext cx="4525963" cy="45259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A17F10-4E41-4582-8BC3-7378682C186A}">
      <dsp:nvSpPr>
        <dsp:cNvPr id="0" name=""/>
        <dsp:cNvSpPr/>
      </dsp:nvSpPr>
      <dsp:spPr>
        <a:xfrm>
          <a:off x="1851818" y="0"/>
          <a:ext cx="4525963" cy="4525963"/>
        </a:xfrm>
        <a:prstGeom prst="plaque">
          <a:avLst/>
        </a:prstGeom>
        <a:gradFill rotWithShape="0">
          <a:gsLst>
            <a:gs pos="0">
              <a:schemeClr val="accent1">
                <a:tint val="66000"/>
                <a:satMod val="160000"/>
                <a:alpha val="10000"/>
              </a:schemeClr>
            </a:gs>
            <a:gs pos="50000">
              <a:schemeClr val="tx1">
                <a:lumMod val="65000"/>
                <a:lumOff val="35000"/>
              </a:schemeClr>
            </a:gs>
            <a:gs pos="100000">
              <a:schemeClr val="bg1">
                <a:lumMod val="85000"/>
                <a:alpha val="3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chemeClr val="bg1"/>
              </a:solidFill>
              <a:latin typeface="Franklin Gothic Demi" pitchFamily="34" charset="0"/>
            </a:rPr>
            <a:t>Характерною особливістю блюзу є використання </a:t>
          </a:r>
          <a:r>
            <a:rPr lang="uk-UA" sz="1700" kern="1200" dirty="0" err="1" smtClean="0">
              <a:solidFill>
                <a:schemeClr val="bg1"/>
              </a:solidFill>
              <a:latin typeface="Franklin Gothic Demi" pitchFamily="34" charset="0"/>
            </a:rPr>
            <a:t>блюзового</a:t>
          </a:r>
          <a:r>
            <a:rPr lang="uk-UA" sz="1700" kern="1200" dirty="0" smtClean="0">
              <a:solidFill>
                <a:schemeClr val="bg1"/>
              </a:solidFill>
              <a:latin typeface="Franklin Gothic Demi" pitchFamily="34" charset="0"/>
            </a:rPr>
            <a:t> ладу, що включає в себе знижені 5 та 7 щаблі ( так звані </a:t>
          </a:r>
          <a:r>
            <a:rPr lang="uk-UA" sz="1700" kern="1200" dirty="0" err="1" smtClean="0">
              <a:solidFill>
                <a:schemeClr val="bg1"/>
              </a:solidFill>
              <a:latin typeface="Franklin Gothic Demi" pitchFamily="34" charset="0"/>
            </a:rPr>
            <a:t>“блюзові</a:t>
          </a:r>
          <a:r>
            <a:rPr lang="uk-UA" sz="1700" kern="1200" dirty="0" smtClean="0">
              <a:solidFill>
                <a:schemeClr val="bg1"/>
              </a:solidFill>
              <a:latin typeface="Franklin Gothic Demi" pitchFamily="34" charset="0"/>
            </a:rPr>
            <a:t> </a:t>
          </a:r>
          <a:r>
            <a:rPr lang="uk-UA" sz="1700" kern="1200" dirty="0" err="1" smtClean="0">
              <a:solidFill>
                <a:schemeClr val="bg1"/>
              </a:solidFill>
              <a:latin typeface="Franklin Gothic Demi" pitchFamily="34" charset="0"/>
            </a:rPr>
            <a:t>ноти”</a:t>
          </a:r>
          <a:r>
            <a:rPr lang="uk-UA" sz="1700" kern="1200" dirty="0" smtClean="0">
              <a:solidFill>
                <a:schemeClr val="bg1"/>
              </a:solidFill>
              <a:latin typeface="Franklin Gothic Demi" pitchFamily="34" charset="0"/>
            </a:rPr>
            <a:t>). Часто музика будується за структурою </a:t>
          </a:r>
          <a:r>
            <a:rPr lang="uk-UA" sz="1700" kern="1200" dirty="0" err="1" smtClean="0">
              <a:solidFill>
                <a:schemeClr val="bg1"/>
              </a:solidFill>
              <a:latin typeface="Franklin Gothic Demi" pitchFamily="34" charset="0"/>
            </a:rPr>
            <a:t>“питання-відповідь”</a:t>
          </a:r>
          <a:r>
            <a:rPr lang="uk-UA" sz="1700" kern="1200" dirty="0" smtClean="0">
              <a:solidFill>
                <a:schemeClr val="bg1"/>
              </a:solidFill>
              <a:latin typeface="Franklin Gothic Demi" pitchFamily="34" charset="0"/>
            </a:rPr>
            <a:t>, виражена як у ліричному наповненні  композиції, так і в мужньому, часто побудованому на діалозі </a:t>
          </a:r>
          <a:r>
            <a:rPr lang="uk-UA" sz="1700" kern="1200" dirty="0" err="1" smtClean="0">
              <a:solidFill>
                <a:schemeClr val="bg1"/>
              </a:solidFill>
              <a:latin typeface="Franklin Gothic Demi" pitchFamily="34" charset="0"/>
            </a:rPr>
            <a:t>інструметів</a:t>
          </a:r>
          <a:r>
            <a:rPr lang="uk-UA" sz="1700" kern="1200" dirty="0" smtClean="0">
              <a:solidFill>
                <a:schemeClr val="bg1"/>
              </a:solidFill>
              <a:latin typeface="Franklin Gothic Demi" pitchFamily="34" charset="0"/>
            </a:rPr>
            <a:t> між собою. </a:t>
          </a:r>
          <a:br>
            <a:rPr lang="uk-UA" sz="1700" kern="1200" dirty="0" smtClean="0">
              <a:solidFill>
                <a:schemeClr val="bg1"/>
              </a:solidFill>
              <a:latin typeface="Franklin Gothic Demi" pitchFamily="34" charset="0"/>
            </a:rPr>
          </a:br>
          <a:r>
            <a:rPr lang="uk-UA" sz="1700" kern="1200" dirty="0" smtClean="0">
              <a:solidFill>
                <a:schemeClr val="bg1"/>
              </a:solidFill>
              <a:latin typeface="Franklin Gothic Demi" pitchFamily="34" charset="0"/>
            </a:rPr>
            <a:t>Блюз є імпровізаційною формою музичного жанру, де в композиціях часто використовують тільки “ </a:t>
          </a:r>
          <a:r>
            <a:rPr lang="uk-UA" sz="1700" kern="1200" dirty="0" err="1" smtClean="0">
              <a:solidFill>
                <a:schemeClr val="bg1"/>
              </a:solidFill>
              <a:latin typeface="Franklin Gothic Demi" pitchFamily="34" charset="0"/>
            </a:rPr>
            <a:t>каркаси”</a:t>
          </a:r>
          <a:r>
            <a:rPr lang="uk-UA" sz="1700" kern="1200" dirty="0" smtClean="0">
              <a:solidFill>
                <a:schemeClr val="bg1"/>
              </a:solidFill>
              <a:latin typeface="Franklin Gothic Demi" pitchFamily="34" charset="0"/>
            </a:rPr>
            <a:t> для підкреслення інструментів.</a:t>
          </a:r>
          <a:endParaRPr lang="ru-RU" sz="1700" kern="1200" dirty="0">
            <a:solidFill>
              <a:schemeClr val="bg1"/>
            </a:solidFill>
            <a:latin typeface="Franklin Gothic Demi" pitchFamily="34" charset="0"/>
          </a:endParaRPr>
        </a:p>
      </dsp:txBody>
      <dsp:txXfrm>
        <a:off x="1851818" y="0"/>
        <a:ext cx="4525963" cy="452596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970EA4-130B-4878-AC81-13F4E05B8DD5}">
      <dsp:nvSpPr>
        <dsp:cNvPr id="0" name=""/>
        <dsp:cNvSpPr/>
      </dsp:nvSpPr>
      <dsp:spPr>
        <a:xfrm>
          <a:off x="4906888" y="172620"/>
          <a:ext cx="3168355" cy="2444020"/>
        </a:xfrm>
        <a:prstGeom prst="foldedCorner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cap="none" spc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Споконвічна </a:t>
          </a:r>
          <a:r>
            <a:rPr lang="uk-UA" sz="1800" b="0" kern="1200" cap="none" spc="0" dirty="0" err="1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блюзова</a:t>
          </a:r>
          <a:r>
            <a:rPr lang="uk-UA" sz="1800" b="0" kern="1200" cap="none" spc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тематика будується на    чуттєвій соціальній складовій життя </a:t>
          </a:r>
          <a:r>
            <a:rPr lang="uk-UA" sz="1800" b="0" kern="1200" cap="none" spc="0" dirty="0" err="1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афроамериканського</a:t>
          </a:r>
          <a:r>
            <a:rPr lang="uk-UA" sz="1800" b="0" kern="1200" cap="none" spc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населення, його труднощах і перешкодах, що виникають на шляху кожної чорношкірої людини.</a:t>
          </a:r>
          <a:endParaRPr lang="ru-RU" sz="1800" b="0" kern="1200" cap="none" spc="0" dirty="0">
            <a:ln w="18415" cmpd="sng">
              <a:solidFill>
                <a:schemeClr val="bg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906888" y="172620"/>
        <a:ext cx="3168355" cy="24440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AB0FF3-A2DF-47A7-99D4-FCEDA44E0B82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blipFill dpi="0" rotWithShape="0">
          <a:blip xmlns:r="http://schemas.openxmlformats.org/officeDocument/2006/relationships" r:embed="rId1">
            <a:alphaModFix amt="20000"/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Буґі-вуґі</a:t>
          </a:r>
          <a:r>
            <a:rPr lang="ru-RU" sz="3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. </a:t>
          </a:r>
          <a:r>
            <a:rPr lang="ru-RU" sz="30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Джамп</a:t>
          </a:r>
          <a:r>
            <a:rPr lang="ru-RU" sz="3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блюз.</a:t>
          </a:r>
          <a:endParaRPr lang="ru-RU" sz="3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16200000">
        <a:off x="1208781" y="-1208781"/>
        <a:ext cx="1697236" cy="4114800"/>
      </dsp:txXfrm>
    </dsp:sp>
    <dsp:sp modelId="{089112E6-68A7-4812-AFDF-D34F23DE3AB6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blipFill dpi="0" rotWithShape="0">
          <a:blip xmlns:r="http://schemas.openxmlformats.org/officeDocument/2006/relationships" r:embed="rId1">
            <a:alphaModFix amt="53000"/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Кантрі-блюз</a:t>
          </a:r>
          <a:r>
            <a:rPr lang="ru-RU" sz="3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. </a:t>
          </a:r>
          <a:r>
            <a:rPr lang="ru-RU" sz="30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Електричний</a:t>
          </a:r>
          <a:r>
            <a:rPr lang="ru-RU" sz="3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блюз.</a:t>
          </a:r>
          <a:endParaRPr lang="ru-RU" sz="3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114800" y="0"/>
        <a:ext cx="4114800" cy="1697236"/>
      </dsp:txXfrm>
    </dsp:sp>
    <dsp:sp modelId="{BEEE5F93-1B94-458D-9DD0-D935AB32D695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blipFill dpi="0" rotWithShape="0">
          <a:blip xmlns:r="http://schemas.openxmlformats.org/officeDocument/2006/relationships" r:embed="rId1">
            <a:alphaModFix amt="73000"/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Класичний</a:t>
          </a:r>
          <a:r>
            <a:rPr lang="ru-RU" sz="3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30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жіночий</a:t>
          </a:r>
          <a:r>
            <a:rPr lang="ru-RU" sz="3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блюз. </a:t>
          </a:r>
          <a:r>
            <a:rPr lang="ru-RU" sz="30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Файф</a:t>
          </a:r>
          <a:r>
            <a:rPr lang="ru-RU" sz="3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– </a:t>
          </a:r>
          <a:r>
            <a:rPr lang="ru-RU" sz="30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н</a:t>
          </a:r>
          <a:r>
            <a:rPr lang="ru-RU" sz="3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– драм блюз.</a:t>
          </a:r>
          <a:endParaRPr lang="ru-RU" sz="3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10800000">
        <a:off x="0" y="2828726"/>
        <a:ext cx="4114800" cy="1697236"/>
      </dsp:txXfrm>
    </dsp:sp>
    <dsp:sp modelId="{EE1F3AC5-1300-4BE6-8267-9AC07419EF52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Дельта-</a:t>
          </a:r>
          <a:r>
            <a:rPr lang="uk-UA" sz="3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uk-UA" sz="30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блюз.Фортепіанний</a:t>
          </a:r>
          <a:r>
            <a:rPr lang="uk-UA" sz="3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блюз.</a:t>
          </a:r>
          <a:endParaRPr lang="ru-RU" sz="3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5400000">
        <a:off x="5323581" y="1619944"/>
        <a:ext cx="1697236" cy="4114800"/>
      </dsp:txXfrm>
    </dsp:sp>
    <dsp:sp modelId="{B9F3A78E-FE84-4C8C-9334-2481BD61B16E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blipFill dpi="0" rotWithShape="0">
          <a:blip xmlns:r="http://schemas.openxmlformats.org/officeDocument/2006/relationships" r:embed="rId1">
            <a:alphaModFix amt="61000"/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Піджанри</a:t>
          </a:r>
          <a:endParaRPr lang="ru-RU" sz="3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880359" y="1697236"/>
        <a:ext cx="2468880" cy="1131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39BE-69B0-4214-B481-6DB820102CD3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A40E-B3A1-48E0-9048-F1D079AFD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39BE-69B0-4214-B481-6DB820102CD3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A40E-B3A1-48E0-9048-F1D079AFD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39BE-69B0-4214-B481-6DB820102CD3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A40E-B3A1-48E0-9048-F1D079AFD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39BE-69B0-4214-B481-6DB820102CD3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A40E-B3A1-48E0-9048-F1D079AFD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39BE-69B0-4214-B481-6DB820102CD3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A40E-B3A1-48E0-9048-F1D079AFD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39BE-69B0-4214-B481-6DB820102CD3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A40E-B3A1-48E0-9048-F1D079AFD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39BE-69B0-4214-B481-6DB820102CD3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A40E-B3A1-48E0-9048-F1D079AFD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39BE-69B0-4214-B481-6DB820102CD3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A40E-B3A1-48E0-9048-F1D079AFD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39BE-69B0-4214-B481-6DB820102CD3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A40E-B3A1-48E0-9048-F1D079AFD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39BE-69B0-4214-B481-6DB820102CD3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A40E-B3A1-48E0-9048-F1D079AFD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39BE-69B0-4214-B481-6DB820102CD3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A40E-B3A1-48E0-9048-F1D079AFD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839BE-69B0-4214-B481-6DB820102CD3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1A40E-B3A1-48E0-9048-F1D079AFD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7.jpeg"/><Relationship Id="rId7" Type="http://schemas.openxmlformats.org/officeDocument/2006/relationships/diagramData" Target="../diagrams/data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microsoft.com/office/2007/relationships/diagramDrawing" Target="../diagrams/drawing1.xml"/><Relationship Id="rId5" Type="http://schemas.openxmlformats.org/officeDocument/2006/relationships/image" Target="../media/image9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8.jpe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http://melodrama-online.com/uploads/posts/2011-11/1321111538_831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365104"/>
            <a:ext cx="3600400" cy="2492896"/>
          </a:xfrm>
          <a:prstGeom prst="rect">
            <a:avLst/>
          </a:prstGeom>
          <a:noFill/>
        </p:spPr>
      </p:pic>
      <p:pic>
        <p:nvPicPr>
          <p:cNvPr id="12298" name="Picture 10" descr="http://muz-hall.ru/sites/default/files/websit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91880" cy="4293096"/>
          </a:xfrm>
          <a:prstGeom prst="rect">
            <a:avLst/>
          </a:prstGeom>
          <a:noFill/>
        </p:spPr>
      </p:pic>
      <p:pic>
        <p:nvPicPr>
          <p:cNvPr id="12294" name="Picture 6" descr="http://melodrama-online.com/uploads/posts/2011-11/1321111529_831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93096"/>
            <a:ext cx="3491880" cy="2564904"/>
          </a:xfrm>
          <a:prstGeom prst="rect">
            <a:avLst/>
          </a:prstGeom>
          <a:noFill/>
        </p:spPr>
      </p:pic>
      <p:pic>
        <p:nvPicPr>
          <p:cNvPr id="12290" name="Picture 2" descr="http://www.bestblues.ru/wp-content/uploads/2011/02/506831.jpg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3491881" y="0"/>
            <a:ext cx="5652119" cy="43651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5832648" cy="1584176"/>
          </a:xfrm>
        </p:spPr>
        <p:txBody>
          <a:bodyPr>
            <a:normAutofit fontScale="90000"/>
          </a:bodyPr>
          <a:lstStyle/>
          <a:p>
            <a:r>
              <a:rPr lang="uk-UA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ranklin Gothic Demi" pitchFamily="34" charset="0"/>
              </a:rPr>
              <a:t>Блюз.</a:t>
            </a:r>
            <a:br>
              <a:rPr lang="uk-UA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ranklin Gothic Demi" pitchFamily="34" charset="0"/>
              </a:rPr>
            </a:br>
            <a:r>
              <a:rPr lang="uk-UA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ranklin Gothic Demi" pitchFamily="34" charset="0"/>
              </a:rPr>
              <a:t>Історія блюзу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733256"/>
            <a:ext cx="3744416" cy="648072"/>
          </a:xfr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Робота учнів 11 – А класу</a:t>
            </a:r>
            <a:b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Кармазіна Антона та Степаненко Катерини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292" name="Picture 4" descr="http://melodrama-online.com/uploads/posts/2011-11/1321111544_8312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149080"/>
            <a:ext cx="2267744" cy="27089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arts-wallpapers.com/Blues-Music/04/blu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67650" cy="49149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8122847">
            <a:off x="817244" y="1479778"/>
            <a:ext cx="8229600" cy="3625364"/>
          </a:xfrm>
          <a:blipFill>
            <a:blip r:embed="rId2" cstate="print">
              <a:lum bright="58000"/>
            </a:blip>
            <a:stretch>
              <a:fillRect/>
            </a:stretch>
          </a:blipFill>
          <a:scene3d>
            <a:camera prst="orthographicFront"/>
            <a:lightRig rig="threePt" dir="t"/>
          </a:scene3d>
          <a:sp3d/>
        </p:spPr>
        <p:txBody>
          <a:bodyPr>
            <a:normAutofit/>
          </a:bodyPr>
          <a:lstStyle/>
          <a:p>
            <a:r>
              <a:rPr lang="uk-UA" dirty="0" smtClean="0">
                <a:latin typeface="Franklin Gothic Demi" pitchFamily="34" charset="0"/>
              </a:rPr>
              <a:t>ДЯКУЄМО ЗА УВАГУ!</a:t>
            </a:r>
            <a:endParaRPr lang="ru-RU" dirty="0">
              <a:latin typeface="Franklin Gothic Demi" pitchFamily="34" charset="0"/>
            </a:endParaRPr>
          </a:p>
        </p:txBody>
      </p:sp>
      <p:pic>
        <p:nvPicPr>
          <p:cNvPr id="22532" name="Picture 4" descr="http://www.arts-wallpapers.com/Blues-Music/04/blues.jpg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 flipH="1">
            <a:off x="5038166" y="4293096"/>
            <a:ext cx="4105834" cy="256490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cs507510.vk.me/u707577/video/l_014cce6e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4571999"/>
            <a:ext cx="3048000" cy="2286001"/>
          </a:xfrm>
          <a:prstGeom prst="rect">
            <a:avLst/>
          </a:prstGeom>
          <a:noFill/>
        </p:spPr>
      </p:pic>
      <p:pic>
        <p:nvPicPr>
          <p:cNvPr id="1038" name="Picture 14" descr="http://cs6066.vk.me/u21900548/video/l_ea987247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627784" y="4571999"/>
            <a:ext cx="3048000" cy="2286001"/>
          </a:xfrm>
          <a:prstGeom prst="rect">
            <a:avLst/>
          </a:prstGeom>
          <a:noFill/>
        </p:spPr>
      </p:pic>
      <p:pic>
        <p:nvPicPr>
          <p:cNvPr id="1030" name="Picture 6" descr="http://www.myrareguitars.com/guitar-pictures/roy-buchanan-blues-guitar-lege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140968"/>
            <a:ext cx="3635896" cy="3717032"/>
          </a:xfrm>
          <a:prstGeom prst="rect">
            <a:avLst/>
          </a:prstGeom>
          <a:noFill/>
        </p:spPr>
      </p:pic>
      <p:pic>
        <p:nvPicPr>
          <p:cNvPr id="1028" name="Picture 4" descr="http://cs623830.vk.me/v623830223/1affb/0coKjMxVH0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-243408"/>
            <a:ext cx="3419872" cy="3429000"/>
          </a:xfrm>
          <a:prstGeom prst="rect">
            <a:avLst/>
          </a:prstGeom>
          <a:noFill/>
        </p:spPr>
      </p:pic>
      <p:pic>
        <p:nvPicPr>
          <p:cNvPr id="1026" name="Picture 2" descr="http://www.tunnel.ru/i/post/26/265982/699229/at4516485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80528" y="-99392"/>
            <a:ext cx="5904656" cy="5877272"/>
          </a:xfrm>
          <a:prstGeom prst="rect">
            <a:avLst/>
          </a:prstGeom>
          <a:noFill/>
        </p:spPr>
      </p:pic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900113" y="1600200"/>
          <a:ext cx="778668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tihi.ru/photos/bluesbroth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otvetin.ru/uploads/posts/1298653551_blues.jpg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-252536" y="0"/>
            <a:ext cx="9577064" cy="7245424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nechiporenko.com.ua/wp-content/uploads/2014/04/7102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2636912"/>
            <a:ext cx="6419056" cy="3196952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Витоки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блюзу як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музики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почалися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далеких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часів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виникнення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рабовласництва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Американському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континенті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завезення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робочої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сили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Африки.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Афроамериканці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працювали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часи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плантаціях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обслуговуючий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персонал,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виконували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всю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найбруднішу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невибагливу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роботу. Вся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складність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життєвих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відносин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афроамериканця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виливалася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тому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числі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творчості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таких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етнічних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жанрах як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Холлер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робоча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пісня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спірічуелс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беруть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свою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чергу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коріння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етнічної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африканської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музики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переважно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ударних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бітів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народно-релігійної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вокальної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складової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Великим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поштовхом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виникнення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жанру послужила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відміна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1863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році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рабства в США. Все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витоками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того,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ми зараз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називаємо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блюзом.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Безсумнівно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блюз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потрібно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вважати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квінтесенцією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африканської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народної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культури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прогресом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західної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культури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соціалізації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ній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чорної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Батьківщиною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блюзу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вважається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дельта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річки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Міссісіпі</a:t>
            </a:r>
            <a:r>
              <a:rPr lang="ru-RU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c08.deviantart.net/fs44/f/2014/078/9/4/940dc02779c10674a0d7bdae4fc2964b-d1vzvse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17032" y="1988840"/>
            <a:ext cx="5626968" cy="4536504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uk-UA" sz="1600" dirty="0" smtClean="0"/>
              <a:t>        </a:t>
            </a:r>
            <a:r>
              <a:rPr lang="uk-UA" sz="16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Більшість виконавців блюзу до старості продовжували працювати на різного роду низькооплачуваних роботах (на плантаціях, на річкових дамбах), як і практично все чорне населення США в першій половині XX століття. Вони </a:t>
            </a:r>
            <a:r>
              <a:rPr lang="uk-UA" sz="1600" b="1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бродяжничали</a:t>
            </a:r>
            <a:r>
              <a:rPr lang="uk-UA" sz="16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по країні, перебиваючись випадковими заробітками, зберігаючи при цьому особисту незалежність, готові в будь-який момент продовжити свої поневіряння. Іноді вдавалося влаштуватися грати на вечірках і в </a:t>
            </a:r>
            <a:r>
              <a:rPr lang="uk-UA" sz="1600" b="1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джук-Джойнт</a:t>
            </a:r>
            <a:r>
              <a:rPr lang="uk-UA" sz="16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де музикантові рідко платили грошима, а частіше - їжею і випивкою. Такий був характерний стиль життя виконавця блюзу: важка фізична праця і мізерний заробіток. Але гітара була поруч завжди, і можна було часто почути блюз в будь-якому місці: на розі вулиці, у вагоні товарного потягу.</a:t>
            </a:r>
            <a:endParaRPr lang="ru-RU" sz="16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http://cs622818.vk.me/v622818859/196ce/KeOAlS5aT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619499"/>
            <a:ext cx="5796136" cy="3238501"/>
          </a:xfrm>
          <a:prstGeom prst="rect">
            <a:avLst/>
          </a:prstGeom>
          <a:noFill/>
        </p:spPr>
      </p:pic>
      <p:pic>
        <p:nvPicPr>
          <p:cNvPr id="19462" name="Picture 6" descr="http://img04.rl0.ru/pgc/432x288/54afa376-a3bc-49de-a3bc-49d11985c14b.photo.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0"/>
            <a:ext cx="3203847" cy="357301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43808" y="188640"/>
            <a:ext cx="2952328" cy="26642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b="1" dirty="0" smtClean="0"/>
              <a:t>  </a:t>
            </a:r>
            <a:r>
              <a:rPr lang="ru-RU" sz="1400" b="1" dirty="0" err="1" smtClean="0"/>
              <a:t>Традиційний</a:t>
            </a:r>
            <a:r>
              <a:rPr lang="ru-RU" sz="1400" b="1" dirty="0" smtClean="0"/>
              <a:t> блюз </a:t>
            </a:r>
            <a:r>
              <a:rPr lang="ru-RU" sz="1400" b="1" dirty="0" err="1" smtClean="0"/>
              <a:t>також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називається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архаїчний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іноді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закуткове</a:t>
            </a:r>
            <a:r>
              <a:rPr lang="ru-RU" sz="1400" b="1" dirty="0" smtClean="0"/>
              <a:t> (англ. </a:t>
            </a:r>
            <a:r>
              <a:rPr lang="en-US" sz="1400" b="1" dirty="0" smtClean="0"/>
              <a:t>Down Home)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виконується</a:t>
            </a:r>
            <a:r>
              <a:rPr lang="ru-RU" sz="1400" b="1" dirty="0" smtClean="0"/>
              <a:t> без </a:t>
            </a:r>
            <a:r>
              <a:rPr lang="ru-RU" sz="1400" b="1" dirty="0" err="1" smtClean="0"/>
              <a:t>акомпанементу</a:t>
            </a:r>
            <a:r>
              <a:rPr lang="ru-RU" sz="1400" b="1" dirty="0" smtClean="0"/>
              <a:t>. Є </a:t>
            </a:r>
            <a:r>
              <a:rPr lang="ru-RU" sz="1400" b="1" dirty="0" err="1" smtClean="0"/>
              <a:t>безпосереднім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спадкоємцем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народної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творчості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афроамериканського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населення</a:t>
            </a:r>
            <a:r>
              <a:rPr lang="ru-RU" sz="1400" b="1" dirty="0" smtClean="0"/>
              <a:t>. Цей стиль </a:t>
            </a:r>
            <a:r>
              <a:rPr lang="ru-RU" sz="1400" b="1" dirty="0" err="1" smtClean="0"/>
              <a:t>блюзів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продовжує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існувати</a:t>
            </a:r>
            <a:r>
              <a:rPr lang="ru-RU" sz="1400" b="1" dirty="0" smtClean="0"/>
              <a:t> в </a:t>
            </a:r>
            <a:r>
              <a:rPr lang="ru-RU" sz="1400" b="1" dirty="0" err="1" smtClean="0"/>
              <a:t>сільських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місцевостях</a:t>
            </a:r>
            <a:r>
              <a:rPr lang="ru-RU" sz="1400" b="1" dirty="0" smtClean="0"/>
              <a:t> США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в </a:t>
            </a:r>
            <a:r>
              <a:rPr lang="ru-RU" sz="1400" b="1" dirty="0" err="1" smtClean="0"/>
              <a:t>даний</a:t>
            </a:r>
            <a:r>
              <a:rPr lang="ru-RU" sz="1400" b="1" dirty="0" smtClean="0"/>
              <a:t> час. </a:t>
            </a:r>
            <a:r>
              <a:rPr lang="ru-RU" sz="1400" b="1" dirty="0" err="1" smtClean="0"/>
              <a:t>Найбільш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відомими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його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виконавцями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вважаються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Блайнд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Лемон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Джефферсон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Хадда</a:t>
            </a:r>
            <a:r>
              <a:rPr lang="ru-RU" sz="1400" b="1" dirty="0" smtClean="0"/>
              <a:t> «</a:t>
            </a:r>
            <a:r>
              <a:rPr lang="ru-RU" sz="1400" b="1" dirty="0" err="1" smtClean="0"/>
              <a:t>Ледбеллі</a:t>
            </a:r>
            <a:r>
              <a:rPr lang="ru-RU" sz="1400" b="1" dirty="0" smtClean="0"/>
              <a:t>» </a:t>
            </a:r>
            <a:r>
              <a:rPr lang="ru-RU" sz="1400" b="1" dirty="0" err="1" smtClean="0"/>
              <a:t>Ледбеттер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pic>
        <p:nvPicPr>
          <p:cNvPr id="19458" name="Picture 2" descr="https://upload.wikimedia.org/wikipedia/ru/thumb/d/d8/Blind_Lemon.jpeg/220px-Blind_Lemon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71739" cy="3573016"/>
          </a:xfrm>
          <a:prstGeom prst="rect">
            <a:avLst/>
          </a:prstGeom>
          <a:noFill/>
        </p:spPr>
      </p:pic>
      <p:pic>
        <p:nvPicPr>
          <p:cNvPr id="19460" name="Picture 4" descr="http://www.peoples.ru/art/music/bluz/lead_belly/lead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3016"/>
            <a:ext cx="3419872" cy="328498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1.1tv.ru/imgsize460x345/PR20100617135807.JPG"/>
          <p:cNvPicPr>
            <a:picLocks noChangeAspect="1" noChangeArrowheads="1"/>
          </p:cNvPicPr>
          <p:nvPr/>
        </p:nvPicPr>
        <p:blipFill>
          <a:blip r:embed="rId2" cstate="print">
            <a:lum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398768" cy="3717032"/>
          </a:xfrm>
        </p:spPr>
        <p:txBody>
          <a:bodyPr numCol="4">
            <a:noAutofit/>
          </a:bodyPr>
          <a:lstStyle/>
          <a:p>
            <a:pPr algn="r">
              <a:buNone/>
            </a:pPr>
            <a:r>
              <a:rPr lang="en-US" sz="1200" dirty="0" smtClean="0">
                <a:latin typeface="Franklin Gothic Demi" pitchFamily="34" charset="0"/>
              </a:rPr>
              <a:t> </a:t>
            </a:r>
            <a:r>
              <a:rPr lang="en-US" sz="1600" dirty="0" smtClean="0">
                <a:latin typeface="Franklin Gothic Demi" pitchFamily="34" charset="0"/>
              </a:rPr>
              <a:t>Tom Waits</a:t>
            </a:r>
            <a:r>
              <a:rPr lang="uk-UA" sz="1600" dirty="0" smtClean="0">
                <a:latin typeface="Franklin Gothic Demi" pitchFamily="34" charset="0"/>
              </a:rPr>
              <a:t> </a:t>
            </a:r>
            <a:r>
              <a:rPr lang="en-US" sz="1600" dirty="0" smtClean="0">
                <a:latin typeface="Franklin Gothic Demi" pitchFamily="34" charset="0"/>
              </a:rPr>
              <a:t>  </a:t>
            </a:r>
            <a:endParaRPr lang="uk-UA" sz="1600" dirty="0" smtClean="0">
              <a:latin typeface="Franklin Gothic Demi" pitchFamily="34" charset="0"/>
            </a:endParaRPr>
          </a:p>
          <a:p>
            <a:pPr algn="r">
              <a:buNone/>
            </a:pPr>
            <a:r>
              <a:rPr lang="en-US" sz="1600" dirty="0" smtClean="0">
                <a:latin typeface="Franklin Gothic Demi" pitchFamily="34" charset="0"/>
              </a:rPr>
              <a:t> </a:t>
            </a:r>
            <a:r>
              <a:rPr lang="uk-UA" sz="1600" dirty="0" smtClean="0">
                <a:latin typeface="Franklin Gothic Demi" pitchFamily="34" charset="0"/>
              </a:rPr>
              <a:t>                   </a:t>
            </a:r>
            <a:r>
              <a:rPr lang="en-US" sz="1600" dirty="0" smtClean="0">
                <a:latin typeface="Franklin Gothic Demi" pitchFamily="34" charset="0"/>
              </a:rPr>
              <a:t>Eric Clapton   </a:t>
            </a:r>
            <a:endParaRPr lang="uk-UA" sz="1600" dirty="0" smtClean="0">
              <a:latin typeface="Franklin Gothic Demi" pitchFamily="34" charset="0"/>
            </a:endParaRPr>
          </a:p>
          <a:p>
            <a:pPr algn="r">
              <a:buNone/>
            </a:pPr>
            <a:r>
              <a:rPr lang="uk-UA" sz="1600" dirty="0" smtClean="0">
                <a:latin typeface="Franklin Gothic Demi" pitchFamily="34" charset="0"/>
              </a:rPr>
              <a:t>                </a:t>
            </a:r>
            <a:r>
              <a:rPr lang="en-US" sz="1600" dirty="0" smtClean="0">
                <a:latin typeface="Franklin Gothic Demi" pitchFamily="34" charset="0"/>
              </a:rPr>
              <a:t>Muddy Waters</a:t>
            </a:r>
            <a:r>
              <a:rPr lang="uk-UA" sz="1600" dirty="0" smtClean="0">
                <a:latin typeface="Franklin Gothic Demi" pitchFamily="34" charset="0"/>
              </a:rPr>
              <a:t> </a:t>
            </a:r>
            <a:r>
              <a:rPr lang="en-US" sz="1600" dirty="0" smtClean="0">
                <a:latin typeface="Franklin Gothic Demi" pitchFamily="34" charset="0"/>
              </a:rPr>
              <a:t>    </a:t>
            </a:r>
            <a:endParaRPr lang="uk-UA" sz="1600" dirty="0" smtClean="0">
              <a:latin typeface="Franklin Gothic Demi" pitchFamily="34" charset="0"/>
            </a:endParaRPr>
          </a:p>
          <a:p>
            <a:pPr algn="r">
              <a:buNone/>
            </a:pPr>
            <a:r>
              <a:rPr lang="uk-UA" sz="1600" dirty="0" smtClean="0">
                <a:latin typeface="Franklin Gothic Demi" pitchFamily="34" charset="0"/>
              </a:rPr>
              <a:t>                     </a:t>
            </a:r>
            <a:r>
              <a:rPr lang="en-US" sz="1600" dirty="0" smtClean="0">
                <a:latin typeface="Franklin Gothic Demi" pitchFamily="34" charset="0"/>
              </a:rPr>
              <a:t>B.B. King</a:t>
            </a:r>
            <a:r>
              <a:rPr lang="uk-UA" sz="1600" dirty="0" smtClean="0">
                <a:latin typeface="Franklin Gothic Demi" pitchFamily="34" charset="0"/>
              </a:rPr>
              <a:t> </a:t>
            </a:r>
          </a:p>
          <a:p>
            <a:pPr algn="r">
              <a:buNone/>
            </a:pPr>
            <a:r>
              <a:rPr lang="uk-UA" sz="1600" dirty="0" smtClean="0">
                <a:latin typeface="Franklin Gothic Demi" pitchFamily="34" charset="0"/>
              </a:rPr>
              <a:t>                </a:t>
            </a:r>
            <a:r>
              <a:rPr lang="en-US" sz="1600" dirty="0" smtClean="0">
                <a:latin typeface="Franklin Gothic Demi" pitchFamily="34" charset="0"/>
              </a:rPr>
              <a:t>The Black Keys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   John Lee Hooker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</a:t>
            </a:r>
            <a:r>
              <a:rPr lang="en-US" sz="1600" dirty="0" err="1" smtClean="0">
                <a:latin typeface="Franklin Gothic Demi" pitchFamily="34" charset="0"/>
              </a:rPr>
              <a:t>Howlin</a:t>
            </a:r>
            <a:r>
              <a:rPr lang="en-US" sz="1600" dirty="0" smtClean="0">
                <a:latin typeface="Franklin Gothic Demi" pitchFamily="34" charset="0"/>
              </a:rPr>
              <a:t> 'Wolf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Buddy Guy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Stevie Ray Vaughan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J.J. </a:t>
            </a:r>
            <a:r>
              <a:rPr lang="en-US" sz="1600" dirty="0" err="1" smtClean="0">
                <a:latin typeface="Franklin Gothic Demi" pitchFamily="34" charset="0"/>
              </a:rPr>
              <a:t>Cale</a:t>
            </a: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Robert Johnson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Ray Charles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Gary Moore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</a:t>
            </a:r>
            <a:r>
              <a:rPr lang="en-US" sz="1600" dirty="0" err="1" smtClean="0">
                <a:latin typeface="Franklin Gothic Demi" pitchFamily="34" charset="0"/>
              </a:rPr>
              <a:t>Keb</a:t>
            </a:r>
            <a:r>
              <a:rPr lang="en-US" sz="1600" dirty="0" smtClean="0">
                <a:latin typeface="Franklin Gothic Demi" pitchFamily="34" charset="0"/>
              </a:rPr>
              <a:t> 'Mo'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Janis Joplin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Joe </a:t>
            </a:r>
            <a:r>
              <a:rPr lang="en-US" sz="1600" dirty="0" err="1" smtClean="0">
                <a:latin typeface="Franklin Gothic Demi" pitchFamily="34" charset="0"/>
              </a:rPr>
              <a:t>Bonamassa</a:t>
            </a: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Albert King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Etta James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The Blues Brothers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</a:t>
            </a:r>
            <a:r>
              <a:rPr lang="en-US" sz="1600" dirty="0" err="1" smtClean="0">
                <a:latin typeface="Franklin Gothic Demi" pitchFamily="34" charset="0"/>
              </a:rPr>
              <a:t>Jimi</a:t>
            </a:r>
            <a:r>
              <a:rPr lang="en-US" sz="1600" dirty="0" smtClean="0">
                <a:latin typeface="Franklin Gothic Demi" pitchFamily="34" charset="0"/>
              </a:rPr>
              <a:t> Hendrix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Stevie Ray Vaughan and Double Trouble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</a:t>
            </a:r>
            <a:r>
              <a:rPr lang="en-US" sz="1600" dirty="0" err="1" smtClean="0">
                <a:latin typeface="Franklin Gothic Demi" pitchFamily="34" charset="0"/>
              </a:rPr>
              <a:t>Taj</a:t>
            </a:r>
            <a:r>
              <a:rPr lang="en-US" sz="1600" dirty="0" smtClean="0">
                <a:latin typeface="Franklin Gothic Demi" pitchFamily="34" charset="0"/>
              </a:rPr>
              <a:t> </a:t>
            </a:r>
            <a:r>
              <a:rPr lang="en-US" sz="1600" dirty="0" err="1" smtClean="0">
                <a:latin typeface="Franklin Gothic Demi" pitchFamily="34" charset="0"/>
              </a:rPr>
              <a:t>Mahal</a:t>
            </a: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</a:t>
            </a:r>
            <a:r>
              <a:rPr lang="en-US" sz="1600" dirty="0" err="1" smtClean="0">
                <a:latin typeface="Franklin Gothic Demi" pitchFamily="34" charset="0"/>
              </a:rPr>
              <a:t>Leadbelly</a:t>
            </a: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Elmore James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The Rolling Stones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Seasick Steve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Nina Simone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Billie Holiday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Johnny Winter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Fleetwood Mac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R.L. Burnside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Bob Dylan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Jonny Lang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Rory Gallagher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</a:t>
            </a:r>
            <a:r>
              <a:rPr lang="en-US" sz="1600" dirty="0" err="1" smtClean="0">
                <a:latin typeface="Franklin Gothic Demi" pitchFamily="34" charset="0"/>
              </a:rPr>
              <a:t>Lightnin</a:t>
            </a:r>
            <a:r>
              <a:rPr lang="en-US" sz="1600" dirty="0" smtClean="0">
                <a:latin typeface="Franklin Gothic Demi" pitchFamily="34" charset="0"/>
              </a:rPr>
              <a:t> 'Hopkins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Hugh Laurie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Canned Heat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Ben Harper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Mississippi John </a:t>
            </a:r>
            <a:r>
              <a:rPr lang="uk-UA" sz="1600" dirty="0" smtClean="0">
                <a:latin typeface="Franklin Gothic Demi" pitchFamily="34" charset="0"/>
              </a:rPr>
              <a:t>             </a:t>
            </a:r>
            <a:r>
              <a:rPr lang="en-US" sz="1600" dirty="0" smtClean="0">
                <a:latin typeface="Franklin Gothic Demi" pitchFamily="34" charset="0"/>
              </a:rPr>
              <a:t>Hurt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Little Walter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T-Bone Walker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Albert Collins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Freddie King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Bessie Smith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John </a:t>
            </a:r>
            <a:r>
              <a:rPr lang="en-US" sz="1600" dirty="0" err="1" smtClean="0">
                <a:latin typeface="Franklin Gothic Demi" pitchFamily="34" charset="0"/>
              </a:rPr>
              <a:t>Mayall</a:t>
            </a:r>
            <a:r>
              <a:rPr lang="en-US" sz="1600" dirty="0" smtClean="0">
                <a:latin typeface="Franklin Gothic Demi" pitchFamily="34" charset="0"/>
              </a:rPr>
              <a:t> &amp; The </a:t>
            </a:r>
            <a:r>
              <a:rPr lang="en-US" sz="1600" dirty="0" err="1" smtClean="0">
                <a:latin typeface="Franklin Gothic Demi" pitchFamily="34" charset="0"/>
              </a:rPr>
              <a:t>Bluesbreakers</a:t>
            </a: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Son House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John Mayer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Blind Willie Johnson</a:t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/>
            </a:r>
            <a:br>
              <a:rPr lang="en-US" sz="1600" dirty="0" smtClean="0">
                <a:latin typeface="Franklin Gothic Demi" pitchFamily="34" charset="0"/>
              </a:rPr>
            </a:br>
            <a:r>
              <a:rPr lang="en-US" sz="1600" dirty="0" smtClean="0">
                <a:latin typeface="Franklin Gothic Demi" pitchFamily="34" charset="0"/>
              </a:rPr>
              <a:t>     Jimmy Reed</a:t>
            </a:r>
          </a:p>
          <a:p>
            <a:pPr algn="r"/>
            <a:endParaRPr lang="ru-RU" sz="1600" dirty="0">
              <a:latin typeface="Franklin Gothic Demi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459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Блюз. Історія блюзу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ДЯКУЄМО ЗА УВАГУ!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Блюз</dc:title>
  <dc:creator>Надя</dc:creator>
  <cp:lastModifiedBy>Катя</cp:lastModifiedBy>
  <cp:revision>21</cp:revision>
  <dcterms:created xsi:type="dcterms:W3CDTF">2015-04-09T13:30:59Z</dcterms:created>
  <dcterms:modified xsi:type="dcterms:W3CDTF">2015-04-09T16:47:24Z</dcterms:modified>
</cp:coreProperties>
</file>