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1AA2C"/>
    <a:srgbClr val="FFFFCC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7000">
              <a:srgbClr val="FFFF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8992" cy="2520279"/>
          </a:xfrm>
        </p:spPr>
        <p:txBody>
          <a:bodyPr>
            <a:noAutofit/>
          </a:bodyPr>
          <a:lstStyle/>
          <a:p>
            <a:r>
              <a:rPr lang="ru-RU" sz="5400" b="1" i="1" dirty="0" err="1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5400" b="1" i="1" dirty="0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5400" b="1" i="1" dirty="0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образотворчого</a:t>
            </a:r>
            <a:r>
              <a:rPr lang="ru-RU" sz="5400" b="1" i="1" dirty="0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5400" b="1" i="1" dirty="0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 – XVIII </a:t>
            </a:r>
            <a:r>
              <a:rPr lang="ru-RU" sz="5400" b="1" i="1" dirty="0" err="1">
                <a:solidFill>
                  <a:srgbClr val="71A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5400" b="1" i="1" dirty="0">
              <a:solidFill>
                <a:srgbClr val="71A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9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8000"/>
                </a:solidFill>
              </a:rPr>
              <a:t>Історичні події останньої чверті 17 ст. негативно вплинули на деякі види мистецтва. Проте від останніх десятиліть 17 ст. мистецтво гравюри відроджується. </a:t>
            </a:r>
            <a:endParaRPr lang="uk-UA" sz="2000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48472" cy="63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1" y="3140968"/>
            <a:ext cx="4089113" cy="30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44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588"/>
            <a:ext cx="6779096" cy="13541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8000"/>
                </a:solidFill>
              </a:rPr>
              <a:t>У </a:t>
            </a:r>
            <a:r>
              <a:rPr lang="ru-RU" sz="2000" b="1" dirty="0" err="1">
                <a:solidFill>
                  <a:srgbClr val="008000"/>
                </a:solidFill>
              </a:rPr>
              <a:t>живописі</a:t>
            </a:r>
            <a:r>
              <a:rPr lang="ru-RU" sz="2000" b="1" dirty="0">
                <a:solidFill>
                  <a:srgbClr val="008000"/>
                </a:solidFill>
              </a:rPr>
              <a:t>, як і </a:t>
            </a:r>
            <a:r>
              <a:rPr lang="ru-RU" sz="2000" b="1" dirty="0" err="1">
                <a:solidFill>
                  <a:srgbClr val="008000"/>
                </a:solidFill>
              </a:rPr>
              <a:t>раніше</a:t>
            </a:r>
            <a:r>
              <a:rPr lang="ru-RU" sz="2000" b="1" dirty="0">
                <a:solidFill>
                  <a:srgbClr val="008000"/>
                </a:solidFill>
              </a:rPr>
              <a:t>, </a:t>
            </a:r>
            <a:r>
              <a:rPr lang="ru-RU" sz="2000" b="1" dirty="0" err="1">
                <a:solidFill>
                  <a:srgbClr val="008000"/>
                </a:solidFill>
              </a:rPr>
              <a:t>переважає</a:t>
            </a:r>
            <a:r>
              <a:rPr lang="ru-RU" sz="2000" b="1" dirty="0">
                <a:solidFill>
                  <a:srgbClr val="008000"/>
                </a:solidFill>
              </a:rPr>
              <a:t> </a:t>
            </a:r>
            <a:r>
              <a:rPr lang="ru-RU" sz="2000" b="1" dirty="0" err="1">
                <a:solidFill>
                  <a:srgbClr val="008000"/>
                </a:solidFill>
              </a:rPr>
              <a:t>релігійне</a:t>
            </a:r>
            <a:r>
              <a:rPr lang="ru-RU" sz="2000" b="1" dirty="0">
                <a:solidFill>
                  <a:srgbClr val="008000"/>
                </a:solidFill>
              </a:rPr>
              <a:t> </a:t>
            </a:r>
            <a:r>
              <a:rPr lang="ru-RU" sz="2000" b="1" dirty="0" err="1">
                <a:solidFill>
                  <a:srgbClr val="008000"/>
                </a:solidFill>
              </a:rPr>
              <a:t>малярство</a:t>
            </a:r>
            <a:r>
              <a:rPr lang="ru-RU" sz="2000" b="1" dirty="0">
                <a:solidFill>
                  <a:srgbClr val="008000"/>
                </a:solidFill>
              </a:rPr>
              <a:t>, </a:t>
            </a:r>
            <a:r>
              <a:rPr lang="ru-RU" sz="2000" b="1" dirty="0" err="1">
                <a:solidFill>
                  <a:srgbClr val="008000"/>
                </a:solidFill>
              </a:rPr>
              <a:t>хоча</a:t>
            </a:r>
            <a:r>
              <a:rPr lang="ru-RU" sz="2000" b="1" dirty="0">
                <a:solidFill>
                  <a:srgbClr val="008000"/>
                </a:solidFill>
              </a:rPr>
              <a:t> </a:t>
            </a:r>
            <a:r>
              <a:rPr lang="ru-RU" sz="2000" b="1" dirty="0" err="1">
                <a:solidFill>
                  <a:srgbClr val="008000"/>
                </a:solidFill>
              </a:rPr>
              <a:t>розвивається</a:t>
            </a:r>
            <a:r>
              <a:rPr lang="ru-RU" sz="2000" b="1" dirty="0">
                <a:solidFill>
                  <a:srgbClr val="008000"/>
                </a:solidFill>
              </a:rPr>
              <a:t> й </a:t>
            </a:r>
            <a:r>
              <a:rPr lang="ru-RU" sz="2000" b="1" dirty="0" err="1">
                <a:solidFill>
                  <a:srgbClr val="008000"/>
                </a:solidFill>
              </a:rPr>
              <a:t>світське</a:t>
            </a:r>
            <a:r>
              <a:rPr lang="ru-RU" sz="2000" b="1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54" y="1628800"/>
            <a:ext cx="2390006" cy="42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6" y="2348880"/>
            <a:ext cx="3024336" cy="40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914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005064"/>
            <a:ext cx="3610744" cy="272231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Своєрідне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іконописних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тогочасними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художніми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спостерігалось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західноукраїнських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майстрів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Рутковича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Йова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Кондзелевича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803"/>
            <a:ext cx="4882859" cy="24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5121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7" y="2780928"/>
            <a:ext cx="2297413" cy="39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72" y="2886717"/>
            <a:ext cx="2515981" cy="37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39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546848" cy="142617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собливо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 ною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ікона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Покрову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Тогочасних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на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іконах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33" y="103846"/>
            <a:ext cx="1882675" cy="31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024"/>
            <a:ext cx="2347308" cy="33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6" y="2276872"/>
            <a:ext cx="3088400" cy="40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2133930" cy="35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46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224" y="4878268"/>
            <a:ext cx="3898776" cy="178621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Розвивався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світський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портретний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замовляли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старшини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25" y="4077072"/>
            <a:ext cx="1908487" cy="26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378187" cy="333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75" y="1121696"/>
            <a:ext cx="2664296" cy="37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6" y="303594"/>
            <a:ext cx="2964772" cy="47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0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52" y="620688"/>
            <a:ext cx="6923112" cy="1728192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увагу*</a:t>
            </a:r>
            <a:endParaRPr lang="ru-RU" sz="7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истратор\AppData\Local\Microsoft\Windows\Temporary Internet Files\Content.IE5\0ZW384MB\MC90042807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72" y="2764441"/>
            <a:ext cx="4320480" cy="34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8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</TotalTime>
  <Words>107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Розвиток українського образотворчого мистецтва XVII – XVIII століття</vt:lpstr>
      <vt:lpstr>Презентация PowerPoint</vt:lpstr>
      <vt:lpstr>У живописі, як і раніше, переважає релігійне малярство, хоча розвивається й світське. </vt:lpstr>
      <vt:lpstr> Своєрідне поєднання іконописних традицій із тогочасними художніми досягненнями спостерігалось у творчості західноукраїнських майстрів Івана Рутковича та Йова Кондзелевича.</vt:lpstr>
      <vt:lpstr>Особливо популяр ною в Україні стала ікона Покрову Богородиці. Тогочасних історичних діячів можна побачити й на інших іконах доби. </vt:lpstr>
      <vt:lpstr>Розвивався і світський портретний живопис. Портрети замовляли представники козацької старшини.</vt:lpstr>
      <vt:lpstr>Дякую за увагу*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українського образотворчого мистецтва XVII – XVIII століття</dc:title>
  <dc:creator>Администратор</dc:creator>
  <cp:lastModifiedBy>HP</cp:lastModifiedBy>
  <cp:revision>6</cp:revision>
  <dcterms:created xsi:type="dcterms:W3CDTF">2013-12-16T20:57:28Z</dcterms:created>
  <dcterms:modified xsi:type="dcterms:W3CDTF">2013-12-16T21:21:46Z</dcterms:modified>
</cp:coreProperties>
</file>