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9747BBA0-D512-4546-B73E-6F7160A4E17E}" type="datetimeFigureOut">
              <a:rPr lang="ru-RU" smtClean="0"/>
              <a:t>06.10.2014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DA1FC4F-61DE-4017-A337-D03751AE1C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28631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7BBA0-D512-4546-B73E-6F7160A4E17E}" type="datetimeFigureOut">
              <a:rPr lang="ru-RU" smtClean="0"/>
              <a:t>06.10.2014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1FC4F-61DE-4017-A337-D03751AE1C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9550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7BBA0-D512-4546-B73E-6F7160A4E17E}" type="datetimeFigureOut">
              <a:rPr lang="ru-RU" smtClean="0"/>
              <a:t>06.10.2014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1FC4F-61DE-4017-A337-D03751AE1C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7531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7BBA0-D512-4546-B73E-6F7160A4E17E}" type="datetimeFigureOut">
              <a:rPr lang="ru-RU" smtClean="0"/>
              <a:t>06.10.2014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1FC4F-61DE-4017-A337-D03751AE1C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11873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7BBA0-D512-4546-B73E-6F7160A4E17E}" type="datetimeFigureOut">
              <a:rPr lang="ru-RU" smtClean="0"/>
              <a:t>06.10.2014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1FC4F-61DE-4017-A337-D03751AE1C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30762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7BBA0-D512-4546-B73E-6F7160A4E17E}" type="datetimeFigureOut">
              <a:rPr lang="ru-RU" smtClean="0"/>
              <a:t>06.10.2014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1FC4F-61DE-4017-A337-D03751AE1C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2442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7BBA0-D512-4546-B73E-6F7160A4E17E}" type="datetimeFigureOut">
              <a:rPr lang="ru-RU" smtClean="0"/>
              <a:t>06.10.2014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1FC4F-61DE-4017-A337-D03751AE1C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13043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7BBA0-D512-4546-B73E-6F7160A4E17E}" type="datetimeFigureOut">
              <a:rPr lang="ru-RU" smtClean="0"/>
              <a:t>06.10.2014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1FC4F-61DE-4017-A337-D03751AE1C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0788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7BBA0-D512-4546-B73E-6F7160A4E17E}" type="datetimeFigureOut">
              <a:rPr lang="ru-RU" smtClean="0"/>
              <a:t>06.10.2014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1FC4F-61DE-4017-A337-D03751AE1C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1921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7BBA0-D512-4546-B73E-6F7160A4E17E}" type="datetimeFigureOut">
              <a:rPr lang="ru-RU" smtClean="0"/>
              <a:t>06.10.2014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1FC4F-61DE-4017-A337-D03751AE1C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2535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7BBA0-D512-4546-B73E-6F7160A4E17E}" type="datetimeFigureOut">
              <a:rPr lang="ru-RU" smtClean="0"/>
              <a:t>06.10.2014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1FC4F-61DE-4017-A337-D03751AE1C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6617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7BBA0-D512-4546-B73E-6F7160A4E17E}" type="datetimeFigureOut">
              <a:rPr lang="ru-RU" smtClean="0"/>
              <a:t>06.10.2014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1FC4F-61DE-4017-A337-D03751AE1C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6259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7BBA0-D512-4546-B73E-6F7160A4E17E}" type="datetimeFigureOut">
              <a:rPr lang="ru-RU" smtClean="0"/>
              <a:t>06.10.2014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1FC4F-61DE-4017-A337-D03751AE1C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4346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7BBA0-D512-4546-B73E-6F7160A4E17E}" type="datetimeFigureOut">
              <a:rPr lang="ru-RU" smtClean="0"/>
              <a:t>06.10.2014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1FC4F-61DE-4017-A337-D03751AE1C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1719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7BBA0-D512-4546-B73E-6F7160A4E17E}" type="datetimeFigureOut">
              <a:rPr lang="ru-RU" smtClean="0"/>
              <a:t>06.10.2014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1FC4F-61DE-4017-A337-D03751AE1C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894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7BBA0-D512-4546-B73E-6F7160A4E17E}" type="datetimeFigureOut">
              <a:rPr lang="ru-RU" smtClean="0"/>
              <a:t>06.10.2014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1FC4F-61DE-4017-A337-D03751AE1C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6079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7BBA0-D512-4546-B73E-6F7160A4E17E}" type="datetimeFigureOut">
              <a:rPr lang="ru-RU" smtClean="0"/>
              <a:t>06.10.2014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1FC4F-61DE-4017-A337-D03751AE1C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4928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747BBA0-D512-4546-B73E-6F7160A4E17E}" type="datetimeFigureOut">
              <a:rPr lang="ru-RU" smtClean="0"/>
              <a:t>06.10.2014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DA1FC4F-61DE-4017-A337-D03751AE1C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59756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62399" y="3136391"/>
            <a:ext cx="7197726" cy="1157899"/>
          </a:xfrm>
        </p:spPr>
        <p:txBody>
          <a:bodyPr>
            <a:normAutofit/>
          </a:bodyPr>
          <a:lstStyle/>
          <a:p>
            <a:r>
              <a:rPr lang="uk-UA" sz="6000" dirty="0" smtClean="0"/>
              <a:t>Сергій </a:t>
            </a:r>
            <a:r>
              <a:rPr lang="uk-UA" sz="6000" dirty="0" smtClean="0"/>
              <a:t>Параджанов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400" dirty="0" err="1"/>
              <a:t>вірменський</a:t>
            </a:r>
            <a:r>
              <a:rPr lang="ru-RU" sz="2400" dirty="0"/>
              <a:t> і </a:t>
            </a:r>
            <a:r>
              <a:rPr lang="ru-RU" sz="2400" dirty="0" err="1"/>
              <a:t>український</a:t>
            </a:r>
            <a:r>
              <a:rPr lang="ru-RU" sz="2400" dirty="0"/>
              <a:t> </a:t>
            </a:r>
            <a:r>
              <a:rPr lang="ru-RU" sz="2400" dirty="0" err="1"/>
              <a:t>кінорежисер</a:t>
            </a:r>
            <a:r>
              <a:rPr lang="ru-RU" sz="2400" dirty="0"/>
              <a:t>, </a:t>
            </a:r>
            <a:r>
              <a:rPr lang="ru-RU" sz="2400" dirty="0" err="1"/>
              <a:t>народний</a:t>
            </a:r>
            <a:r>
              <a:rPr lang="ru-RU" sz="2400" dirty="0"/>
              <a:t> артист </a:t>
            </a:r>
            <a:r>
              <a:rPr lang="ru-RU" sz="2400" dirty="0" smtClean="0"/>
              <a:t>УРСР, лауреат </a:t>
            </a:r>
            <a:r>
              <a:rPr lang="ru-RU" sz="2400" dirty="0" err="1"/>
              <a:t>Державної</a:t>
            </a:r>
            <a:r>
              <a:rPr lang="ru-RU" sz="2400" dirty="0"/>
              <a:t> </a:t>
            </a:r>
            <a:r>
              <a:rPr lang="ru-RU" sz="2400" dirty="0" err="1"/>
              <a:t>премії</a:t>
            </a:r>
            <a:r>
              <a:rPr lang="ru-RU" sz="2400" dirty="0"/>
              <a:t> </a:t>
            </a:r>
            <a:r>
              <a:rPr lang="ru-RU" sz="2400" dirty="0" err="1"/>
              <a:t>України</a:t>
            </a:r>
            <a:r>
              <a:rPr lang="ru-RU" sz="2400" dirty="0"/>
              <a:t> </a:t>
            </a:r>
            <a:r>
              <a:rPr lang="ru-RU" sz="2400" dirty="0" err="1"/>
              <a:t>ім</a:t>
            </a:r>
            <a:r>
              <a:rPr lang="ru-RU" sz="2400" dirty="0"/>
              <a:t>. </a:t>
            </a:r>
            <a:r>
              <a:rPr lang="ru-RU" sz="2400" dirty="0" err="1"/>
              <a:t>Т.Шевченка</a:t>
            </a:r>
            <a:r>
              <a:rPr lang="ru-RU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0557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69116" y="0"/>
            <a:ext cx="2203703" cy="49377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Біографія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667" y="576072"/>
            <a:ext cx="9372600" cy="60076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762793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6" b="2746"/>
          <a:stretch>
            <a:fillRect/>
          </a:stretch>
        </p:blipFill>
        <p:spPr>
          <a:xfrm>
            <a:off x="7178040" y="114300"/>
            <a:ext cx="4544567" cy="640537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234440" y="114300"/>
            <a:ext cx="4718304" cy="660654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err="1"/>
              <a:t>Народився</a:t>
            </a:r>
            <a:r>
              <a:rPr lang="ru-RU" dirty="0"/>
              <a:t> </a:t>
            </a:r>
            <a:r>
              <a:rPr lang="ru-RU" dirty="0" err="1"/>
              <a:t>Сергій</a:t>
            </a:r>
            <a:r>
              <a:rPr lang="ru-RU" dirty="0"/>
              <a:t> Параджанов у </a:t>
            </a:r>
            <a:r>
              <a:rPr lang="ru-RU" dirty="0" err="1"/>
              <a:t>Тбілісі</a:t>
            </a:r>
            <a:r>
              <a:rPr lang="ru-RU" dirty="0"/>
              <a:t> в </a:t>
            </a:r>
            <a:r>
              <a:rPr lang="ru-RU" dirty="0" err="1"/>
              <a:t>родині</a:t>
            </a:r>
            <a:r>
              <a:rPr lang="ru-RU" dirty="0"/>
              <a:t> антиквара,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третьою</a:t>
            </a:r>
            <a:r>
              <a:rPr lang="ru-RU" dirty="0"/>
              <a:t> </a:t>
            </a:r>
            <a:r>
              <a:rPr lang="ru-RU" dirty="0" err="1"/>
              <a:t>дитиною</a:t>
            </a:r>
            <a:r>
              <a:rPr lang="ru-RU" dirty="0"/>
              <a:t> в </a:t>
            </a:r>
            <a:r>
              <a:rPr lang="ru-RU" dirty="0" err="1" smtClean="0"/>
              <a:t>сім'ї</a:t>
            </a:r>
            <a:r>
              <a:rPr lang="ru-RU" dirty="0"/>
              <a:t>. </a:t>
            </a:r>
            <a:r>
              <a:rPr lang="ru-RU" dirty="0" err="1"/>
              <a:t>Середню</a:t>
            </a:r>
            <a:r>
              <a:rPr lang="ru-RU" dirty="0"/>
              <a:t> школу </a:t>
            </a:r>
            <a:r>
              <a:rPr lang="ru-RU" dirty="0" err="1"/>
              <a:t>Сергій</a:t>
            </a:r>
            <a:r>
              <a:rPr lang="ru-RU" dirty="0"/>
              <a:t> </a:t>
            </a:r>
            <a:r>
              <a:rPr lang="ru-RU" dirty="0" err="1"/>
              <a:t>закінчив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з </a:t>
            </a:r>
            <a:r>
              <a:rPr lang="ru-RU" dirty="0" err="1"/>
              <a:t>двома</a:t>
            </a:r>
            <a:r>
              <a:rPr lang="ru-RU" dirty="0"/>
              <a:t> «</a:t>
            </a:r>
            <a:r>
              <a:rPr lang="ru-RU" dirty="0" err="1"/>
              <a:t>п'ятірками</a:t>
            </a:r>
            <a:r>
              <a:rPr lang="ru-RU" dirty="0"/>
              <a:t>» — з </a:t>
            </a:r>
            <a:r>
              <a:rPr lang="ru-RU" dirty="0" err="1"/>
              <a:t>природознавства</a:t>
            </a:r>
            <a:r>
              <a:rPr lang="ru-RU" dirty="0"/>
              <a:t> і </a:t>
            </a:r>
            <a:r>
              <a:rPr lang="ru-RU" dirty="0" err="1"/>
              <a:t>малювання</a:t>
            </a:r>
            <a:r>
              <a:rPr lang="ru-RU" dirty="0"/>
              <a:t>. </a:t>
            </a:r>
            <a:r>
              <a:rPr lang="ru-RU" dirty="0" err="1"/>
              <a:t>Технічні</a:t>
            </a:r>
            <a:r>
              <a:rPr lang="ru-RU" dirty="0"/>
              <a:t> </a:t>
            </a:r>
            <a:r>
              <a:rPr lang="ru-RU" dirty="0" err="1"/>
              <a:t>предмети</a:t>
            </a:r>
            <a:r>
              <a:rPr lang="ru-RU" dirty="0"/>
              <a:t> </a:t>
            </a:r>
            <a:r>
              <a:rPr lang="ru-RU" dirty="0" err="1"/>
              <a:t>тягнули</a:t>
            </a:r>
            <a:r>
              <a:rPr lang="ru-RU" dirty="0"/>
              <a:t> на «</a:t>
            </a:r>
            <a:r>
              <a:rPr lang="ru-RU" dirty="0" err="1"/>
              <a:t>трійку</a:t>
            </a:r>
            <a:r>
              <a:rPr lang="ru-RU" dirty="0"/>
              <a:t>», і, </a:t>
            </a:r>
            <a:r>
              <a:rPr lang="ru-RU" dirty="0" err="1"/>
              <a:t>проте</a:t>
            </a:r>
            <a:r>
              <a:rPr lang="ru-RU" dirty="0"/>
              <a:t>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вирішив</a:t>
            </a:r>
            <a:r>
              <a:rPr lang="ru-RU" dirty="0"/>
              <a:t> </a:t>
            </a:r>
            <a:r>
              <a:rPr lang="ru-RU" dirty="0" err="1"/>
              <a:t>поступати</a:t>
            </a:r>
            <a:r>
              <a:rPr lang="ru-RU" dirty="0"/>
              <a:t> в </a:t>
            </a:r>
            <a:r>
              <a:rPr lang="ru-RU" dirty="0" err="1"/>
              <a:t>Інститут</a:t>
            </a:r>
            <a:r>
              <a:rPr lang="ru-RU" dirty="0"/>
              <a:t> </a:t>
            </a:r>
            <a:r>
              <a:rPr lang="ru-RU" dirty="0" err="1"/>
              <a:t>залізничного</a:t>
            </a:r>
            <a:r>
              <a:rPr lang="ru-RU" dirty="0"/>
              <a:t> транспорту, де </a:t>
            </a:r>
            <a:r>
              <a:rPr lang="ru-RU" dirty="0" err="1"/>
              <a:t>провчився</a:t>
            </a:r>
            <a:r>
              <a:rPr lang="ru-RU" dirty="0"/>
              <a:t> </a:t>
            </a:r>
            <a:r>
              <a:rPr lang="ru-RU" dirty="0" err="1"/>
              <a:t>рівно</a:t>
            </a:r>
            <a:r>
              <a:rPr lang="ru-RU" dirty="0"/>
              <a:t> </a:t>
            </a:r>
            <a:r>
              <a:rPr lang="ru-RU" dirty="0" err="1" smtClean="0"/>
              <a:t>рік</a:t>
            </a:r>
            <a:r>
              <a:rPr lang="ru-RU" dirty="0" smtClean="0"/>
              <a:t>. </a:t>
            </a:r>
            <a:r>
              <a:rPr lang="ru-RU" dirty="0"/>
              <a:t>У 1941–1943 роках </a:t>
            </a:r>
            <a:r>
              <a:rPr lang="ru-RU" dirty="0" err="1"/>
              <a:t>працював</a:t>
            </a:r>
            <a:r>
              <a:rPr lang="ru-RU" dirty="0"/>
              <a:t> художником-технологом на </a:t>
            </a:r>
            <a:r>
              <a:rPr lang="ru-RU" dirty="0" err="1"/>
              <a:t>тбіліській</a:t>
            </a:r>
            <a:r>
              <a:rPr lang="ru-RU" dirty="0"/>
              <a:t> </a:t>
            </a:r>
            <a:r>
              <a:rPr lang="ru-RU" dirty="0" err="1" smtClean="0"/>
              <a:t>фабриці</a:t>
            </a:r>
            <a:r>
              <a:rPr lang="ru-RU" dirty="0" smtClean="0"/>
              <a:t>. У </a:t>
            </a:r>
            <a:r>
              <a:rPr lang="ru-RU" dirty="0"/>
              <a:t>1942–1945 роках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вчився</a:t>
            </a:r>
            <a:r>
              <a:rPr lang="ru-RU" dirty="0"/>
              <a:t> на вокальному </a:t>
            </a:r>
            <a:r>
              <a:rPr lang="ru-RU" dirty="0" err="1"/>
              <a:t>відділенні</a:t>
            </a:r>
            <a:r>
              <a:rPr lang="ru-RU" dirty="0"/>
              <a:t> </a:t>
            </a:r>
            <a:r>
              <a:rPr lang="ru-RU" dirty="0" err="1"/>
              <a:t>Тбіліської</a:t>
            </a:r>
            <a:r>
              <a:rPr lang="ru-RU" dirty="0"/>
              <a:t> </a:t>
            </a:r>
            <a:r>
              <a:rPr lang="ru-RU" dirty="0" err="1"/>
              <a:t>консерваторії</a:t>
            </a:r>
            <a:r>
              <a:rPr lang="ru-RU" dirty="0"/>
              <a:t>. Брав участь у </a:t>
            </a:r>
            <a:r>
              <a:rPr lang="ru-RU" dirty="0" err="1"/>
              <a:t>концертній</a:t>
            </a:r>
            <a:r>
              <a:rPr lang="ru-RU" dirty="0"/>
              <a:t> </a:t>
            </a:r>
            <a:r>
              <a:rPr lang="ru-RU" dirty="0" err="1"/>
              <a:t>трупі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обслуговувала</a:t>
            </a:r>
            <a:r>
              <a:rPr lang="ru-RU" dirty="0"/>
              <a:t> </a:t>
            </a:r>
            <a:r>
              <a:rPr lang="ru-RU" dirty="0" err="1"/>
              <a:t>військові</a:t>
            </a:r>
            <a:r>
              <a:rPr lang="ru-RU" dirty="0"/>
              <a:t> </a:t>
            </a:r>
            <a:r>
              <a:rPr lang="ru-RU" dirty="0" err="1"/>
              <a:t>шпиталі</a:t>
            </a:r>
            <a:r>
              <a:rPr lang="ru-RU" dirty="0"/>
              <a:t>, </a:t>
            </a:r>
            <a:r>
              <a:rPr lang="ru-RU" dirty="0" err="1"/>
              <a:t>провів</a:t>
            </a:r>
            <a:r>
              <a:rPr lang="ru-RU" dirty="0"/>
              <a:t> </a:t>
            </a:r>
            <a:r>
              <a:rPr lang="ru-RU" dirty="0" err="1"/>
              <a:t>близько</a:t>
            </a:r>
            <a:r>
              <a:rPr lang="ru-RU" dirty="0"/>
              <a:t> 600 </a:t>
            </a:r>
            <a:r>
              <a:rPr lang="ru-RU" dirty="0" err="1"/>
              <a:t>концертів</a:t>
            </a:r>
            <a:r>
              <a:rPr lang="ru-RU" dirty="0"/>
              <a:t>.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закінчення</a:t>
            </a:r>
            <a:r>
              <a:rPr lang="ru-RU" dirty="0"/>
              <a:t> </a:t>
            </a:r>
            <a:r>
              <a:rPr lang="ru-RU" dirty="0" err="1"/>
              <a:t>консерваторії</a:t>
            </a:r>
            <a:r>
              <a:rPr lang="ru-RU" dirty="0"/>
              <a:t> вступив на </a:t>
            </a:r>
            <a:r>
              <a:rPr lang="ru-RU" dirty="0" err="1"/>
              <a:t>режисерський</a:t>
            </a:r>
            <a:r>
              <a:rPr lang="ru-RU" dirty="0"/>
              <a:t> факультет Всесоюзного державного </a:t>
            </a:r>
            <a:r>
              <a:rPr lang="ru-RU" dirty="0" err="1"/>
              <a:t>інституту</a:t>
            </a:r>
            <a:r>
              <a:rPr lang="ru-RU" dirty="0"/>
              <a:t> </a:t>
            </a:r>
            <a:r>
              <a:rPr lang="ru-RU" dirty="0" err="1"/>
              <a:t>кінематографії</a:t>
            </a:r>
            <a:r>
              <a:rPr lang="ru-RU" dirty="0"/>
              <a:t> (ВДІК), у </a:t>
            </a:r>
            <a:r>
              <a:rPr lang="ru-RU" dirty="0" err="1"/>
              <a:t>майстерню</a:t>
            </a:r>
            <a:r>
              <a:rPr lang="ru-RU" dirty="0"/>
              <a:t> </a:t>
            </a:r>
            <a:r>
              <a:rPr lang="ru-RU" dirty="0" err="1"/>
              <a:t>Ігоря</a:t>
            </a:r>
            <a:r>
              <a:rPr lang="ru-RU" dirty="0"/>
              <a:t> </a:t>
            </a:r>
            <a:r>
              <a:rPr lang="ru-RU" dirty="0" err="1"/>
              <a:t>Савченка</a:t>
            </a:r>
            <a:r>
              <a:rPr lang="ru-RU" dirty="0"/>
              <a:t>. </a:t>
            </a:r>
            <a:r>
              <a:rPr lang="ru-RU" dirty="0" smtClean="0"/>
              <a:t>З </a:t>
            </a:r>
            <a:r>
              <a:rPr lang="ru-RU" dirty="0" err="1"/>
              <a:t>Україною</a:t>
            </a:r>
            <a:r>
              <a:rPr lang="ru-RU" dirty="0"/>
              <a:t> </a:t>
            </a:r>
            <a:r>
              <a:rPr lang="ru-RU" dirty="0" err="1"/>
              <a:t>пов'язана</a:t>
            </a:r>
            <a:r>
              <a:rPr lang="ru-RU" dirty="0"/>
              <a:t> </a:t>
            </a:r>
            <a:r>
              <a:rPr lang="ru-RU" dirty="0" err="1"/>
              <a:t>значна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творчої</a:t>
            </a:r>
            <a:r>
              <a:rPr lang="ru-RU" dirty="0"/>
              <a:t> </a:t>
            </a:r>
            <a:r>
              <a:rPr lang="ru-RU" dirty="0" err="1"/>
              <a:t>біографії</a:t>
            </a:r>
            <a:r>
              <a:rPr lang="ru-RU" dirty="0"/>
              <a:t> </a:t>
            </a:r>
            <a:r>
              <a:rPr lang="ru-RU" dirty="0" err="1"/>
              <a:t>Сергія</a:t>
            </a:r>
            <a:r>
              <a:rPr lang="ru-RU" dirty="0"/>
              <a:t> Параджанова. В </a:t>
            </a:r>
            <a:r>
              <a:rPr lang="ru-RU" dirty="0" err="1"/>
              <a:t>Україні</a:t>
            </a:r>
            <a:r>
              <a:rPr lang="ru-RU" dirty="0"/>
              <a:t> створив </a:t>
            </a:r>
            <a:r>
              <a:rPr lang="ru-RU" dirty="0" err="1"/>
              <a:t>фільми</a:t>
            </a:r>
            <a:r>
              <a:rPr lang="ru-RU" dirty="0"/>
              <a:t> «</a:t>
            </a:r>
            <a:r>
              <a:rPr lang="ru-RU" dirty="0" err="1"/>
              <a:t>Наталія</a:t>
            </a:r>
            <a:r>
              <a:rPr lang="ru-RU" dirty="0"/>
              <a:t> </a:t>
            </a:r>
            <a:r>
              <a:rPr lang="ru-RU" dirty="0" err="1"/>
              <a:t>Ужвій</a:t>
            </a:r>
            <a:r>
              <a:rPr lang="ru-RU" dirty="0"/>
              <a:t>», «</a:t>
            </a:r>
            <a:r>
              <a:rPr lang="ru-RU" dirty="0" err="1"/>
              <a:t>Золоті</a:t>
            </a:r>
            <a:r>
              <a:rPr lang="ru-RU" dirty="0"/>
              <a:t> руки», «Думка» (</a:t>
            </a:r>
            <a:r>
              <a:rPr lang="ru-RU" dirty="0" err="1"/>
              <a:t>всі</a:t>
            </a:r>
            <a:r>
              <a:rPr lang="ru-RU" dirty="0"/>
              <a:t> — 1957), «Перший </a:t>
            </a:r>
            <a:r>
              <a:rPr lang="ru-RU" dirty="0" err="1"/>
              <a:t>хлопець</a:t>
            </a:r>
            <a:r>
              <a:rPr lang="ru-RU" dirty="0"/>
              <a:t>» (1958), «</a:t>
            </a:r>
            <a:r>
              <a:rPr lang="ru-RU" dirty="0" err="1"/>
              <a:t>Українська</a:t>
            </a:r>
            <a:r>
              <a:rPr lang="ru-RU" dirty="0"/>
              <a:t> </a:t>
            </a:r>
            <a:r>
              <a:rPr lang="ru-RU" dirty="0" err="1"/>
              <a:t>рапсодія</a:t>
            </a:r>
            <a:r>
              <a:rPr lang="ru-RU" dirty="0"/>
              <a:t>» (1961) «</a:t>
            </a:r>
            <a:r>
              <a:rPr lang="ru-RU" dirty="0" err="1"/>
              <a:t>Квітка</a:t>
            </a:r>
            <a:r>
              <a:rPr lang="ru-RU" dirty="0"/>
              <a:t> на </a:t>
            </a:r>
            <a:r>
              <a:rPr lang="ru-RU" dirty="0" err="1"/>
              <a:t>камені</a:t>
            </a:r>
            <a:r>
              <a:rPr lang="ru-RU" dirty="0"/>
              <a:t>» (1962, у </a:t>
            </a:r>
            <a:r>
              <a:rPr lang="ru-RU" dirty="0" err="1"/>
              <a:t>співавторстві</a:t>
            </a:r>
            <a:r>
              <a:rPr lang="ru-RU" dirty="0"/>
              <a:t> з А. </a:t>
            </a:r>
            <a:r>
              <a:rPr lang="ru-RU" dirty="0" err="1"/>
              <a:t>Слісаренком</a:t>
            </a:r>
            <a:r>
              <a:rPr lang="ru-RU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66869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7570" y="1224128"/>
            <a:ext cx="4007148" cy="629579"/>
          </a:xfrm>
        </p:spPr>
        <p:txBody>
          <a:bodyPr>
            <a:normAutofit fontScale="90000"/>
          </a:bodyPr>
          <a:lstStyle/>
          <a:p>
            <a:r>
              <a:rPr lang="ru-RU" sz="3600" dirty="0" err="1"/>
              <a:t>Тіні</a:t>
            </a:r>
            <a:r>
              <a:rPr lang="ru-RU" sz="3600" dirty="0"/>
              <a:t> </a:t>
            </a:r>
            <a:r>
              <a:rPr lang="ru-RU" sz="3600" dirty="0" err="1"/>
              <a:t>забутих</a:t>
            </a:r>
            <a:r>
              <a:rPr lang="ru-RU" sz="3600" dirty="0"/>
              <a:t> </a:t>
            </a:r>
            <a:r>
              <a:rPr lang="ru-RU" sz="3600" dirty="0" err="1"/>
              <a:t>предків</a:t>
            </a:r>
            <a:endParaRPr lang="ru-RU" sz="36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9448" y="1224712"/>
            <a:ext cx="6702552" cy="493757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60702" y="2320446"/>
            <a:ext cx="3680885" cy="3841836"/>
          </a:xfrm>
        </p:spPr>
        <p:txBody>
          <a:bodyPr>
            <a:normAutofit/>
          </a:bodyPr>
          <a:lstStyle/>
          <a:p>
            <a:pPr algn="just"/>
            <a:r>
              <a:rPr lang="ru-RU" sz="1800" dirty="0" err="1"/>
              <a:t>Міжнародне</a:t>
            </a:r>
            <a:r>
              <a:rPr lang="ru-RU" sz="1800" dirty="0"/>
              <a:t> </a:t>
            </a:r>
            <a:r>
              <a:rPr lang="ru-RU" sz="1800" dirty="0" err="1"/>
              <a:t>визнання</a:t>
            </a:r>
            <a:r>
              <a:rPr lang="ru-RU" sz="1800" dirty="0"/>
              <a:t> </a:t>
            </a:r>
            <a:r>
              <a:rPr lang="ru-RU" sz="1800" dirty="0" err="1"/>
              <a:t>прийшло</a:t>
            </a:r>
            <a:r>
              <a:rPr lang="ru-RU" sz="1800" dirty="0"/>
              <a:t> до Параджанова </a:t>
            </a:r>
            <a:r>
              <a:rPr lang="ru-RU" sz="1800" dirty="0" err="1"/>
              <a:t>після</a:t>
            </a:r>
            <a:r>
              <a:rPr lang="ru-RU" sz="1800" dirty="0"/>
              <a:t> </a:t>
            </a:r>
            <a:r>
              <a:rPr lang="ru-RU" sz="1800" dirty="0" err="1"/>
              <a:t>екранізації</a:t>
            </a:r>
            <a:r>
              <a:rPr lang="ru-RU" sz="1800" dirty="0"/>
              <a:t> в 1964 </a:t>
            </a:r>
            <a:r>
              <a:rPr lang="ru-RU" sz="1800" dirty="0" err="1"/>
              <a:t>повісті</a:t>
            </a:r>
            <a:r>
              <a:rPr lang="ru-RU" sz="1800" dirty="0"/>
              <a:t> М. </a:t>
            </a:r>
            <a:r>
              <a:rPr lang="ru-RU" sz="1800" dirty="0" err="1"/>
              <a:t>Коцюбинського</a:t>
            </a:r>
            <a:r>
              <a:rPr lang="ru-RU" sz="1800" dirty="0"/>
              <a:t> «</a:t>
            </a:r>
            <a:r>
              <a:rPr lang="ru-RU" sz="1800" dirty="0" err="1"/>
              <a:t>Тіні</a:t>
            </a:r>
            <a:r>
              <a:rPr lang="ru-RU" sz="1800" dirty="0"/>
              <a:t> </a:t>
            </a:r>
            <a:r>
              <a:rPr lang="ru-RU" sz="1800" dirty="0" err="1"/>
              <a:t>забутих</a:t>
            </a:r>
            <a:r>
              <a:rPr lang="ru-RU" sz="1800" dirty="0"/>
              <a:t> </a:t>
            </a:r>
            <a:r>
              <a:rPr lang="ru-RU" sz="1800" dirty="0" err="1"/>
              <a:t>предків</a:t>
            </a:r>
            <a:r>
              <a:rPr lang="ru-RU" sz="1800" dirty="0"/>
              <a:t>». </a:t>
            </a:r>
            <a:r>
              <a:rPr lang="ru-RU" sz="1800" dirty="0" err="1"/>
              <a:t>Фільм</a:t>
            </a:r>
            <a:r>
              <a:rPr lang="ru-RU" sz="1800" dirty="0"/>
              <a:t> «</a:t>
            </a:r>
            <a:r>
              <a:rPr lang="ru-RU" sz="1800" dirty="0" err="1"/>
              <a:t>Тіні</a:t>
            </a:r>
            <a:r>
              <a:rPr lang="ru-RU" sz="1800" dirty="0"/>
              <a:t> </a:t>
            </a:r>
            <a:r>
              <a:rPr lang="ru-RU" sz="1800" dirty="0" err="1"/>
              <a:t>забутих</a:t>
            </a:r>
            <a:r>
              <a:rPr lang="ru-RU" sz="1800" dirty="0"/>
              <a:t> </a:t>
            </a:r>
            <a:r>
              <a:rPr lang="ru-RU" sz="1800" dirty="0" err="1"/>
              <a:t>предків</a:t>
            </a:r>
            <a:r>
              <a:rPr lang="ru-RU" sz="1800" dirty="0"/>
              <a:t>» </a:t>
            </a:r>
            <a:r>
              <a:rPr lang="ru-RU" sz="1800" dirty="0" err="1"/>
              <a:t>був</a:t>
            </a:r>
            <a:r>
              <a:rPr lang="ru-RU" sz="1800" dirty="0"/>
              <a:t> </a:t>
            </a:r>
            <a:r>
              <a:rPr lang="ru-RU" sz="1800" dirty="0" err="1"/>
              <a:t>удостоєний</a:t>
            </a:r>
            <a:r>
              <a:rPr lang="ru-RU" sz="1800" dirty="0"/>
              <a:t> призу на Всесоюзному </a:t>
            </a:r>
            <a:r>
              <a:rPr lang="ru-RU" sz="1800" dirty="0" err="1"/>
              <a:t>кінофестивалі</a:t>
            </a:r>
            <a:r>
              <a:rPr lang="ru-RU" sz="1800" dirty="0"/>
              <a:t> в </a:t>
            </a:r>
            <a:r>
              <a:rPr lang="ru-RU" sz="1800" dirty="0" err="1"/>
              <a:t>Києві</a:t>
            </a:r>
            <a:r>
              <a:rPr lang="ru-RU" sz="1800" dirty="0"/>
              <a:t> (1966). Та все ж на </a:t>
            </a:r>
            <a:r>
              <a:rPr lang="ru-RU" sz="1800" dirty="0" err="1"/>
              <a:t>Заході</a:t>
            </a:r>
            <a:r>
              <a:rPr lang="ru-RU" sz="1800" dirty="0"/>
              <a:t> </a:t>
            </a:r>
            <a:r>
              <a:rPr lang="ru-RU" sz="1800" dirty="0" smtClean="0"/>
              <a:t> </a:t>
            </a:r>
            <a:r>
              <a:rPr lang="ru-RU" sz="1800" dirty="0" err="1" smtClean="0"/>
              <a:t>інтерес</a:t>
            </a:r>
            <a:r>
              <a:rPr lang="ru-RU" sz="1800" dirty="0" smtClean="0"/>
              <a:t> </a:t>
            </a:r>
            <a:r>
              <a:rPr lang="ru-RU" sz="1800" dirty="0"/>
              <a:t>до </a:t>
            </a:r>
            <a:r>
              <a:rPr lang="ru-RU" sz="1800" dirty="0" err="1"/>
              <a:t>нього</a:t>
            </a:r>
            <a:r>
              <a:rPr lang="ru-RU" sz="1800" dirty="0"/>
              <a:t> </a:t>
            </a:r>
            <a:r>
              <a:rPr lang="ru-RU" sz="1800" dirty="0" err="1"/>
              <a:t>був</a:t>
            </a:r>
            <a:r>
              <a:rPr lang="ru-RU" sz="1800" dirty="0"/>
              <a:t> </a:t>
            </a:r>
            <a:r>
              <a:rPr lang="ru-RU" sz="1800" dirty="0" err="1"/>
              <a:t>значно</a:t>
            </a:r>
            <a:r>
              <a:rPr lang="ru-RU" sz="1800" dirty="0"/>
              <a:t> </a:t>
            </a:r>
            <a:r>
              <a:rPr lang="ru-RU" sz="1800" dirty="0" err="1"/>
              <a:t>більшим</a:t>
            </a:r>
            <a:r>
              <a:rPr lang="ru-RU" sz="1800" dirty="0"/>
              <a:t>, </a:t>
            </a:r>
            <a:r>
              <a:rPr lang="ru-RU" sz="1800" dirty="0" err="1"/>
              <a:t>ніж</a:t>
            </a:r>
            <a:r>
              <a:rPr lang="ru-RU" sz="1800" dirty="0"/>
              <a:t> на </a:t>
            </a:r>
            <a:r>
              <a:rPr lang="ru-RU" sz="1800" dirty="0" err="1"/>
              <a:t>батьківщині</a:t>
            </a:r>
            <a:r>
              <a:rPr lang="ru-RU" sz="1800" dirty="0"/>
              <a:t>. </a:t>
            </a:r>
            <a:r>
              <a:rPr lang="ru-RU" sz="1800" dirty="0" err="1"/>
              <a:t>Фільм</a:t>
            </a:r>
            <a:r>
              <a:rPr lang="ru-RU" sz="1800" dirty="0"/>
              <a:t> </a:t>
            </a:r>
            <a:r>
              <a:rPr lang="ru-RU" sz="1800" dirty="0" err="1"/>
              <a:t>отримав</a:t>
            </a:r>
            <a:r>
              <a:rPr lang="ru-RU" sz="1800" dirty="0"/>
              <a:t> 39 </a:t>
            </a:r>
            <a:r>
              <a:rPr lang="ru-RU" sz="1800" dirty="0" err="1"/>
              <a:t>міжнародних</a:t>
            </a:r>
            <a:r>
              <a:rPr lang="ru-RU" sz="1800" dirty="0"/>
              <a:t> </a:t>
            </a:r>
            <a:r>
              <a:rPr lang="ru-RU" sz="1800" dirty="0" err="1"/>
              <a:t>нагород</a:t>
            </a:r>
            <a:r>
              <a:rPr lang="ru-RU" sz="1800" dirty="0"/>
              <a:t>, 28 </a:t>
            </a:r>
            <a:r>
              <a:rPr lang="ru-RU" sz="1800" dirty="0" err="1"/>
              <a:t>призів</a:t>
            </a:r>
            <a:r>
              <a:rPr lang="ru-RU" sz="1800" dirty="0"/>
              <a:t> на </a:t>
            </a:r>
            <a:r>
              <a:rPr lang="ru-RU" sz="1800" dirty="0" err="1"/>
              <a:t>кінофестивалях</a:t>
            </a:r>
            <a:r>
              <a:rPr lang="ru-RU" sz="1800" dirty="0"/>
              <a:t> (</a:t>
            </a:r>
            <a:r>
              <a:rPr lang="ru-RU" sz="1800" dirty="0" err="1"/>
              <a:t>із</a:t>
            </a:r>
            <a:r>
              <a:rPr lang="ru-RU" sz="1800" dirty="0"/>
              <a:t> них — 24 гран-</a:t>
            </a:r>
            <a:r>
              <a:rPr lang="ru-RU" sz="1800" dirty="0" err="1"/>
              <a:t>прі</a:t>
            </a:r>
            <a:r>
              <a:rPr lang="ru-RU" sz="1800" dirty="0"/>
              <a:t>) у </a:t>
            </a:r>
            <a:r>
              <a:rPr lang="ru-RU" sz="1800" dirty="0" err="1"/>
              <a:t>двадцять</a:t>
            </a:r>
            <a:r>
              <a:rPr lang="ru-RU" sz="1800" dirty="0"/>
              <a:t> </a:t>
            </a:r>
            <a:r>
              <a:rPr lang="ru-RU" sz="1800" dirty="0" err="1"/>
              <a:t>одній</a:t>
            </a:r>
            <a:r>
              <a:rPr lang="ru-RU" sz="1800" dirty="0"/>
              <a:t> </a:t>
            </a:r>
            <a:r>
              <a:rPr lang="ru-RU" sz="1800" dirty="0" err="1"/>
              <a:t>країні</a:t>
            </a:r>
            <a:r>
              <a:rPr lang="ru-RU" sz="1800" dirty="0" smtClean="0"/>
              <a:t>. 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828787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3172" y="73151"/>
            <a:ext cx="2953512" cy="657013"/>
          </a:xfrm>
        </p:spPr>
        <p:txBody>
          <a:bodyPr/>
          <a:lstStyle/>
          <a:p>
            <a:r>
              <a:rPr lang="uk-UA" sz="3200" dirty="0" smtClean="0"/>
              <a:t>Колір</a:t>
            </a:r>
            <a:r>
              <a:rPr lang="uk-UA" dirty="0" smtClean="0"/>
              <a:t> </a:t>
            </a:r>
            <a:r>
              <a:rPr lang="uk-UA" sz="3200" dirty="0" smtClean="0"/>
              <a:t>гранату</a:t>
            </a:r>
            <a:endParaRPr lang="ru-RU" sz="32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8172" y="730164"/>
            <a:ext cx="6289612" cy="4510532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49485" y="1204468"/>
            <a:ext cx="3680885" cy="4547108"/>
          </a:xfrm>
        </p:spPr>
        <p:txBody>
          <a:bodyPr/>
          <a:lstStyle/>
          <a:p>
            <a:pPr algn="just"/>
            <a:r>
              <a:rPr lang="ru-RU" dirty="0"/>
              <a:t>У 1967 Параджанова </a:t>
            </a:r>
            <a:r>
              <a:rPr lang="ru-RU" dirty="0" err="1"/>
              <a:t>запрошують</a:t>
            </a:r>
            <a:r>
              <a:rPr lang="ru-RU" dirty="0"/>
              <a:t> на </a:t>
            </a:r>
            <a:r>
              <a:rPr lang="ru-RU" dirty="0" err="1"/>
              <a:t>Єреванську</a:t>
            </a:r>
            <a:r>
              <a:rPr lang="ru-RU" dirty="0"/>
              <a:t> </a:t>
            </a:r>
            <a:r>
              <a:rPr lang="ru-RU" dirty="0" err="1"/>
              <a:t>кіностудію</a:t>
            </a:r>
            <a:r>
              <a:rPr lang="ru-RU" dirty="0"/>
              <a:t>, де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працює</a:t>
            </a:r>
            <a:r>
              <a:rPr lang="ru-RU" dirty="0"/>
              <a:t> над </a:t>
            </a:r>
            <a:r>
              <a:rPr lang="ru-RU" dirty="0" err="1"/>
              <a:t>фільмом</a:t>
            </a:r>
            <a:r>
              <a:rPr lang="ru-RU" dirty="0"/>
              <a:t> «</a:t>
            </a:r>
            <a:r>
              <a:rPr lang="ru-RU" dirty="0" err="1"/>
              <a:t>Колір</a:t>
            </a:r>
            <a:r>
              <a:rPr lang="ru-RU" dirty="0"/>
              <a:t> гранату». </a:t>
            </a:r>
            <a:r>
              <a:rPr lang="ru-RU" dirty="0" err="1"/>
              <a:t>Фільм</a:t>
            </a:r>
            <a:r>
              <a:rPr lang="ru-RU" dirty="0"/>
              <a:t> Параджанова </a:t>
            </a:r>
            <a:r>
              <a:rPr lang="ru-RU" dirty="0" err="1"/>
              <a:t>був</a:t>
            </a:r>
            <a:r>
              <a:rPr lang="ru-RU" dirty="0"/>
              <a:t> вельми скептично </a:t>
            </a:r>
            <a:r>
              <a:rPr lang="ru-RU" dirty="0" err="1"/>
              <a:t>сприйнятий</a:t>
            </a:r>
            <a:r>
              <a:rPr lang="ru-RU" dirty="0"/>
              <a:t> </a:t>
            </a:r>
            <a:r>
              <a:rPr lang="ru-RU" dirty="0" err="1"/>
              <a:t>керівниками</a:t>
            </a:r>
            <a:r>
              <a:rPr lang="ru-RU" dirty="0"/>
              <a:t> </a:t>
            </a:r>
            <a:r>
              <a:rPr lang="ru-RU" dirty="0" err="1"/>
              <a:t>Держкіно</a:t>
            </a:r>
            <a:r>
              <a:rPr lang="ru-RU" dirty="0"/>
              <a:t>. Вони не </a:t>
            </a:r>
            <a:r>
              <a:rPr lang="ru-RU" dirty="0" err="1"/>
              <a:t>зрозуміли</a:t>
            </a:r>
            <a:r>
              <a:rPr lang="ru-RU" dirty="0"/>
              <a:t> </a:t>
            </a:r>
            <a:r>
              <a:rPr lang="ru-RU" dirty="0" err="1"/>
              <a:t>новаторських</a:t>
            </a:r>
            <a:r>
              <a:rPr lang="ru-RU" dirty="0"/>
              <a:t> </a:t>
            </a:r>
            <a:r>
              <a:rPr lang="ru-RU" dirty="0" err="1"/>
              <a:t>ідей</a:t>
            </a:r>
            <a:r>
              <a:rPr lang="ru-RU" dirty="0"/>
              <a:t> </a:t>
            </a:r>
            <a:r>
              <a:rPr lang="ru-RU" dirty="0" err="1"/>
              <a:t>режисера</a:t>
            </a:r>
            <a:r>
              <a:rPr lang="ru-RU" dirty="0"/>
              <a:t>,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вголос</a:t>
            </a:r>
            <a:r>
              <a:rPr lang="ru-RU" dirty="0"/>
              <a:t> у </a:t>
            </a:r>
            <a:r>
              <a:rPr lang="ru-RU" dirty="0" err="1"/>
              <a:t>цьому</a:t>
            </a:r>
            <a:r>
              <a:rPr lang="ru-RU" dirty="0"/>
              <a:t> не </a:t>
            </a:r>
            <a:r>
              <a:rPr lang="ru-RU" dirty="0" err="1"/>
              <a:t>зізналися</a:t>
            </a:r>
            <a:r>
              <a:rPr lang="ru-RU" dirty="0"/>
              <a:t>, а </a:t>
            </a:r>
            <a:r>
              <a:rPr lang="ru-RU" dirty="0" err="1"/>
              <a:t>приховали</a:t>
            </a:r>
            <a:r>
              <a:rPr lang="ru-RU" dirty="0"/>
              <a:t> 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/>
              <a:t>нерозуміння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розхожим</a:t>
            </a:r>
            <a:r>
              <a:rPr lang="ru-RU" dirty="0"/>
              <a:t> </a:t>
            </a:r>
            <a:r>
              <a:rPr lang="ru-RU" dirty="0" err="1"/>
              <a:t>формулюванням</a:t>
            </a:r>
            <a:r>
              <a:rPr lang="ru-RU" dirty="0"/>
              <a:t> «народу </a:t>
            </a:r>
            <a:r>
              <a:rPr lang="ru-RU" dirty="0" err="1"/>
              <a:t>таке</a:t>
            </a:r>
            <a:r>
              <a:rPr lang="ru-RU" dirty="0"/>
              <a:t> </a:t>
            </a:r>
            <a:r>
              <a:rPr lang="ru-RU" dirty="0" err="1"/>
              <a:t>кіно</a:t>
            </a:r>
            <a:r>
              <a:rPr lang="ru-RU" dirty="0"/>
              <a:t> не </a:t>
            </a:r>
            <a:r>
              <a:rPr lang="ru-RU" dirty="0" err="1"/>
              <a:t>потрібне</a:t>
            </a:r>
            <a:r>
              <a:rPr lang="ru-RU" dirty="0"/>
              <a:t>». І </a:t>
            </a:r>
            <a:r>
              <a:rPr lang="ru-RU" dirty="0" err="1"/>
              <a:t>фільм</a:t>
            </a:r>
            <a:r>
              <a:rPr lang="ru-RU" dirty="0"/>
              <a:t> </a:t>
            </a:r>
            <a:r>
              <a:rPr lang="ru-RU" dirty="0" err="1"/>
              <a:t>майже</a:t>
            </a:r>
            <a:r>
              <a:rPr lang="ru-RU" dirty="0"/>
              <a:t> </a:t>
            </a:r>
            <a:r>
              <a:rPr lang="ru-RU" dirty="0" err="1"/>
              <a:t>чотири</a:t>
            </a:r>
            <a:r>
              <a:rPr lang="ru-RU" dirty="0"/>
              <a:t> роки лежав на </a:t>
            </a:r>
            <a:r>
              <a:rPr lang="ru-RU" dirty="0" err="1"/>
              <a:t>полиці</a:t>
            </a:r>
            <a:r>
              <a:rPr lang="ru-RU" dirty="0"/>
              <a:t>. І </a:t>
            </a:r>
            <a:r>
              <a:rPr lang="ru-RU" dirty="0" err="1"/>
              <a:t>лише</a:t>
            </a:r>
            <a:r>
              <a:rPr lang="ru-RU" dirty="0"/>
              <a:t> в 1973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випустили</a:t>
            </a:r>
            <a:r>
              <a:rPr lang="ru-RU" dirty="0"/>
              <a:t> в прокат, </a:t>
            </a:r>
            <a:r>
              <a:rPr lang="ru-RU" dirty="0" err="1"/>
              <a:t>проте</a:t>
            </a:r>
            <a:r>
              <a:rPr lang="ru-RU" dirty="0"/>
              <a:t> Параджанов до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не </a:t>
            </a:r>
            <a:r>
              <a:rPr lang="ru-RU" dirty="0" err="1"/>
              <a:t>мав</a:t>
            </a:r>
            <a:r>
              <a:rPr lang="ru-RU" dirty="0"/>
              <a:t> </a:t>
            </a:r>
            <a:r>
              <a:rPr lang="ru-RU" dirty="0" err="1"/>
              <a:t>ніякого</a:t>
            </a:r>
            <a:r>
              <a:rPr lang="ru-RU" dirty="0"/>
              <a:t> </a:t>
            </a:r>
            <a:r>
              <a:rPr lang="ru-RU" dirty="0" err="1"/>
              <a:t>стосунку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відмовився</a:t>
            </a:r>
            <a:r>
              <a:rPr lang="ru-RU" dirty="0"/>
              <a:t> </a:t>
            </a:r>
            <a:r>
              <a:rPr lang="ru-RU" dirty="0" err="1"/>
              <a:t>змонтовувати</a:t>
            </a:r>
            <a:r>
              <a:rPr lang="ru-RU" dirty="0"/>
              <a:t> картину, і за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зробив</a:t>
            </a:r>
            <a:r>
              <a:rPr lang="ru-RU" dirty="0"/>
              <a:t> </a:t>
            </a:r>
            <a:r>
              <a:rPr lang="ru-RU" dirty="0" err="1"/>
              <a:t>інший</a:t>
            </a:r>
            <a:r>
              <a:rPr lang="ru-RU" dirty="0"/>
              <a:t> </a:t>
            </a:r>
            <a:r>
              <a:rPr lang="ru-RU" dirty="0" err="1"/>
              <a:t>режисер</a:t>
            </a:r>
            <a:r>
              <a:rPr lang="ru-RU" dirty="0"/>
              <a:t> — </a:t>
            </a:r>
            <a:r>
              <a:rPr lang="ru-RU" dirty="0" err="1"/>
              <a:t>Сергій</a:t>
            </a:r>
            <a:r>
              <a:rPr lang="ru-RU" dirty="0"/>
              <a:t> Юткевич.</a:t>
            </a:r>
          </a:p>
        </p:txBody>
      </p:sp>
    </p:spTree>
    <p:extLst>
      <p:ext uri="{BB962C8B-B14F-4D97-AF65-F5344CB8AC3E}">
        <p14:creationId xmlns:p14="http://schemas.microsoft.com/office/powerpoint/2010/main" val="434400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50045" y="704088"/>
            <a:ext cx="5202936" cy="662581"/>
          </a:xfrm>
        </p:spPr>
        <p:txBody>
          <a:bodyPr>
            <a:normAutofit/>
          </a:bodyPr>
          <a:lstStyle/>
          <a:p>
            <a:r>
              <a:rPr lang="ru-RU" sz="3200" dirty="0" err="1"/>
              <a:t>Переслідування</a:t>
            </a:r>
            <a:r>
              <a:rPr lang="ru-RU" sz="3200" dirty="0"/>
              <a:t> і </a:t>
            </a:r>
            <a:r>
              <a:rPr lang="ru-RU" sz="3200" dirty="0" err="1"/>
              <a:t>арешти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799" y="1942741"/>
            <a:ext cx="10131428" cy="3699108"/>
          </a:xfrm>
        </p:spPr>
        <p:txBody>
          <a:bodyPr>
            <a:normAutofit/>
          </a:bodyPr>
          <a:lstStyle/>
          <a:p>
            <a:pPr algn="ctr"/>
            <a:r>
              <a:rPr lang="ru-RU" sz="1800" dirty="0"/>
              <a:t>17 </a:t>
            </a:r>
            <a:r>
              <a:rPr lang="ru-RU" sz="1800" dirty="0" err="1"/>
              <a:t>березня</a:t>
            </a:r>
            <a:r>
              <a:rPr lang="ru-RU" sz="1800" dirty="0"/>
              <a:t> 1973 </a:t>
            </a:r>
            <a:r>
              <a:rPr lang="ru-RU" sz="1800" dirty="0" err="1"/>
              <a:t>був</a:t>
            </a:r>
            <a:r>
              <a:rPr lang="ru-RU" sz="1800" dirty="0"/>
              <a:t> </a:t>
            </a:r>
            <a:r>
              <a:rPr lang="ru-RU" sz="1800" dirty="0" err="1"/>
              <a:t>заарештований</a:t>
            </a:r>
            <a:r>
              <a:rPr lang="ru-RU" sz="1800" dirty="0"/>
              <a:t> і </a:t>
            </a:r>
            <a:r>
              <a:rPr lang="ru-RU" sz="1800" dirty="0" err="1"/>
              <a:t>засуджений</a:t>
            </a:r>
            <a:r>
              <a:rPr lang="ru-RU" sz="1800" dirty="0"/>
              <a:t> до </a:t>
            </a:r>
            <a:r>
              <a:rPr lang="ru-RU" sz="1800" dirty="0" err="1"/>
              <a:t>п'ятирічного</a:t>
            </a:r>
            <a:r>
              <a:rPr lang="ru-RU" sz="1800" dirty="0"/>
              <a:t> </a:t>
            </a:r>
            <a:r>
              <a:rPr lang="ru-RU" sz="1800" dirty="0" err="1"/>
              <a:t>ув'язнення</a:t>
            </a:r>
            <a:r>
              <a:rPr lang="ru-RU" sz="1800" dirty="0"/>
              <a:t> за </a:t>
            </a:r>
            <a:r>
              <a:rPr lang="ru-RU" sz="1800" dirty="0" err="1"/>
              <a:t>гомосексуалізм</a:t>
            </a:r>
            <a:r>
              <a:rPr lang="ru-RU" sz="1800" dirty="0"/>
              <a:t>, </a:t>
            </a:r>
            <a:r>
              <a:rPr lang="ru-RU" sz="1800" dirty="0" err="1"/>
              <a:t>хоча</a:t>
            </a:r>
            <a:r>
              <a:rPr lang="ru-RU" sz="1800" dirty="0"/>
              <a:t> в </a:t>
            </a:r>
            <a:r>
              <a:rPr lang="ru-RU" sz="1800" dirty="0" err="1"/>
              <a:t>обвинувальному</a:t>
            </a:r>
            <a:r>
              <a:rPr lang="ru-RU" sz="1800" dirty="0"/>
              <a:t> </a:t>
            </a:r>
            <a:r>
              <a:rPr lang="ru-RU" sz="1800" dirty="0" err="1"/>
              <a:t>вироку</a:t>
            </a:r>
            <a:r>
              <a:rPr lang="ru-RU" sz="1800" dirty="0"/>
              <a:t> </a:t>
            </a:r>
            <a:r>
              <a:rPr lang="ru-RU" sz="1800" dirty="0" err="1"/>
              <a:t>були</a:t>
            </a:r>
            <a:r>
              <a:rPr lang="ru-RU" sz="1800" dirty="0"/>
              <a:t> </a:t>
            </a:r>
            <a:r>
              <a:rPr lang="ru-RU" sz="1800" dirty="0" err="1"/>
              <a:t>статті</a:t>
            </a:r>
            <a:r>
              <a:rPr lang="ru-RU" sz="1800" dirty="0"/>
              <a:t> і «за </a:t>
            </a:r>
            <a:r>
              <a:rPr lang="ru-RU" sz="1800" dirty="0" err="1"/>
              <a:t>спекуляцію</a:t>
            </a:r>
            <a:r>
              <a:rPr lang="ru-RU" sz="1800" dirty="0"/>
              <a:t>», і «за </a:t>
            </a:r>
            <a:r>
              <a:rPr lang="ru-RU" sz="1800" dirty="0" err="1"/>
              <a:t>український</a:t>
            </a:r>
            <a:r>
              <a:rPr lang="ru-RU" sz="1800" dirty="0"/>
              <a:t> </a:t>
            </a:r>
            <a:r>
              <a:rPr lang="ru-RU" sz="1800" dirty="0" err="1"/>
              <a:t>націоналізм</a:t>
            </a:r>
            <a:r>
              <a:rPr lang="ru-RU" sz="1800" dirty="0"/>
              <a:t>». </a:t>
            </a:r>
            <a:r>
              <a:rPr lang="ru-RU" sz="1800" dirty="0" err="1"/>
              <a:t>Швиденько</a:t>
            </a:r>
            <a:r>
              <a:rPr lang="ru-RU" sz="1800" dirty="0"/>
              <a:t> </a:t>
            </a:r>
            <a:r>
              <a:rPr lang="ru-RU" sz="1800" dirty="0" err="1"/>
              <a:t>знайшли</a:t>
            </a:r>
            <a:r>
              <a:rPr lang="ru-RU" sz="1800" dirty="0"/>
              <a:t> «жертву </a:t>
            </a:r>
            <a:r>
              <a:rPr lang="ru-RU" sz="1800" dirty="0" err="1"/>
              <a:t>насильства</a:t>
            </a:r>
            <a:r>
              <a:rPr lang="ru-RU" sz="1800" dirty="0"/>
              <a:t>» — «члена КПРС» </a:t>
            </a:r>
            <a:r>
              <a:rPr lang="ru-RU" sz="1800" dirty="0" err="1"/>
              <a:t>Воробйова</a:t>
            </a:r>
            <a:r>
              <a:rPr lang="ru-RU" sz="1800" dirty="0"/>
              <a:t>. До </a:t>
            </a:r>
            <a:r>
              <a:rPr lang="ru-RU" sz="1800" dirty="0" err="1"/>
              <a:t>речі</a:t>
            </a:r>
            <a:r>
              <a:rPr lang="ru-RU" sz="1800" dirty="0"/>
              <a:t>, </a:t>
            </a:r>
            <a:r>
              <a:rPr lang="ru-RU" sz="1800" dirty="0" err="1"/>
              <a:t>він</a:t>
            </a:r>
            <a:r>
              <a:rPr lang="ru-RU" sz="1800" dirty="0"/>
              <a:t> </a:t>
            </a:r>
            <a:r>
              <a:rPr lang="ru-RU" sz="1800" dirty="0" err="1"/>
              <a:t>виявився</a:t>
            </a:r>
            <a:r>
              <a:rPr lang="ru-RU" sz="1800" dirty="0"/>
              <a:t> </a:t>
            </a:r>
            <a:r>
              <a:rPr lang="ru-RU" sz="1800" dirty="0" err="1"/>
              <a:t>єдиним</a:t>
            </a:r>
            <a:r>
              <a:rPr lang="ru-RU" sz="1800" dirty="0"/>
              <a:t>, </a:t>
            </a:r>
            <a:r>
              <a:rPr lang="ru-RU" sz="1800" dirty="0" err="1"/>
              <a:t>хто</a:t>
            </a:r>
            <a:r>
              <a:rPr lang="ru-RU" sz="1800" dirty="0"/>
              <a:t> </a:t>
            </a:r>
            <a:r>
              <a:rPr lang="ru-RU" sz="1800" dirty="0" err="1"/>
              <a:t>погодився</a:t>
            </a:r>
            <a:r>
              <a:rPr lang="ru-RU" sz="1800" dirty="0"/>
              <a:t> </a:t>
            </a:r>
            <a:r>
              <a:rPr lang="ru-RU" sz="1800" dirty="0" err="1"/>
              <a:t>відкрито</a:t>
            </a:r>
            <a:r>
              <a:rPr lang="ru-RU" sz="1800" dirty="0"/>
              <a:t> </a:t>
            </a:r>
            <a:r>
              <a:rPr lang="ru-RU" sz="1800" dirty="0" err="1"/>
              <a:t>свідчити</a:t>
            </a:r>
            <a:r>
              <a:rPr lang="ru-RU" sz="1800" dirty="0"/>
              <a:t> </a:t>
            </a:r>
            <a:r>
              <a:rPr lang="ru-RU" sz="1800" dirty="0" err="1"/>
              <a:t>проти</a:t>
            </a:r>
            <a:r>
              <a:rPr lang="ru-RU" sz="1800" dirty="0"/>
              <a:t> Параджанова. </a:t>
            </a:r>
            <a:r>
              <a:rPr lang="ru-RU" sz="1800" dirty="0" err="1"/>
              <a:t>Інші</a:t>
            </a:r>
            <a:r>
              <a:rPr lang="ru-RU" sz="1800" dirty="0"/>
              <a:t> </a:t>
            </a:r>
            <a:r>
              <a:rPr lang="ru-RU" sz="1800" dirty="0" err="1"/>
              <a:t>відмовилися</a:t>
            </a:r>
            <a:r>
              <a:rPr lang="ru-RU" sz="1800" dirty="0"/>
              <a:t>. А один </a:t>
            </a:r>
            <a:r>
              <a:rPr lang="ru-RU" sz="1800" dirty="0" err="1"/>
              <a:t>із</a:t>
            </a:r>
            <a:r>
              <a:rPr lang="ru-RU" sz="1800" dirty="0"/>
              <a:t> них — </a:t>
            </a:r>
            <a:r>
              <a:rPr lang="ru-RU" sz="1800" dirty="0" err="1"/>
              <a:t>архітектор</a:t>
            </a:r>
            <a:r>
              <a:rPr lang="ru-RU" sz="1800" dirty="0"/>
              <a:t> Михайло </a:t>
            </a:r>
            <a:r>
              <a:rPr lang="ru-RU" sz="1800" dirty="0" err="1"/>
              <a:t>Сенін</a:t>
            </a:r>
            <a:r>
              <a:rPr lang="ru-RU" sz="1800" dirty="0"/>
              <a:t> — </a:t>
            </a:r>
            <a:r>
              <a:rPr lang="ru-RU" sz="1800" dirty="0" err="1"/>
              <a:t>після</a:t>
            </a:r>
            <a:r>
              <a:rPr lang="ru-RU" sz="1800" dirty="0"/>
              <a:t> </a:t>
            </a:r>
            <a:r>
              <a:rPr lang="ru-RU" sz="1800" dirty="0" err="1"/>
              <a:t>розмови</a:t>
            </a:r>
            <a:r>
              <a:rPr lang="ru-RU" sz="1800" dirty="0"/>
              <a:t> в </a:t>
            </a:r>
            <a:r>
              <a:rPr lang="ru-RU" sz="1800" dirty="0" err="1"/>
              <a:t>Київському</a:t>
            </a:r>
            <a:r>
              <a:rPr lang="ru-RU" sz="1800" dirty="0"/>
              <a:t> КДБ </a:t>
            </a:r>
            <a:r>
              <a:rPr lang="ru-RU" sz="1800" dirty="0" err="1"/>
              <a:t>перерізав</a:t>
            </a:r>
            <a:r>
              <a:rPr lang="ru-RU" sz="1800" dirty="0"/>
              <a:t> </a:t>
            </a:r>
            <a:r>
              <a:rPr lang="ru-RU" sz="1800" dirty="0" err="1"/>
              <a:t>собі</a:t>
            </a:r>
            <a:r>
              <a:rPr lang="ru-RU" sz="1800" dirty="0"/>
              <a:t> </a:t>
            </a:r>
            <a:r>
              <a:rPr lang="ru-RU" sz="1800" dirty="0" err="1"/>
              <a:t>вени</a:t>
            </a:r>
            <a:r>
              <a:rPr lang="ru-RU" sz="1800" dirty="0"/>
              <a:t>. </a:t>
            </a:r>
            <a:r>
              <a:rPr lang="ru-RU" sz="1800" dirty="0" err="1"/>
              <a:t>Тільки</a:t>
            </a:r>
            <a:r>
              <a:rPr lang="ru-RU" sz="1800" dirty="0"/>
              <a:t> </a:t>
            </a:r>
            <a:r>
              <a:rPr lang="ru-RU" sz="1800" dirty="0" err="1"/>
              <a:t>завдяки</a:t>
            </a:r>
            <a:r>
              <a:rPr lang="ru-RU" sz="1800" dirty="0"/>
              <a:t> </a:t>
            </a:r>
            <a:r>
              <a:rPr lang="ru-RU" sz="1800" dirty="0" err="1"/>
              <a:t>міжнародній</a:t>
            </a:r>
            <a:r>
              <a:rPr lang="ru-RU" sz="1800" dirty="0"/>
              <a:t> </a:t>
            </a:r>
            <a:r>
              <a:rPr lang="ru-RU" sz="1800" dirty="0" err="1"/>
              <a:t>кампанії</a:t>
            </a:r>
            <a:r>
              <a:rPr lang="ru-RU" sz="1800" dirty="0"/>
              <a:t> протесту (</a:t>
            </a:r>
            <a:r>
              <a:rPr lang="ru-RU" sz="1800" dirty="0" err="1"/>
              <a:t>звернення</a:t>
            </a:r>
            <a:r>
              <a:rPr lang="ru-RU" sz="1800" dirty="0"/>
              <a:t> </a:t>
            </a:r>
            <a:r>
              <a:rPr lang="ru-RU" sz="1800" dirty="0" err="1"/>
              <a:t>підписали</a:t>
            </a:r>
            <a:r>
              <a:rPr lang="ru-RU" sz="1800" dirty="0"/>
              <a:t> Франсуа </a:t>
            </a:r>
            <a:r>
              <a:rPr lang="ru-RU" sz="1800" dirty="0" err="1"/>
              <a:t>Трюффо</a:t>
            </a:r>
            <a:r>
              <a:rPr lang="ru-RU" sz="1800" dirty="0"/>
              <a:t>, Жан-Люк </a:t>
            </a:r>
            <a:r>
              <a:rPr lang="ru-RU" sz="1800" dirty="0" err="1"/>
              <a:t>Годар</a:t>
            </a:r>
            <a:r>
              <a:rPr lang="ru-RU" sz="1800" dirty="0"/>
              <a:t>, </a:t>
            </a:r>
            <a:r>
              <a:rPr lang="ru-RU" sz="1800" dirty="0" err="1"/>
              <a:t>Федеріко</a:t>
            </a:r>
            <a:r>
              <a:rPr lang="ru-RU" sz="1800" dirty="0"/>
              <a:t> </a:t>
            </a:r>
            <a:r>
              <a:rPr lang="ru-RU" sz="1800" dirty="0" err="1"/>
              <a:t>Фелліні</a:t>
            </a:r>
            <a:r>
              <a:rPr lang="ru-RU" sz="1800" dirty="0"/>
              <a:t>, </a:t>
            </a:r>
            <a:r>
              <a:rPr lang="ru-RU" sz="1800" dirty="0" err="1"/>
              <a:t>Лукіно</a:t>
            </a:r>
            <a:r>
              <a:rPr lang="ru-RU" sz="1800" dirty="0"/>
              <a:t> </a:t>
            </a:r>
            <a:r>
              <a:rPr lang="ru-RU" sz="1800" dirty="0" err="1"/>
              <a:t>Вісконті</a:t>
            </a:r>
            <a:r>
              <a:rPr lang="ru-RU" sz="1800" dirty="0"/>
              <a:t>, Роберто </a:t>
            </a:r>
            <a:r>
              <a:rPr lang="ru-RU" sz="1800" dirty="0" err="1"/>
              <a:t>Росселліні</a:t>
            </a:r>
            <a:r>
              <a:rPr lang="ru-RU" sz="1800" dirty="0"/>
              <a:t>, </a:t>
            </a:r>
            <a:r>
              <a:rPr lang="ru-RU" sz="1800" dirty="0" err="1"/>
              <a:t>Мікеланджело</a:t>
            </a:r>
            <a:r>
              <a:rPr lang="ru-RU" sz="1800" dirty="0"/>
              <a:t> </a:t>
            </a:r>
            <a:r>
              <a:rPr lang="ru-RU" sz="1800" dirty="0" err="1"/>
              <a:t>Антоніоні</a:t>
            </a:r>
            <a:r>
              <a:rPr lang="ru-RU" sz="1800" dirty="0"/>
              <a:t>) </a:t>
            </a:r>
            <a:r>
              <a:rPr lang="ru-RU" sz="1800" dirty="0" err="1"/>
              <a:t>був</a:t>
            </a:r>
            <a:r>
              <a:rPr lang="ru-RU" sz="1800" dirty="0"/>
              <a:t> </a:t>
            </a:r>
            <a:r>
              <a:rPr lang="ru-RU" sz="1800" dirty="0" err="1"/>
              <a:t>звільнений</a:t>
            </a:r>
            <a:r>
              <a:rPr lang="ru-RU" sz="1800" dirty="0"/>
              <a:t> 30 </a:t>
            </a:r>
            <a:r>
              <a:rPr lang="ru-RU" sz="1800" dirty="0" err="1"/>
              <a:t>грудня</a:t>
            </a:r>
            <a:r>
              <a:rPr lang="ru-RU" sz="1800" dirty="0"/>
              <a:t> 1977. </a:t>
            </a:r>
            <a:r>
              <a:rPr lang="ru-RU" sz="1800" dirty="0" err="1"/>
              <a:t>Зважаючи</a:t>
            </a:r>
            <a:r>
              <a:rPr lang="ru-RU" sz="1800" dirty="0"/>
              <a:t> на </a:t>
            </a:r>
            <a:r>
              <a:rPr lang="ru-RU" sz="1800" dirty="0" err="1"/>
              <a:t>заборону</a:t>
            </a:r>
            <a:r>
              <a:rPr lang="ru-RU" sz="1800" dirty="0"/>
              <a:t> </a:t>
            </a:r>
            <a:r>
              <a:rPr lang="ru-RU" sz="1800" dirty="0" err="1"/>
              <a:t>жити</a:t>
            </a:r>
            <a:r>
              <a:rPr lang="ru-RU" sz="1800" dirty="0"/>
              <a:t> в </a:t>
            </a:r>
            <a:r>
              <a:rPr lang="ru-RU" sz="1800" dirty="0" err="1"/>
              <a:t>Україні</a:t>
            </a:r>
            <a:r>
              <a:rPr lang="ru-RU" sz="1800" dirty="0"/>
              <a:t>, </a:t>
            </a:r>
            <a:r>
              <a:rPr lang="ru-RU" sz="1800" dirty="0" err="1"/>
              <a:t>поселився</a:t>
            </a:r>
            <a:r>
              <a:rPr lang="ru-RU" sz="1800" dirty="0"/>
              <a:t> у </a:t>
            </a:r>
            <a:r>
              <a:rPr lang="ru-RU" sz="1800" dirty="0" err="1"/>
              <a:t>Тбілісі</a:t>
            </a:r>
            <a:r>
              <a:rPr lang="ru-RU" sz="1800" dirty="0"/>
              <a:t>. І в </a:t>
            </a:r>
            <a:r>
              <a:rPr lang="ru-RU" sz="1800" dirty="0" err="1"/>
              <a:t>подальшому</a:t>
            </a:r>
            <a:r>
              <a:rPr lang="ru-RU" sz="1800" dirty="0"/>
              <a:t> </a:t>
            </a:r>
            <a:r>
              <a:rPr lang="ru-RU" sz="1800" dirty="0" err="1"/>
              <a:t>зазнавав</a:t>
            </a:r>
            <a:r>
              <a:rPr lang="ru-RU" sz="1800" dirty="0"/>
              <a:t> </a:t>
            </a:r>
            <a:r>
              <a:rPr lang="ru-RU" sz="1800" dirty="0" err="1"/>
              <a:t>переслідувань</a:t>
            </a:r>
            <a:r>
              <a:rPr lang="ru-RU" sz="1800" dirty="0"/>
              <a:t> з боку </a:t>
            </a:r>
            <a:r>
              <a:rPr lang="ru-RU" sz="1800" dirty="0" err="1"/>
              <a:t>радянських</a:t>
            </a:r>
            <a:r>
              <a:rPr lang="ru-RU" sz="1800" dirty="0"/>
              <a:t> </a:t>
            </a:r>
            <a:r>
              <a:rPr lang="ru-RU" sz="1800" dirty="0" err="1"/>
              <a:t>репресивних</a:t>
            </a:r>
            <a:r>
              <a:rPr lang="ru-RU" sz="1800" dirty="0"/>
              <a:t> </a:t>
            </a:r>
            <a:r>
              <a:rPr lang="ru-RU" sz="1800" dirty="0" err="1"/>
              <a:t>органів</a:t>
            </a:r>
            <a:r>
              <a:rPr lang="ru-RU" sz="1800" dirty="0"/>
              <a:t>.</a:t>
            </a:r>
          </a:p>
          <a:p>
            <a:pPr algn="ctr"/>
            <a:r>
              <a:rPr lang="ru-RU" sz="1800" dirty="0" smtClean="0"/>
              <a:t>Через </a:t>
            </a:r>
            <a:r>
              <a:rPr lang="ru-RU" sz="1800" dirty="0" err="1"/>
              <a:t>ідеологічну</a:t>
            </a:r>
            <a:r>
              <a:rPr lang="ru-RU" sz="1800" dirty="0"/>
              <a:t> цензуру не </a:t>
            </a:r>
            <a:r>
              <a:rPr lang="ru-RU" sz="1800" dirty="0" err="1"/>
              <a:t>вийшли</a:t>
            </a:r>
            <a:r>
              <a:rPr lang="ru-RU" sz="1800" dirty="0"/>
              <a:t> </a:t>
            </a:r>
            <a:r>
              <a:rPr lang="ru-RU" sz="1800" dirty="0" err="1"/>
              <a:t>фільми</a:t>
            </a:r>
            <a:r>
              <a:rPr lang="ru-RU" sz="1800" dirty="0"/>
              <a:t> «</a:t>
            </a:r>
            <a:r>
              <a:rPr lang="en-US" sz="1800" dirty="0"/>
              <a:t>Intermezzo» (</a:t>
            </a:r>
            <a:r>
              <a:rPr lang="ru-RU" sz="1800" dirty="0"/>
              <a:t>за М. </a:t>
            </a:r>
            <a:r>
              <a:rPr lang="ru-RU" sz="1800" dirty="0" err="1"/>
              <a:t>Коцюбинським</a:t>
            </a:r>
            <a:r>
              <a:rPr lang="ru-RU" sz="1800" dirty="0"/>
              <a:t>), «</a:t>
            </a:r>
            <a:r>
              <a:rPr lang="ru-RU" sz="1800" dirty="0" err="1"/>
              <a:t>Київські</a:t>
            </a:r>
            <a:r>
              <a:rPr lang="ru-RU" sz="1800" dirty="0"/>
              <a:t> фрески», «</a:t>
            </a:r>
            <a:r>
              <a:rPr lang="ru-RU" sz="1800" dirty="0" err="1"/>
              <a:t>Ікар</a:t>
            </a:r>
            <a:r>
              <a:rPr lang="ru-RU" sz="1800" dirty="0"/>
              <a:t>», «</a:t>
            </a:r>
            <a:r>
              <a:rPr lang="ru-RU" sz="1800" dirty="0" err="1"/>
              <a:t>Сповідь</a:t>
            </a:r>
            <a:r>
              <a:rPr lang="ru-RU" sz="1800" dirty="0"/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1636242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2585" y="0"/>
            <a:ext cx="2834640" cy="657013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Останні роки</a:t>
            </a:r>
            <a:endParaRPr lang="ru-RU" sz="32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473" y="657013"/>
            <a:ext cx="6912864" cy="41653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0" y="5061059"/>
            <a:ext cx="12192000" cy="1705501"/>
          </a:xfrm>
        </p:spPr>
        <p:txBody>
          <a:bodyPr>
            <a:normAutofit/>
          </a:bodyPr>
          <a:lstStyle/>
          <a:p>
            <a:pPr algn="ctr"/>
            <a:r>
              <a:rPr lang="ru-RU" sz="1400" dirty="0"/>
              <a:t>Смерть </a:t>
            </a:r>
            <a:r>
              <a:rPr lang="ru-RU" sz="1400" dirty="0" err="1"/>
              <a:t>прийшла</a:t>
            </a:r>
            <a:r>
              <a:rPr lang="ru-RU" sz="1400" dirty="0"/>
              <a:t> до </a:t>
            </a:r>
            <a:r>
              <a:rPr lang="ru-RU" sz="1400" dirty="0" err="1"/>
              <a:t>нього</a:t>
            </a:r>
            <a:r>
              <a:rPr lang="ru-RU" sz="1400" dirty="0"/>
              <a:t> </a:t>
            </a:r>
            <a:r>
              <a:rPr lang="ru-RU" sz="1400" dirty="0" err="1"/>
              <a:t>тоді</a:t>
            </a:r>
            <a:r>
              <a:rPr lang="ru-RU" sz="1400" dirty="0"/>
              <a:t>, коли в </a:t>
            </a:r>
            <a:r>
              <a:rPr lang="ru-RU" sz="1400" dirty="0" err="1"/>
              <a:t>Єревані</a:t>
            </a:r>
            <a:r>
              <a:rPr lang="ru-RU" sz="1400" dirty="0"/>
              <a:t> </a:t>
            </a:r>
            <a:r>
              <a:rPr lang="ru-RU" sz="1400" dirty="0" err="1"/>
              <a:t>розпочалася</a:t>
            </a:r>
            <a:r>
              <a:rPr lang="ru-RU" sz="1400" dirty="0"/>
              <a:t> робота над </a:t>
            </a:r>
            <a:r>
              <a:rPr lang="ru-RU" sz="1400" dirty="0" err="1"/>
              <a:t>автобіографічною</a:t>
            </a:r>
            <a:r>
              <a:rPr lang="ru-RU" sz="1400" dirty="0"/>
              <a:t> картиною «</a:t>
            </a:r>
            <a:r>
              <a:rPr lang="ru-RU" sz="1400" dirty="0" err="1"/>
              <a:t>Сповідь</a:t>
            </a:r>
            <a:r>
              <a:rPr lang="ru-RU" sz="1400" dirty="0" smtClean="0"/>
              <a:t>».</a:t>
            </a:r>
            <a:r>
              <a:rPr lang="en-US" sz="1400" dirty="0" smtClean="0"/>
              <a:t> </a:t>
            </a:r>
            <a:r>
              <a:rPr lang="ru-RU" sz="1400" dirty="0" err="1" smtClean="0"/>
              <a:t>Оригінальний</a:t>
            </a:r>
            <a:r>
              <a:rPr lang="ru-RU" sz="1400" dirty="0" smtClean="0"/>
              <a:t> </a:t>
            </a:r>
            <a:r>
              <a:rPr lang="ru-RU" sz="1400" dirty="0"/>
              <a:t>негатив включено до </a:t>
            </a:r>
            <a:r>
              <a:rPr lang="ru-RU" sz="1400" dirty="0" err="1"/>
              <a:t>фільму</a:t>
            </a:r>
            <a:r>
              <a:rPr lang="ru-RU" sz="1400" dirty="0"/>
              <a:t> «Параджанов. </a:t>
            </a:r>
            <a:r>
              <a:rPr lang="ru-RU" sz="1400" dirty="0" err="1"/>
              <a:t>Остання</a:t>
            </a:r>
            <a:r>
              <a:rPr lang="ru-RU" sz="1400" dirty="0"/>
              <a:t> весна». Були </a:t>
            </a:r>
            <a:r>
              <a:rPr lang="ru-RU" sz="1400" dirty="0" err="1"/>
              <a:t>зняті</a:t>
            </a:r>
            <a:r>
              <a:rPr lang="ru-RU" sz="1400" dirty="0"/>
              <a:t> </a:t>
            </a:r>
            <a:r>
              <a:rPr lang="ru-RU" sz="1400" dirty="0" err="1"/>
              <a:t>перші</a:t>
            </a:r>
            <a:r>
              <a:rPr lang="ru-RU" sz="1400" dirty="0"/>
              <a:t> 300 </a:t>
            </a:r>
            <a:r>
              <a:rPr lang="ru-RU" sz="1400" dirty="0" err="1"/>
              <a:t>метрів</a:t>
            </a:r>
            <a:r>
              <a:rPr lang="ru-RU" sz="1400" dirty="0"/>
              <a:t> </a:t>
            </a:r>
            <a:r>
              <a:rPr lang="ru-RU" sz="1400" dirty="0" err="1"/>
              <a:t>плівки</a:t>
            </a:r>
            <a:r>
              <a:rPr lang="ru-RU" sz="1400" dirty="0"/>
              <a:t>, </a:t>
            </a:r>
            <a:r>
              <a:rPr lang="ru-RU" sz="1400" dirty="0" err="1"/>
              <a:t>проте</a:t>
            </a:r>
            <a:r>
              <a:rPr lang="ru-RU" sz="1400" dirty="0"/>
              <a:t> </a:t>
            </a:r>
            <a:r>
              <a:rPr lang="ru-RU" sz="1400" dirty="0" err="1"/>
              <a:t>здоров'я</a:t>
            </a:r>
            <a:r>
              <a:rPr lang="ru-RU" sz="1400" dirty="0"/>
              <a:t> </a:t>
            </a:r>
            <a:r>
              <a:rPr lang="ru-RU" sz="1400" dirty="0" err="1"/>
              <a:t>режисера</a:t>
            </a:r>
            <a:r>
              <a:rPr lang="ru-RU" sz="1400" dirty="0"/>
              <a:t> </a:t>
            </a:r>
            <a:r>
              <a:rPr lang="ru-RU" sz="1400" dirty="0" err="1"/>
              <a:t>було</a:t>
            </a:r>
            <a:r>
              <a:rPr lang="ru-RU" sz="1400" dirty="0"/>
              <a:t> </a:t>
            </a:r>
            <a:r>
              <a:rPr lang="ru-RU" sz="1400" dirty="0" err="1"/>
              <a:t>вже</a:t>
            </a:r>
            <a:r>
              <a:rPr lang="ru-RU" sz="1400" dirty="0"/>
              <a:t> сильно </a:t>
            </a:r>
            <a:r>
              <a:rPr lang="ru-RU" sz="1400" dirty="0" err="1"/>
              <a:t>підірвано</a:t>
            </a:r>
            <a:r>
              <a:rPr lang="ru-RU" sz="1400" dirty="0" smtClean="0"/>
              <a:t>.</a:t>
            </a:r>
            <a:r>
              <a:rPr lang="en-US" sz="1400" dirty="0" smtClean="0"/>
              <a:t> </a:t>
            </a:r>
            <a:r>
              <a:rPr lang="ru-RU" sz="1400" dirty="0"/>
              <a:t>У одному з </a:t>
            </a:r>
            <a:r>
              <a:rPr lang="ru-RU" sz="1400" dirty="0" err="1"/>
              <a:t>своїх</a:t>
            </a:r>
            <a:r>
              <a:rPr lang="ru-RU" sz="1400" dirty="0"/>
              <a:t> </a:t>
            </a:r>
            <a:r>
              <a:rPr lang="ru-RU" sz="1400" dirty="0" err="1"/>
              <a:t>інтерв'ю</a:t>
            </a:r>
            <a:r>
              <a:rPr lang="ru-RU" sz="1400" dirty="0"/>
              <a:t> Параджанов сказав: «</a:t>
            </a:r>
            <a:r>
              <a:rPr lang="ru-RU" sz="1400" dirty="0" err="1"/>
              <a:t>Всі</a:t>
            </a:r>
            <a:r>
              <a:rPr lang="ru-RU" sz="1400" dirty="0"/>
              <a:t> </a:t>
            </a:r>
            <a:r>
              <a:rPr lang="ru-RU" sz="1400" dirty="0" err="1"/>
              <a:t>знають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у мене три </a:t>
            </a:r>
            <a:r>
              <a:rPr lang="ru-RU" sz="1400" dirty="0" err="1"/>
              <a:t>батьківщини</a:t>
            </a:r>
            <a:r>
              <a:rPr lang="ru-RU" sz="1400" dirty="0"/>
              <a:t>. Я </a:t>
            </a:r>
            <a:r>
              <a:rPr lang="ru-RU" sz="1400" dirty="0" err="1"/>
              <a:t>народився</a:t>
            </a:r>
            <a:r>
              <a:rPr lang="ru-RU" sz="1400" dirty="0"/>
              <a:t> в </a:t>
            </a:r>
            <a:r>
              <a:rPr lang="ru-RU" sz="1400" dirty="0" err="1"/>
              <a:t>Грузії</a:t>
            </a:r>
            <a:r>
              <a:rPr lang="ru-RU" sz="1400" dirty="0"/>
              <a:t>, </a:t>
            </a:r>
            <a:r>
              <a:rPr lang="ru-RU" sz="1400" dirty="0" err="1"/>
              <a:t>працював</a:t>
            </a:r>
            <a:r>
              <a:rPr lang="ru-RU" sz="1400" dirty="0"/>
              <a:t> в </a:t>
            </a:r>
            <a:r>
              <a:rPr lang="ru-RU" sz="1400" dirty="0" err="1"/>
              <a:t>Україні</a:t>
            </a:r>
            <a:r>
              <a:rPr lang="ru-RU" sz="1400" dirty="0"/>
              <a:t> і </a:t>
            </a:r>
            <a:r>
              <a:rPr lang="ru-RU" sz="1400" dirty="0" err="1"/>
              <a:t>збираюся</a:t>
            </a:r>
            <a:r>
              <a:rPr lang="ru-RU" sz="1400" dirty="0"/>
              <a:t> </a:t>
            </a:r>
            <a:r>
              <a:rPr lang="ru-RU" sz="1400" dirty="0" err="1"/>
              <a:t>вмирати</a:t>
            </a:r>
            <a:r>
              <a:rPr lang="ru-RU" sz="1400" dirty="0"/>
              <a:t> у </a:t>
            </a:r>
            <a:r>
              <a:rPr lang="ru-RU" sz="1400" dirty="0" err="1"/>
              <a:t>Вірменії</a:t>
            </a:r>
            <a:r>
              <a:rPr lang="ru-RU" sz="1400" dirty="0"/>
              <a:t>». 17 </a:t>
            </a:r>
            <a:r>
              <a:rPr lang="ru-RU" sz="1400" dirty="0" err="1"/>
              <a:t>липня</a:t>
            </a:r>
            <a:r>
              <a:rPr lang="ru-RU" sz="1400" dirty="0"/>
              <a:t> 1990 року </a:t>
            </a:r>
            <a:r>
              <a:rPr lang="ru-RU" sz="1400" dirty="0" err="1"/>
              <a:t>він</a:t>
            </a:r>
            <a:r>
              <a:rPr lang="ru-RU" sz="1400" dirty="0"/>
              <a:t> </a:t>
            </a:r>
            <a:r>
              <a:rPr lang="ru-RU" sz="1400" dirty="0" err="1"/>
              <a:t>приїхав</a:t>
            </a:r>
            <a:r>
              <a:rPr lang="ru-RU" sz="1400" dirty="0"/>
              <a:t> до </a:t>
            </a:r>
            <a:r>
              <a:rPr lang="ru-RU" sz="1400" dirty="0" err="1"/>
              <a:t>Єревану</a:t>
            </a:r>
            <a:r>
              <a:rPr lang="ru-RU" sz="1400" dirty="0"/>
              <a:t>, де через три </a:t>
            </a:r>
            <a:r>
              <a:rPr lang="ru-RU" sz="1400" dirty="0" err="1"/>
              <a:t>дні</a:t>
            </a:r>
            <a:r>
              <a:rPr lang="ru-RU" sz="1400" dirty="0"/>
              <a:t> і помер.</a:t>
            </a:r>
          </a:p>
          <a:p>
            <a:pPr algn="ctr"/>
            <a:r>
              <a:rPr lang="ru-RU" sz="1400" dirty="0" smtClean="0"/>
              <a:t>Параджанова </a:t>
            </a:r>
            <a:r>
              <a:rPr lang="ru-RU" sz="1400" dirty="0" err="1"/>
              <a:t>поховали</a:t>
            </a:r>
            <a:r>
              <a:rPr lang="ru-RU" sz="1400" dirty="0"/>
              <a:t> 25 </a:t>
            </a:r>
            <a:r>
              <a:rPr lang="ru-RU" sz="1400" dirty="0" err="1"/>
              <a:t>липня</a:t>
            </a:r>
            <a:r>
              <a:rPr lang="ru-RU" sz="1400" dirty="0"/>
              <a:t> в </a:t>
            </a:r>
            <a:r>
              <a:rPr lang="ru-RU" sz="1400" dirty="0" err="1"/>
              <a:t>Пантеоні</a:t>
            </a:r>
            <a:r>
              <a:rPr lang="ru-RU" sz="1400" dirty="0"/>
              <a:t> </a:t>
            </a:r>
            <a:r>
              <a:rPr lang="ru-RU" sz="1400" dirty="0" err="1"/>
              <a:t>геніїв</a:t>
            </a:r>
            <a:r>
              <a:rPr lang="ru-RU" sz="1400" dirty="0"/>
              <a:t> </a:t>
            </a:r>
            <a:r>
              <a:rPr lang="ru-RU" sz="1400" dirty="0" err="1"/>
              <a:t>вірменського</a:t>
            </a:r>
            <a:r>
              <a:rPr lang="ru-RU" sz="1400" dirty="0"/>
              <a:t> духу, </a:t>
            </a:r>
            <a:r>
              <a:rPr lang="ru-RU" sz="1400" dirty="0" err="1"/>
              <a:t>поряд</a:t>
            </a:r>
            <a:r>
              <a:rPr lang="ru-RU" sz="1400" dirty="0"/>
              <a:t> з </a:t>
            </a:r>
            <a:r>
              <a:rPr lang="ru-RU" sz="1400" dirty="0" err="1"/>
              <a:t>Арамом</a:t>
            </a:r>
            <a:r>
              <a:rPr lang="ru-RU" sz="1400" dirty="0"/>
              <a:t> Хачатуряном, </a:t>
            </a:r>
            <a:r>
              <a:rPr lang="ru-RU" sz="1400" dirty="0" err="1"/>
              <a:t>Вільямом</a:t>
            </a:r>
            <a:r>
              <a:rPr lang="ru-RU" sz="1400" dirty="0"/>
              <a:t> </a:t>
            </a:r>
            <a:r>
              <a:rPr lang="ru-RU" sz="1400" dirty="0" err="1"/>
              <a:t>Сарояном</a:t>
            </a:r>
            <a:r>
              <a:rPr lang="ru-RU" sz="1400" dirty="0"/>
              <a:t> й </a:t>
            </a:r>
            <a:r>
              <a:rPr lang="ru-RU" sz="1400" dirty="0" err="1"/>
              <a:t>іншими</a:t>
            </a:r>
            <a:r>
              <a:rPr lang="ru-RU" sz="1400" dirty="0"/>
              <a:t> </a:t>
            </a:r>
            <a:r>
              <a:rPr lang="ru-RU" sz="1400" dirty="0" err="1"/>
              <a:t>діячами</a:t>
            </a:r>
            <a:r>
              <a:rPr lang="ru-RU" sz="1400" dirty="0"/>
              <a:t> </a:t>
            </a:r>
            <a:r>
              <a:rPr lang="ru-RU" sz="1400" dirty="0" err="1"/>
              <a:t>мистецтва</a:t>
            </a:r>
            <a:r>
              <a:rPr lang="ru-RU" sz="1400" dirty="0"/>
              <a:t>, </a:t>
            </a:r>
            <a:r>
              <a:rPr lang="ru-RU" sz="1400" dirty="0" err="1"/>
              <a:t>літератури</a:t>
            </a:r>
            <a:r>
              <a:rPr lang="ru-RU" sz="1400" dirty="0"/>
              <a:t> і науки </a:t>
            </a:r>
            <a:r>
              <a:rPr lang="ru-RU" sz="1400" dirty="0" err="1"/>
              <a:t>Вірменії</a:t>
            </a:r>
            <a:r>
              <a:rPr lang="ru-RU" sz="1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24846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13020" y="438912"/>
            <a:ext cx="1965960" cy="735733"/>
          </a:xfrm>
        </p:spPr>
        <p:txBody>
          <a:bodyPr/>
          <a:lstStyle/>
          <a:p>
            <a:r>
              <a:rPr lang="uk-UA" dirty="0" smtClean="0"/>
              <a:t>факти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" y="1640989"/>
            <a:ext cx="12191999" cy="3808835"/>
          </a:xfrm>
        </p:spPr>
        <p:txBody>
          <a:bodyPr>
            <a:norm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/>
              <a:t>2004 </a:t>
            </a:r>
            <a:r>
              <a:rPr lang="ru-RU" sz="1600" dirty="0" err="1"/>
              <a:t>рік</a:t>
            </a:r>
            <a:r>
              <a:rPr lang="ru-RU" sz="1600" dirty="0"/>
              <a:t> </a:t>
            </a:r>
            <a:r>
              <a:rPr lang="ru-RU" sz="1600" dirty="0" err="1"/>
              <a:t>був</a:t>
            </a:r>
            <a:r>
              <a:rPr lang="ru-RU" sz="1600" dirty="0"/>
              <a:t> </a:t>
            </a:r>
            <a:r>
              <a:rPr lang="ru-RU" sz="1600" dirty="0" err="1"/>
              <a:t>проголошений</a:t>
            </a:r>
            <a:r>
              <a:rPr lang="ru-RU" sz="1600" dirty="0"/>
              <a:t> ЮНЕСКО роком </a:t>
            </a:r>
            <a:r>
              <a:rPr lang="ru-RU" sz="1600" dirty="0" err="1"/>
              <a:t>Сергія</a:t>
            </a:r>
            <a:r>
              <a:rPr lang="ru-RU" sz="1600" dirty="0"/>
              <a:t> Параджанова</a:t>
            </a:r>
            <a:r>
              <a:rPr lang="ru-RU" sz="1600" dirty="0" smtClean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/>
              <a:t>Параджанов </a:t>
            </a:r>
            <a:r>
              <a:rPr lang="ru-RU" sz="1600" dirty="0" err="1"/>
              <a:t>мріяв</a:t>
            </a:r>
            <a:r>
              <a:rPr lang="ru-RU" sz="1600" dirty="0"/>
              <a:t> </a:t>
            </a:r>
            <a:r>
              <a:rPr lang="ru-RU" sz="1600" dirty="0" err="1"/>
              <a:t>поїхати</a:t>
            </a:r>
            <a:r>
              <a:rPr lang="ru-RU" sz="1600" dirty="0"/>
              <a:t> до </a:t>
            </a:r>
            <a:r>
              <a:rPr lang="ru-RU" sz="1600" dirty="0" err="1"/>
              <a:t>Берліну</a:t>
            </a:r>
            <a:r>
              <a:rPr lang="ru-RU" sz="1600" dirty="0"/>
              <a:t>, але не для </a:t>
            </a:r>
            <a:r>
              <a:rPr lang="ru-RU" sz="1600" dirty="0" err="1"/>
              <a:t>участі</a:t>
            </a:r>
            <a:r>
              <a:rPr lang="ru-RU" sz="1600" dirty="0"/>
              <a:t> в престижному </a:t>
            </a:r>
            <a:r>
              <a:rPr lang="ru-RU" sz="1600" dirty="0" err="1"/>
              <a:t>кінофестивалі</a:t>
            </a:r>
            <a:r>
              <a:rPr lang="ru-RU" sz="1600" dirty="0"/>
              <a:t>, а тому,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хотів</a:t>
            </a:r>
            <a:r>
              <a:rPr lang="ru-RU" sz="1600" dirty="0"/>
              <a:t> </a:t>
            </a:r>
            <a:r>
              <a:rPr lang="ru-RU" sz="1600" dirty="0" err="1"/>
              <a:t>розшукати</a:t>
            </a:r>
            <a:r>
              <a:rPr lang="ru-RU" sz="1600" dirty="0"/>
              <a:t> на </a:t>
            </a:r>
            <a:r>
              <a:rPr lang="ru-RU" sz="1600" dirty="0" err="1"/>
              <a:t>барахолці</a:t>
            </a:r>
            <a:r>
              <a:rPr lang="ru-RU" sz="1600" dirty="0"/>
              <a:t> чашку </a:t>
            </a:r>
            <a:r>
              <a:rPr lang="ru-RU" sz="1600" dirty="0" err="1"/>
              <a:t>Гітлера</a:t>
            </a:r>
            <a:r>
              <a:rPr lang="ru-RU" sz="1600" dirty="0" smtClean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/>
              <a:t>Одного разу у </a:t>
            </a:r>
            <a:r>
              <a:rPr lang="ru-RU" sz="1600" dirty="0" err="1"/>
              <a:t>в'язниці</a:t>
            </a:r>
            <a:r>
              <a:rPr lang="ru-RU" sz="1600" dirty="0"/>
              <a:t> начальник сказав Параджанову, </a:t>
            </a:r>
            <a:r>
              <a:rPr lang="ru-RU" sz="1600" dirty="0" err="1"/>
              <a:t>який</a:t>
            </a:r>
            <a:r>
              <a:rPr lang="ru-RU" sz="1600" dirty="0"/>
              <a:t> </a:t>
            </a:r>
            <a:r>
              <a:rPr lang="ru-RU" sz="1600" dirty="0" err="1"/>
              <a:t>підмітав</a:t>
            </a:r>
            <a:r>
              <a:rPr lang="ru-RU" sz="1600" dirty="0"/>
              <a:t> </a:t>
            </a:r>
            <a:r>
              <a:rPr lang="ru-RU" sz="1600" dirty="0" err="1"/>
              <a:t>підлогу</a:t>
            </a:r>
            <a:r>
              <a:rPr lang="ru-RU" sz="1600" dirty="0"/>
              <a:t>: «</a:t>
            </a:r>
            <a:r>
              <a:rPr lang="ru-RU" sz="1600" dirty="0" err="1"/>
              <a:t>Засуджений</a:t>
            </a:r>
            <a:r>
              <a:rPr lang="ru-RU" sz="1600" dirty="0"/>
              <a:t>, </a:t>
            </a:r>
            <a:r>
              <a:rPr lang="ru-RU" sz="1600" dirty="0" err="1"/>
              <a:t>працюєте</a:t>
            </a:r>
            <a:r>
              <a:rPr lang="ru-RU" sz="1600" dirty="0"/>
              <a:t> без </a:t>
            </a:r>
            <a:r>
              <a:rPr lang="ru-RU" sz="1600" dirty="0" err="1"/>
              <a:t>вогника</a:t>
            </a:r>
            <a:r>
              <a:rPr lang="ru-RU" sz="1600" dirty="0"/>
              <a:t>!» </a:t>
            </a:r>
            <a:r>
              <a:rPr lang="ru-RU" sz="1600" dirty="0" err="1"/>
              <a:t>Наступного</a:t>
            </a:r>
            <a:r>
              <a:rPr lang="ru-RU" sz="1600" dirty="0"/>
              <a:t> разу, </a:t>
            </a:r>
            <a:r>
              <a:rPr lang="ru-RU" sz="1600" dirty="0" err="1"/>
              <a:t>помітивши</a:t>
            </a:r>
            <a:r>
              <a:rPr lang="ru-RU" sz="1600" dirty="0"/>
              <a:t> начальство, </a:t>
            </a:r>
            <a:r>
              <a:rPr lang="ru-RU" sz="1600" dirty="0" err="1"/>
              <a:t>режисер</a:t>
            </a:r>
            <a:r>
              <a:rPr lang="ru-RU" sz="1600" dirty="0"/>
              <a:t> </a:t>
            </a:r>
            <a:r>
              <a:rPr lang="ru-RU" sz="1600" dirty="0" err="1"/>
              <a:t>підпалив</a:t>
            </a:r>
            <a:r>
              <a:rPr lang="ru-RU" sz="1600" dirty="0"/>
              <a:t> </a:t>
            </a:r>
            <a:r>
              <a:rPr lang="ru-RU" sz="1600" dirty="0" err="1"/>
              <a:t>мітлу</a:t>
            </a:r>
            <a:r>
              <a:rPr lang="ru-RU" sz="1600" dirty="0"/>
              <a:t> — так і став </a:t>
            </a:r>
            <a:r>
              <a:rPr lang="ru-RU" sz="1600" dirty="0" err="1"/>
              <a:t>підмітати</a:t>
            </a:r>
            <a:r>
              <a:rPr lang="ru-RU" sz="1600" dirty="0"/>
              <a:t> — «з </a:t>
            </a:r>
            <a:r>
              <a:rPr lang="ru-RU" sz="1600" dirty="0" err="1"/>
              <a:t>вогником</a:t>
            </a:r>
            <a:r>
              <a:rPr lang="ru-RU" sz="1600" dirty="0" smtClean="0"/>
              <a:t>».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/>
              <a:t>В </a:t>
            </a:r>
            <a:r>
              <a:rPr lang="ru-RU" sz="1600" dirty="0" err="1"/>
              <a:t>одній</a:t>
            </a:r>
            <a:r>
              <a:rPr lang="ru-RU" sz="1600" dirty="0"/>
              <a:t> з </a:t>
            </a:r>
            <a:r>
              <a:rPr lang="ru-RU" sz="1600" dirty="0" err="1"/>
              <a:t>колоній</a:t>
            </a:r>
            <a:r>
              <a:rPr lang="ru-RU" sz="1600" dirty="0"/>
              <a:t> Параджанов </a:t>
            </a:r>
            <a:r>
              <a:rPr lang="ru-RU" sz="1600" dirty="0" err="1"/>
              <a:t>відкрив</a:t>
            </a:r>
            <a:r>
              <a:rPr lang="ru-RU" sz="1600" dirty="0"/>
              <a:t> школу </a:t>
            </a:r>
            <a:r>
              <a:rPr lang="ru-RU" sz="1600" dirty="0" err="1"/>
              <a:t>живопису</a:t>
            </a:r>
            <a:r>
              <a:rPr lang="ru-RU" sz="1600" dirty="0" smtClean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/>
              <a:t>Шляхом </a:t>
            </a:r>
            <a:r>
              <a:rPr lang="ru-RU" sz="1600" dirty="0" err="1"/>
              <a:t>Сергія</a:t>
            </a:r>
            <a:r>
              <a:rPr lang="ru-RU" sz="1600" dirty="0"/>
              <a:t> Параджанова </a:t>
            </a:r>
            <a:r>
              <a:rPr lang="ru-RU" sz="1600" dirty="0" err="1"/>
              <a:t>пішов</a:t>
            </a:r>
            <a:r>
              <a:rPr lang="ru-RU" sz="1600" dirty="0"/>
              <a:t> </a:t>
            </a:r>
            <a:r>
              <a:rPr lang="ru-RU" sz="1600" dirty="0" err="1"/>
              <a:t>тільки</a:t>
            </a:r>
            <a:r>
              <a:rPr lang="ru-RU" sz="1600" dirty="0"/>
              <a:t> один з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родичів</a:t>
            </a:r>
            <a:r>
              <a:rPr lang="ru-RU" sz="1600" dirty="0"/>
              <a:t> —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племінник</a:t>
            </a:r>
            <a:r>
              <a:rPr lang="ru-RU" sz="1600" dirty="0"/>
              <a:t> </a:t>
            </a:r>
            <a:r>
              <a:rPr lang="ru-RU" sz="1600" dirty="0" err="1"/>
              <a:t>Георгій</a:t>
            </a:r>
            <a:r>
              <a:rPr lang="ru-RU" sz="1600" dirty="0"/>
              <a:t> Параджанов. </a:t>
            </a:r>
            <a:r>
              <a:rPr lang="ru-RU" sz="1600" dirty="0" err="1"/>
              <a:t>Він</a:t>
            </a:r>
            <a:r>
              <a:rPr lang="ru-RU" sz="1600" dirty="0"/>
              <a:t> </a:t>
            </a:r>
            <a:r>
              <a:rPr lang="ru-RU" sz="1600" dirty="0" err="1"/>
              <a:t>зняв</a:t>
            </a:r>
            <a:r>
              <a:rPr lang="ru-RU" sz="1600" dirty="0"/>
              <a:t> </a:t>
            </a:r>
            <a:r>
              <a:rPr lang="ru-RU" sz="1600" dirty="0" err="1"/>
              <a:t>короткометражний</a:t>
            </a:r>
            <a:r>
              <a:rPr lang="ru-RU" sz="1600" dirty="0"/>
              <a:t> </a:t>
            </a:r>
            <a:r>
              <a:rPr lang="ru-RU" sz="1600" dirty="0" err="1"/>
              <a:t>фільм</a:t>
            </a:r>
            <a:r>
              <a:rPr lang="ru-RU" sz="1600" dirty="0"/>
              <a:t> «</a:t>
            </a:r>
            <a:r>
              <a:rPr lang="ru-RU" sz="1600" dirty="0" err="1"/>
              <a:t>Всі</a:t>
            </a:r>
            <a:r>
              <a:rPr lang="ru-RU" sz="1600" dirty="0"/>
              <a:t> </a:t>
            </a:r>
            <a:r>
              <a:rPr lang="ru-RU" sz="1600" dirty="0" err="1"/>
              <a:t>пішли</a:t>
            </a:r>
            <a:r>
              <a:rPr lang="ru-RU" sz="1600" dirty="0"/>
              <a:t>…», </a:t>
            </a:r>
            <a:r>
              <a:rPr lang="ru-RU" sz="1600" dirty="0" err="1"/>
              <a:t>який</a:t>
            </a:r>
            <a:r>
              <a:rPr lang="ru-RU" sz="1600" dirty="0"/>
              <a:t> </a:t>
            </a:r>
            <a:r>
              <a:rPr lang="ru-RU" sz="1600" dirty="0" err="1"/>
              <a:t>був</a:t>
            </a:r>
            <a:r>
              <a:rPr lang="ru-RU" sz="1600" dirty="0"/>
              <a:t> </a:t>
            </a:r>
            <a:r>
              <a:rPr lang="ru-RU" sz="1600" dirty="0" err="1"/>
              <a:t>відмічений</a:t>
            </a:r>
            <a:r>
              <a:rPr lang="ru-RU" sz="1600" dirty="0"/>
              <a:t> </a:t>
            </a:r>
            <a:r>
              <a:rPr lang="ru-RU" sz="1600" dirty="0" err="1"/>
              <a:t>тим</a:t>
            </a:r>
            <a:r>
              <a:rPr lang="ru-RU" sz="1600" dirty="0"/>
              <a:t> самим </a:t>
            </a:r>
            <a:r>
              <a:rPr lang="ru-RU" sz="1600" dirty="0" err="1"/>
              <a:t>медальйоном</a:t>
            </a:r>
            <a:r>
              <a:rPr lang="ru-RU" sz="1600" dirty="0"/>
              <a:t> Параджанова на </a:t>
            </a:r>
            <a:r>
              <a:rPr lang="ru-RU" sz="1600" dirty="0" err="1"/>
              <a:t>фестивалі</a:t>
            </a:r>
            <a:r>
              <a:rPr lang="ru-RU" sz="1600" dirty="0"/>
              <a:t> в </a:t>
            </a:r>
            <a:r>
              <a:rPr lang="ru-RU" sz="1600" dirty="0" err="1" smtClean="0"/>
              <a:t>Ріміні</a:t>
            </a:r>
            <a:r>
              <a:rPr lang="ru-RU" sz="1600" dirty="0" smtClean="0"/>
              <a:t>.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ru-RU" sz="1600" dirty="0" smtClean="0"/>
          </a:p>
          <a:p>
            <a:pPr algn="just"/>
            <a:r>
              <a:rPr lang="ru-RU" sz="1600" dirty="0"/>
              <a:t>23 </a:t>
            </a:r>
            <a:r>
              <a:rPr lang="ru-RU" sz="1600" dirty="0" err="1"/>
              <a:t>липня</a:t>
            </a:r>
            <a:r>
              <a:rPr lang="ru-RU" sz="1600" dirty="0"/>
              <a:t> 1997 року в </a:t>
            </a:r>
            <a:r>
              <a:rPr lang="ru-RU" sz="1600" dirty="0" err="1"/>
              <a:t>Києві</a:t>
            </a:r>
            <a:r>
              <a:rPr lang="ru-RU" sz="1600" dirty="0"/>
              <a:t> </a:t>
            </a:r>
            <a:r>
              <a:rPr lang="ru-RU" sz="1600" dirty="0" err="1"/>
              <a:t>врочисто</a:t>
            </a:r>
            <a:r>
              <a:rPr lang="ru-RU" sz="1600" dirty="0"/>
              <a:t> </a:t>
            </a:r>
            <a:r>
              <a:rPr lang="ru-RU" sz="1600" dirty="0" err="1"/>
              <a:t>відкрито</a:t>
            </a:r>
            <a:r>
              <a:rPr lang="ru-RU" sz="1600" dirty="0"/>
              <a:t> </a:t>
            </a:r>
            <a:r>
              <a:rPr lang="ru-RU" sz="1600" dirty="0" err="1"/>
              <a:t>пам'ятник</a:t>
            </a:r>
            <a:r>
              <a:rPr lang="ru-RU" sz="1600" dirty="0"/>
              <a:t> Параджанову</a:t>
            </a:r>
            <a:r>
              <a:rPr lang="ru-RU" sz="1600" dirty="0" smtClean="0"/>
              <a:t>.</a:t>
            </a:r>
          </a:p>
          <a:p>
            <a:pPr algn="just"/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950364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5257" y="4962144"/>
            <a:ext cx="10131425" cy="1456267"/>
          </a:xfrm>
        </p:spPr>
        <p:txBody>
          <a:bodyPr>
            <a:normAutofit/>
          </a:bodyPr>
          <a:lstStyle/>
          <a:p>
            <a:pPr algn="r"/>
            <a:r>
              <a:rPr lang="ru-RU" sz="2800" dirty="0" err="1"/>
              <a:t>Зі</a:t>
            </a:r>
            <a:r>
              <a:rPr lang="ru-RU" sz="2800" dirty="0"/>
              <a:t> </a:t>
            </a:r>
            <a:r>
              <a:rPr lang="ru-RU" sz="2800" dirty="0" err="1"/>
              <a:t>смертю</a:t>
            </a:r>
            <a:r>
              <a:rPr lang="ru-RU" sz="2800" dirty="0"/>
              <a:t> Параджанова </a:t>
            </a:r>
            <a:r>
              <a:rPr lang="ru-RU" sz="2800" dirty="0" err="1"/>
              <a:t>світ</a:t>
            </a:r>
            <a:r>
              <a:rPr lang="ru-RU" sz="2800" dirty="0"/>
              <a:t> </a:t>
            </a:r>
            <a:r>
              <a:rPr lang="ru-RU" sz="2800" dirty="0" err="1"/>
              <a:t>кіно</a:t>
            </a:r>
            <a:r>
              <a:rPr lang="ru-RU" sz="2800" dirty="0"/>
              <a:t> </a:t>
            </a:r>
            <a:r>
              <a:rPr lang="ru-RU" sz="2800" dirty="0" err="1"/>
              <a:t>втратив</a:t>
            </a:r>
            <a:r>
              <a:rPr lang="ru-RU" sz="2800" dirty="0"/>
              <a:t> одного </a:t>
            </a:r>
            <a:r>
              <a:rPr lang="ru-RU" sz="2800" dirty="0" err="1"/>
              <a:t>зі</a:t>
            </a:r>
            <a:r>
              <a:rPr lang="ru-RU" sz="2800" dirty="0"/>
              <a:t> </a:t>
            </a:r>
            <a:r>
              <a:rPr lang="ru-RU" sz="2800" dirty="0" err="1"/>
              <a:t>своїх</a:t>
            </a:r>
            <a:r>
              <a:rPr lang="ru-RU" sz="2800" dirty="0"/>
              <a:t> </a:t>
            </a:r>
            <a:r>
              <a:rPr lang="ru-RU" sz="2800" dirty="0" err="1"/>
              <a:t>чарівників</a:t>
            </a:r>
            <a:r>
              <a:rPr lang="ru-RU" sz="2800" dirty="0"/>
              <a:t>.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000" dirty="0" err="1" smtClean="0"/>
              <a:t>Федеріко</a:t>
            </a:r>
            <a:r>
              <a:rPr lang="ru-RU" sz="2000" dirty="0" smtClean="0"/>
              <a:t> </a:t>
            </a:r>
            <a:r>
              <a:rPr lang="ru-RU" sz="2000" dirty="0" err="1" smtClean="0"/>
              <a:t>Фелліні</a:t>
            </a:r>
            <a:endParaRPr lang="ru-RU" sz="28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0"/>
            <a:ext cx="5728263" cy="4643310"/>
          </a:xfrm>
        </p:spPr>
      </p:pic>
    </p:spTree>
    <p:extLst>
      <p:ext uri="{BB962C8B-B14F-4D97-AF65-F5344CB8AC3E}">
        <p14:creationId xmlns:p14="http://schemas.microsoft.com/office/powerpoint/2010/main" val="7334554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ебеса">
  <a:themeElements>
    <a:clrScheme name="Небеса">
      <a:dk1>
        <a:sysClr val="windowText" lastClr="000000"/>
      </a:dk1>
      <a:lt1>
        <a:sysClr val="window" lastClr="FFFFFF"/>
      </a:lt1>
      <a:dk2>
        <a:srgbClr val="16476F"/>
      </a:dk2>
      <a:lt2>
        <a:srgbClr val="EBEBEB"/>
      </a:lt2>
      <a:accent1>
        <a:srgbClr val="E5B458"/>
      </a:accent1>
      <a:accent2>
        <a:srgbClr val="F77754"/>
      </a:accent2>
      <a:accent3>
        <a:srgbClr val="D8507E"/>
      </a:accent3>
      <a:accent4>
        <a:srgbClr val="BC70EE"/>
      </a:accent4>
      <a:accent5>
        <a:srgbClr val="3CA2E2"/>
      </a:accent5>
      <a:accent6>
        <a:srgbClr val="91BF77"/>
      </a:accent6>
      <a:hlink>
        <a:srgbClr val="71DDAB"/>
      </a:hlink>
      <a:folHlink>
        <a:srgbClr val="A6E4C7"/>
      </a:folHlink>
    </a:clrScheme>
    <a:fontScheme name="Небеса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ебеса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B36E0D05-787B-4C61-8268-2D6C1FBEDA3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TC103457452[[fn=Небесный]]</Template>
  <TotalTime>47</TotalTime>
  <Words>785</Words>
  <Application>Microsoft Office PowerPoint</Application>
  <PresentationFormat>Широкоэкранный</PresentationFormat>
  <Paragraphs>23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Небеса</vt:lpstr>
      <vt:lpstr>Сергій Параджанов</vt:lpstr>
      <vt:lpstr>Біографія</vt:lpstr>
      <vt:lpstr>Презентация PowerPoint</vt:lpstr>
      <vt:lpstr>Тіні забутих предків</vt:lpstr>
      <vt:lpstr>Колір гранату</vt:lpstr>
      <vt:lpstr>Переслідування і арешти</vt:lpstr>
      <vt:lpstr>Останні роки</vt:lpstr>
      <vt:lpstr>факти</vt:lpstr>
      <vt:lpstr>Зі смертю Параджанова світ кіно втратив одного зі своїх чарівників.  Федеріко Фелліні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Сергій Праджанов</dc:title>
  <dc:creator>Yulia</dc:creator>
  <cp:lastModifiedBy>Yulia</cp:lastModifiedBy>
  <cp:revision>7</cp:revision>
  <dcterms:created xsi:type="dcterms:W3CDTF">2013-12-18T15:46:31Z</dcterms:created>
  <dcterms:modified xsi:type="dcterms:W3CDTF">2014-10-06T17:09:55Z</dcterms:modified>
</cp:coreProperties>
</file>