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65" r:id="rId13"/>
    <p:sldId id="266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776" y="1403821"/>
            <a:ext cx="8134672" cy="202517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Презентація на тему: «Архітектурні стилі Києва»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877272"/>
            <a:ext cx="3744416" cy="72008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Виконала учениця 11-Б класу </a:t>
            </a:r>
          </a:p>
          <a:p>
            <a:r>
              <a:rPr lang="uk-UA" dirty="0" smtClean="0"/>
              <a:t>Трофименко Маргарита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524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r>
              <a:rPr lang="uk-UA" dirty="0" smtClean="0"/>
              <a:t>Ампір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1243335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Ампір від </a:t>
            </a:r>
            <a:r>
              <a:rPr lang="uk-UA" dirty="0" err="1"/>
              <a:t>французь</a:t>
            </a:r>
            <a:r>
              <a:rPr lang="uk-UA" dirty="0"/>
              <a:t>кого </a:t>
            </a:r>
            <a:r>
              <a:rPr lang="uk-UA" i="1" dirty="0"/>
              <a:t>empіre</a:t>
            </a:r>
            <a:r>
              <a:rPr lang="uk-UA" dirty="0"/>
              <a:t> - імперський. Стиль виник у Франції на рубежі </a:t>
            </a:r>
            <a:r>
              <a:rPr lang="uk-UA" dirty="0" err="1" smtClean="0"/>
              <a:t>XVІІІ-XІ</a:t>
            </a:r>
            <a:r>
              <a:rPr lang="uk-UA" dirty="0" err="1"/>
              <a:t>X</a:t>
            </a:r>
            <a:r>
              <a:rPr lang="uk-UA" dirty="0" err="1" smtClean="0"/>
              <a:t>ст</a:t>
            </a:r>
            <a:r>
              <a:rPr lang="uk-UA" dirty="0"/>
              <a:t>., за часів імператора Наполеона. Ампір є органічним завершенням тривалого розвитку європейського класицизму. Основна особливість даного стилю - сполучення масивних простих геометричних форм із предметами військової </a:t>
            </a:r>
            <a:r>
              <a:rPr lang="uk-UA" dirty="0" err="1"/>
              <a:t>эмблематики</a:t>
            </a:r>
            <a:r>
              <a:rPr lang="uk-UA" dirty="0"/>
              <a:t>, джерелом якої є римська скульптура. </a:t>
            </a:r>
            <a:endParaRPr lang="ru-RU" dirty="0"/>
          </a:p>
          <a:p>
            <a:pPr marL="0" indent="0">
              <a:buNone/>
            </a:pP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355976" cy="326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36" y="2582426"/>
            <a:ext cx="3928914" cy="3229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877272"/>
            <a:ext cx="346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Будинок </a:t>
            </a:r>
            <a:r>
              <a:rPr lang="uk-UA" sz="1600" dirty="0" err="1"/>
              <a:t>Стрельбицького</a:t>
            </a:r>
            <a:r>
              <a:rPr lang="uk-UA" sz="1600" dirty="0"/>
              <a:t> С.І. (1808р.) </a:t>
            </a:r>
            <a:br>
              <a:rPr lang="uk-UA" sz="1600" dirty="0"/>
            </a:br>
            <a:r>
              <a:rPr lang="uk-UA" sz="1600" i="1" dirty="0"/>
              <a:t>вул. Покровська, 5 </a:t>
            </a:r>
            <a:endParaRPr lang="uk-U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815036" y="5877272"/>
            <a:ext cx="4328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Особняк </a:t>
            </a:r>
            <a:r>
              <a:rPr lang="uk-UA" sz="1600" dirty="0" smtClean="0"/>
              <a:t>(пізній </a:t>
            </a:r>
            <a:r>
              <a:rPr lang="uk-UA" sz="1600" dirty="0"/>
              <a:t>ампір, арх. О. </a:t>
            </a:r>
            <a:r>
              <a:rPr lang="uk-UA" sz="1600" dirty="0" smtClean="0"/>
              <a:t>Беретті, 1860р</a:t>
            </a:r>
            <a:r>
              <a:rPr lang="uk-UA" sz="1600" dirty="0"/>
              <a:t>.) </a:t>
            </a:r>
            <a:br>
              <a:rPr lang="uk-UA" sz="1600" dirty="0"/>
            </a:br>
            <a:r>
              <a:rPr lang="uk-UA" sz="1600" i="1" dirty="0"/>
              <a:t>вул. Володимирська, 35</a:t>
            </a:r>
            <a:endParaRPr lang="ru-RU" sz="1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808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7886700" cy="1325563"/>
          </a:xfrm>
        </p:spPr>
        <p:txBody>
          <a:bodyPr/>
          <a:lstStyle/>
          <a:p>
            <a:r>
              <a:rPr lang="uk-UA" dirty="0"/>
              <a:t>Еклектика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5313445" cy="1866503"/>
          </a:xfrm>
        </p:spPr>
        <p:txBody>
          <a:bodyPr>
            <a:normAutofit/>
          </a:bodyPr>
          <a:lstStyle/>
          <a:p>
            <a:r>
              <a:rPr lang="uk-UA" sz="1600" dirty="0"/>
              <a:t>Еклектика </a:t>
            </a:r>
            <a:r>
              <a:rPr lang="uk-UA" sz="1600" i="1" dirty="0"/>
              <a:t>(</a:t>
            </a:r>
            <a:r>
              <a:rPr lang="uk-UA" sz="1600" i="1" dirty="0" err="1"/>
              <a:t>грец</a:t>
            </a:r>
            <a:r>
              <a:rPr lang="uk-UA" sz="1600" i="1" dirty="0"/>
              <a:t>. </a:t>
            </a:r>
            <a:r>
              <a:rPr lang="uk-UA" sz="1600" i="1" dirty="0" err="1"/>
              <a:t>ekiektikos</a:t>
            </a:r>
            <a:r>
              <a:rPr lang="uk-UA" sz="1600" i="1" dirty="0"/>
              <a:t> - здатний вибирати, що вибирає)</a:t>
            </a:r>
            <a:r>
              <a:rPr lang="uk-UA" sz="1600" dirty="0"/>
              <a:t> в архітектурі кінця </a:t>
            </a:r>
            <a:r>
              <a:rPr lang="uk-UA" sz="1600" dirty="0" err="1"/>
              <a:t>ХІХст</a:t>
            </a:r>
            <a:r>
              <a:rPr lang="uk-UA" sz="1600" dirty="0"/>
              <a:t>. займає значне </a:t>
            </a:r>
            <a:r>
              <a:rPr lang="uk-UA" sz="1600" dirty="0" smtClean="0"/>
              <a:t>місце саме </a:t>
            </a:r>
            <a:r>
              <a:rPr lang="uk-UA" sz="1600" dirty="0"/>
              <a:t>тому, що не критичне поєднання різнорідних художніх елементів та стилів звичайно має місце в періоди </a:t>
            </a:r>
            <a:r>
              <a:rPr lang="uk-UA" sz="1600" dirty="0" smtClean="0"/>
              <a:t>занепаду </a:t>
            </a:r>
            <a:r>
              <a:rPr lang="uk-UA" sz="1600" dirty="0"/>
              <a:t>мистецтва. Але цей </a:t>
            </a:r>
            <a:r>
              <a:rPr lang="uk-UA" sz="1600" dirty="0" smtClean="0"/>
              <a:t>еклектизм </a:t>
            </a:r>
            <a:r>
              <a:rPr lang="uk-UA" sz="1600" dirty="0"/>
              <a:t>із його "свободою вибору" архітектурних і орнаментальних мотивів уплинув на становлення  </a:t>
            </a:r>
            <a:r>
              <a:rPr lang="uk-UA" sz="1600" dirty="0" smtClean="0"/>
              <a:t>модерну</a:t>
            </a:r>
            <a:r>
              <a:rPr lang="uk-UA" sz="1600" dirty="0"/>
              <a:t> , який прийшов йому на заміну. </a:t>
            </a:r>
            <a:endParaRPr lang="ru-RU" sz="1600" dirty="0"/>
          </a:p>
          <a:p>
            <a:endParaRPr lang="uk-UA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32048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35" y="2996952"/>
            <a:ext cx="4091946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45" y="260648"/>
            <a:ext cx="3552395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6093296"/>
            <a:ext cx="35734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Житловий будинок </a:t>
            </a:r>
            <a:r>
              <a:rPr lang="uk-UA" sz="1600" dirty="0" smtClean="0"/>
              <a:t> 1900р.,</a:t>
            </a:r>
          </a:p>
          <a:p>
            <a:r>
              <a:rPr lang="uk-UA" sz="1600" dirty="0" smtClean="0"/>
              <a:t>арх</a:t>
            </a:r>
            <a:r>
              <a:rPr lang="uk-UA" sz="1600" dirty="0"/>
              <a:t>. К. </a:t>
            </a:r>
            <a:r>
              <a:rPr lang="uk-UA" sz="1600" dirty="0" err="1"/>
              <a:t>Шиман</a:t>
            </a:r>
            <a:r>
              <a:rPr lang="uk-UA" sz="1600" dirty="0"/>
              <a:t>, </a:t>
            </a:r>
            <a:r>
              <a:rPr lang="uk-UA" sz="1600" i="1" dirty="0" err="1" smtClean="0"/>
              <a:t>вул</a:t>
            </a:r>
            <a:r>
              <a:rPr lang="uk-UA" sz="1600" i="1" dirty="0" smtClean="0"/>
              <a:t> </a:t>
            </a:r>
            <a:r>
              <a:rPr lang="uk-UA" sz="1600" i="1" dirty="0"/>
              <a:t>Володимирська, 39</a:t>
            </a:r>
            <a:endParaRPr lang="ru-RU" sz="1600" dirty="0"/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165304"/>
            <a:ext cx="3486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Два </a:t>
            </a:r>
            <a:r>
              <a:rPr lang="ru-RU" sz="1600" dirty="0" err="1"/>
              <a:t>еклектичних</a:t>
            </a:r>
            <a:r>
              <a:rPr lang="ru-RU" sz="1600" dirty="0"/>
              <a:t> </a:t>
            </a:r>
            <a:r>
              <a:rPr lang="ru-RU" sz="1600" dirty="0" err="1"/>
              <a:t>будинки</a:t>
            </a:r>
            <a:r>
              <a:rPr lang="ru-RU" sz="1600" dirty="0"/>
              <a:t> (</a:t>
            </a:r>
            <a:r>
              <a:rPr lang="ru-RU" sz="1600" dirty="0" err="1"/>
              <a:t>патріарші</a:t>
            </a:r>
            <a:r>
              <a:rPr lang="ru-RU" sz="1600" dirty="0"/>
              <a:t>)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err="1"/>
              <a:t>Софійська</a:t>
            </a:r>
            <a:r>
              <a:rPr lang="ru-RU" sz="1600" i="1" dirty="0"/>
              <a:t> </a:t>
            </a:r>
            <a:r>
              <a:rPr lang="ru-RU" sz="1600" i="1" dirty="0" err="1"/>
              <a:t>площа</a:t>
            </a:r>
            <a:r>
              <a:rPr lang="ru-RU" sz="1600" i="1" dirty="0"/>
              <a:t>, 4-6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62429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uk-UA" dirty="0" smtClean="0"/>
              <a:t>Модерн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5371256" cy="1099319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Модерн - стиль в архітектурі кінця XIX - початку XX ст. Поява модерну пов'язана з використанням нових будівельних технічно-конструктивних засобів і матеріалів.</a:t>
            </a:r>
            <a:br>
              <a:rPr lang="uk-UA" dirty="0"/>
            </a:br>
            <a:r>
              <a:rPr lang="uk-UA" dirty="0"/>
              <a:t>Характерні риси модерну - в формах і лініях відтворення ритмів живої природи, використання рослинних орнаментів, блякла колірна гама фасадів будинків. 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85864"/>
            <a:ext cx="5040560" cy="3780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23731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"Будинок з </a:t>
            </a:r>
            <a:r>
              <a:rPr lang="uk-UA" dirty="0" err="1"/>
              <a:t>хімерами</a:t>
            </a:r>
            <a:r>
              <a:rPr lang="uk-UA" dirty="0"/>
              <a:t>" (арх. В.В. Городецький, </a:t>
            </a:r>
            <a:r>
              <a:rPr lang="uk-UA" dirty="0" smtClean="0"/>
              <a:t>1902-1903), </a:t>
            </a:r>
            <a:r>
              <a:rPr lang="uk-UA" i="1" dirty="0" smtClean="0"/>
              <a:t>вул</a:t>
            </a:r>
            <a:r>
              <a:rPr lang="uk-UA" i="1" dirty="0"/>
              <a:t>. Банкова, 10</a:t>
            </a:r>
            <a:endParaRPr lang="ru-RU" dirty="0"/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84" y="1113644"/>
            <a:ext cx="3275856" cy="49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8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28" y="3284984"/>
            <a:ext cx="5133273" cy="34088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5184575" cy="3888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132160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"Дім </a:t>
            </a:r>
            <a:r>
              <a:rPr lang="uk-UA" sz="2800" dirty="0"/>
              <a:t>плачучої вдови"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1442" y="1858759"/>
            <a:ext cx="347505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(арх. Е.</a:t>
            </a:r>
            <a:r>
              <a:rPr lang="uk-UA" sz="1600" dirty="0" err="1"/>
              <a:t>Брадтман</a:t>
            </a:r>
            <a:r>
              <a:rPr lang="uk-UA" sz="1600" dirty="0"/>
              <a:t>, 1907р., </a:t>
            </a:r>
            <a:endParaRPr lang="uk-UA" sz="1600" dirty="0" smtClean="0"/>
          </a:p>
          <a:p>
            <a:r>
              <a:rPr lang="uk-UA" sz="1600" dirty="0" smtClean="0"/>
              <a:t>на </a:t>
            </a:r>
            <a:r>
              <a:rPr lang="uk-UA" sz="1600" dirty="0"/>
              <a:t>замовлення купця С.</a:t>
            </a:r>
            <a:r>
              <a:rPr lang="uk-UA" sz="1600" dirty="0" err="1"/>
              <a:t>Аршавського</a:t>
            </a:r>
            <a:r>
              <a:rPr lang="uk-UA" sz="1600" dirty="0"/>
              <a:t>, </a:t>
            </a:r>
            <a:endParaRPr lang="uk-UA" sz="1600" dirty="0" smtClean="0"/>
          </a:p>
          <a:p>
            <a:r>
              <a:rPr lang="uk-UA" sz="1600" dirty="0" smtClean="0"/>
              <a:t>картуш </a:t>
            </a:r>
            <a:r>
              <a:rPr lang="uk-UA" sz="1600" dirty="0"/>
              <a:t>з монограмою власника) </a:t>
            </a:r>
            <a:br>
              <a:rPr lang="uk-UA" sz="1600" dirty="0"/>
            </a:br>
            <a:r>
              <a:rPr lang="uk-UA" sz="1600" i="1" dirty="0"/>
              <a:t>вул. Лютеранська, 23</a:t>
            </a:r>
            <a:endParaRPr lang="ru-RU" sz="1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693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Конструктивізм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680520" cy="280831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Конструктивізм</a:t>
            </a:r>
            <a:r>
              <a:rPr lang="ru-RU" dirty="0"/>
              <a:t> (</a:t>
            </a:r>
            <a:r>
              <a:rPr lang="ru-RU" dirty="0" err="1"/>
              <a:t>від</a:t>
            </a:r>
            <a:r>
              <a:rPr lang="ru-RU" dirty="0"/>
              <a:t> франц. </a:t>
            </a:r>
            <a:r>
              <a:rPr lang="en-US" dirty="0" err="1"/>
              <a:t>constructivisme</a:t>
            </a:r>
            <a:r>
              <a:rPr lang="en-US" dirty="0"/>
              <a:t> - </a:t>
            </a:r>
            <a:r>
              <a:rPr lang="uk-UA" dirty="0" smtClean="0"/>
              <a:t>побудова) - це розрахунок форми на основі фізичних якостей нового матеріалу   (залізо, бетон, скло) та функцій будівлі. </a:t>
            </a:r>
            <a:r>
              <a:rPr lang="uk-UA" i="1" dirty="0" smtClean="0"/>
              <a:t>Одним з первістків конструктивізму є </a:t>
            </a:r>
            <a:r>
              <a:rPr lang="uk-UA" i="1" dirty="0" err="1" smtClean="0"/>
              <a:t>Ейфелєва</a:t>
            </a:r>
            <a:r>
              <a:rPr lang="uk-UA" i="1" dirty="0" smtClean="0"/>
              <a:t> вежа (1889р.).</a:t>
            </a:r>
            <a:r>
              <a:rPr lang="uk-UA" dirty="0" smtClean="0"/>
              <a:t> Конструктивістські жилі комплекси "будинки-комуни" - функціональні блоки для життя, без прикрас і акцентів, були сірі та неприглядні. Тому конструктивісти почали використовувати в своїх архітектурних проектах графіку, фриз, плакат - щоб проекти були привабливими. 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8" y="3789040"/>
            <a:ext cx="7272662" cy="25208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92696"/>
            <a:ext cx="3936437" cy="295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6341839"/>
            <a:ext cx="8640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Будинок культури "Металіст</a:t>
            </a:r>
            <a:r>
              <a:rPr lang="uk-UA" sz="1600" dirty="0" smtClean="0"/>
              <a:t>"- </a:t>
            </a:r>
            <a:r>
              <a:rPr lang="uk-UA" sz="1600" dirty="0"/>
              <a:t>заводу "Більшовик" </a:t>
            </a:r>
            <a:r>
              <a:rPr lang="uk-UA" sz="1600" dirty="0" smtClean="0"/>
              <a:t>- </a:t>
            </a:r>
            <a:r>
              <a:rPr lang="uk-UA" sz="1600" i="1" dirty="0" smtClean="0"/>
              <a:t>просп</a:t>
            </a:r>
            <a:r>
              <a:rPr lang="uk-UA" sz="1600" i="1" dirty="0"/>
              <a:t>. Перемоги, 38</a:t>
            </a:r>
            <a:endParaRPr lang="ru-RU" sz="1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998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353948" cy="5805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48980"/>
            <a:ext cx="4139952" cy="3104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519624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ЦУМ </a:t>
            </a:r>
            <a:endParaRPr lang="uk-UA" dirty="0" smtClean="0"/>
          </a:p>
          <a:p>
            <a:r>
              <a:rPr lang="uk-UA" dirty="0" smtClean="0"/>
              <a:t>(</a:t>
            </a:r>
            <a:r>
              <a:rPr lang="uk-UA" dirty="0"/>
              <a:t>1938р. архітектори Л.</a:t>
            </a:r>
            <a:r>
              <a:rPr lang="uk-UA" dirty="0" err="1"/>
              <a:t>Мецоян</a:t>
            </a:r>
            <a:r>
              <a:rPr lang="uk-UA" dirty="0"/>
              <a:t>, Д.</a:t>
            </a:r>
            <a:r>
              <a:rPr lang="uk-UA" dirty="0" err="1"/>
              <a:t>Фрідман</a:t>
            </a:r>
            <a:r>
              <a:rPr lang="uk-UA" dirty="0"/>
              <a:t>, майстерня А.В.</a:t>
            </a:r>
            <a:r>
              <a:rPr lang="uk-UA" dirty="0" err="1"/>
              <a:t>Щусева</a:t>
            </a:r>
            <a:r>
              <a:rPr lang="uk-UA" dirty="0"/>
              <a:t> ), </a:t>
            </a:r>
            <a:br>
              <a:rPr lang="uk-UA" dirty="0"/>
            </a:br>
            <a:r>
              <a:rPr lang="uk-UA" i="1" dirty="0"/>
              <a:t>вул. Хрещатик, 38/2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825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886700" cy="1325563"/>
          </a:xfrm>
        </p:spPr>
        <p:txBody>
          <a:bodyPr/>
          <a:lstStyle/>
          <a:p>
            <a:r>
              <a:rPr lang="uk-UA" dirty="0" smtClean="0"/>
              <a:t>Постмодернізм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4104456" cy="2232248"/>
          </a:xfrm>
        </p:spPr>
        <p:txBody>
          <a:bodyPr>
            <a:normAutofit/>
          </a:bodyPr>
          <a:lstStyle/>
          <a:p>
            <a:r>
              <a:rPr lang="ru-RU" sz="1800" dirty="0" err="1"/>
              <a:t>Постмодернізм</a:t>
            </a:r>
            <a:r>
              <a:rPr lang="ru-RU" sz="1800" dirty="0"/>
              <a:t> - </a:t>
            </a:r>
            <a:r>
              <a:rPr lang="ru-RU" sz="1800" dirty="0" err="1"/>
              <a:t>напрям</a:t>
            </a:r>
            <a:r>
              <a:rPr lang="ru-RU" sz="1800" dirty="0"/>
              <a:t> </a:t>
            </a:r>
            <a:r>
              <a:rPr lang="ru-RU" sz="1800" dirty="0" err="1"/>
              <a:t>новаційних</a:t>
            </a:r>
            <a:r>
              <a:rPr lang="ru-RU" sz="1800" dirty="0"/>
              <a:t> </a:t>
            </a:r>
            <a:r>
              <a:rPr lang="ru-RU" sz="1800" dirty="0" err="1"/>
              <a:t>тенденцій</a:t>
            </a:r>
            <a:r>
              <a:rPr lang="ru-RU" sz="1800" dirty="0"/>
              <a:t> </a:t>
            </a:r>
            <a:r>
              <a:rPr lang="ru-RU" sz="1800" dirty="0" err="1"/>
              <a:t>сучасного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протиставляє</a:t>
            </a:r>
            <a:r>
              <a:rPr lang="ru-RU" sz="1800" dirty="0"/>
              <a:t> себе </a:t>
            </a:r>
            <a:r>
              <a:rPr lang="ru-RU" sz="1800" dirty="0" err="1"/>
              <a:t>класичному</a:t>
            </a:r>
            <a:r>
              <a:rPr lang="ru-RU" sz="1800" dirty="0"/>
              <a:t>, </a:t>
            </a:r>
            <a:r>
              <a:rPr lang="ru-RU" sz="1800" dirty="0" err="1"/>
              <a:t>навіть</a:t>
            </a:r>
            <a:r>
              <a:rPr lang="ru-RU" sz="1800" dirty="0"/>
              <a:t> </a:t>
            </a:r>
            <a:r>
              <a:rPr lang="ru-RU" sz="1800" dirty="0" err="1"/>
              <a:t>неокласичному</a:t>
            </a:r>
            <a:r>
              <a:rPr lang="ru-RU" sz="1800" dirty="0"/>
              <a:t> (</a:t>
            </a:r>
            <a:r>
              <a:rPr lang="ru-RU" sz="1800" dirty="0" err="1"/>
              <a:t>індівідуальність</a:t>
            </a:r>
            <a:r>
              <a:rPr lang="ru-RU" sz="1800" dirty="0"/>
              <a:t>, </a:t>
            </a:r>
            <a:r>
              <a:rPr lang="ru-RU" sz="1800" dirty="0" err="1"/>
              <a:t>легкодумність</a:t>
            </a:r>
            <a:r>
              <a:rPr lang="ru-RU" sz="1800" dirty="0"/>
              <a:t> форм</a:t>
            </a:r>
            <a:r>
              <a:rPr lang="ru-RU" sz="1800" dirty="0" smtClean="0"/>
              <a:t>).</a:t>
            </a:r>
            <a:endParaRPr lang="uk-UA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32"/>
            <a:ext cx="4644008" cy="3483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4644008" cy="3483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3717032"/>
            <a:ext cx="264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/>
              <a:t>вул</a:t>
            </a:r>
            <a:r>
              <a:rPr lang="ru-RU" i="1" dirty="0"/>
              <a:t>. Шота </a:t>
            </a:r>
            <a:r>
              <a:rPr lang="ru-RU" i="1" dirty="0" err="1"/>
              <a:t>Руставелі</a:t>
            </a:r>
            <a:r>
              <a:rPr lang="ru-RU" i="1" dirty="0"/>
              <a:t>, 44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951021"/>
            <a:ext cx="261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"</a:t>
            </a:r>
            <a:r>
              <a:rPr lang="ru-RU" dirty="0" err="1"/>
              <a:t>Бесарабський</a:t>
            </a:r>
            <a:r>
              <a:rPr lang="ru-RU" dirty="0"/>
              <a:t> квартал"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/>
              <a:t>вул</a:t>
            </a:r>
            <a:r>
              <a:rPr lang="ru-RU" i="1" dirty="0"/>
              <a:t>. Вел. </a:t>
            </a:r>
            <a:r>
              <a:rPr lang="ru-RU" i="1" dirty="0" err="1" smtClean="0"/>
              <a:t>Васільківська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57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uk-UA" dirty="0" smtClean="0"/>
              <a:t>Київ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8981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b="1" dirty="0" smtClean="0"/>
              <a:t>Київ</a:t>
            </a:r>
            <a:r>
              <a:rPr lang="vi-VN" dirty="0"/>
              <a:t>  — столиця України, одне з найбільших і найстаріших міст Європи. Розташований у середній течії Дніпра, у північній Наддніпрянщині. Політичний, соціально-економічний, транспортний та освітньо-науковий центр країни.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66940"/>
            <a:ext cx="7755731" cy="41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6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 часів Київської Русі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117132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uk-UA" dirty="0" smtClean="0"/>
              <a:t>В Україні архітектура як вид будівельного мистецтва виникає у II ст. до н. е. За призначенням поділялась на житлову, культову та оборонну. Кам'яні собори в Київській Русі були великою рідкістю і будувалися строго за візантійськими зразками.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331973" cy="43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7000"/>
            <a:ext cx="4837832" cy="323167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24" y="260648"/>
            <a:ext cx="5267960" cy="3505200"/>
          </a:xfrm>
        </p:spPr>
      </p:pic>
      <p:sp>
        <p:nvSpPr>
          <p:cNvPr id="6" name="TextBox 5"/>
          <p:cNvSpPr txBox="1"/>
          <p:nvPr/>
        </p:nvSpPr>
        <p:spPr>
          <a:xfrm>
            <a:off x="5652120" y="39330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Михайлівський</a:t>
            </a:r>
            <a:r>
              <a:rPr lang="ru-RU" dirty="0"/>
              <a:t> </a:t>
            </a:r>
            <a:r>
              <a:rPr lang="ru-RU" dirty="0" smtClean="0"/>
              <a:t>собор</a:t>
            </a:r>
          </a:p>
          <a:p>
            <a:r>
              <a:rPr lang="ru-RU" dirty="0" err="1" smtClean="0"/>
              <a:t>Видубицького</a:t>
            </a:r>
            <a:r>
              <a:rPr lang="ru-RU" dirty="0" smtClean="0"/>
              <a:t> </a:t>
            </a:r>
            <a:r>
              <a:rPr lang="ru-RU" dirty="0" err="1"/>
              <a:t>монастиря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884294"/>
            <a:ext cx="178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Церква Св. Софії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323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uk-UA" dirty="0" smtClean="0"/>
              <a:t>Бароко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79208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Стиль </a:t>
            </a:r>
            <a:r>
              <a:rPr lang="uk-UA" dirty="0" smtClean="0"/>
              <a:t>бароко </a:t>
            </a:r>
            <a:r>
              <a:rPr lang="uk-UA" dirty="0"/>
              <a:t>(</a:t>
            </a:r>
            <a:r>
              <a:rPr lang="uk-UA" dirty="0" err="1"/>
              <a:t>ітіл</a:t>
            </a:r>
            <a:r>
              <a:rPr lang="uk-UA" dirty="0"/>
              <a:t>. - </a:t>
            </a:r>
            <a:r>
              <a:rPr lang="uk-UA" dirty="0" err="1"/>
              <a:t>хімерний</a:t>
            </a:r>
            <a:r>
              <a:rPr lang="uk-UA" dirty="0"/>
              <a:t>) найбільший розквіт </a:t>
            </a:r>
            <a:r>
              <a:rPr lang="uk-UA" dirty="0" smtClean="0"/>
              <a:t>мав у </a:t>
            </a:r>
            <a:r>
              <a:rPr lang="uk-UA" dirty="0" err="1"/>
              <a:t>ХVIIст</a:t>
            </a:r>
            <a:r>
              <a:rPr lang="uk-UA" dirty="0"/>
              <a:t>. </a:t>
            </a:r>
            <a:r>
              <a:rPr lang="uk-UA" dirty="0" smtClean="0"/>
              <a:t>Для </a:t>
            </a:r>
            <a:r>
              <a:rPr lang="uk-UA" dirty="0"/>
              <a:t>архітектури бароко характерні пишність, просторовий розмах, </a:t>
            </a:r>
            <a:r>
              <a:rPr lang="uk-UA" dirty="0" err="1"/>
              <a:t>хімерність</a:t>
            </a:r>
            <a:r>
              <a:rPr lang="uk-UA" dirty="0"/>
              <a:t> та плинність складних криволінійних форм.</a:t>
            </a: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5548492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157192"/>
            <a:ext cx="453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Маріїнський</a:t>
            </a:r>
            <a:r>
              <a:rPr lang="ru-RU" dirty="0" smtClean="0"/>
              <a:t> палац, </a:t>
            </a:r>
            <a:r>
              <a:rPr lang="ru-RU" dirty="0"/>
              <a:t> </a:t>
            </a:r>
            <a:r>
              <a:rPr lang="ru-RU" i="1" dirty="0" err="1" smtClean="0"/>
              <a:t>вул</a:t>
            </a:r>
            <a:r>
              <a:rPr lang="ru-RU" i="1" dirty="0"/>
              <a:t>. М. </a:t>
            </a:r>
            <a:r>
              <a:rPr lang="ru-RU" i="1" dirty="0" err="1"/>
              <a:t>Грушевського</a:t>
            </a:r>
            <a:r>
              <a:rPr lang="ru-RU" i="1" dirty="0"/>
              <a:t>, 5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72816"/>
            <a:ext cx="3003798" cy="4005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861" y="5877272"/>
            <a:ext cx="2123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Андріївська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/>
              <a:t>вул</a:t>
            </a:r>
            <a:r>
              <a:rPr lang="ru-RU" i="1" dirty="0"/>
              <a:t>. </a:t>
            </a:r>
            <a:r>
              <a:rPr lang="ru-RU" i="1" dirty="0" err="1"/>
              <a:t>Десятинна</a:t>
            </a:r>
            <a:r>
              <a:rPr lang="ru-RU" i="1" dirty="0"/>
              <a:t>, 16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045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/>
          <a:lstStyle/>
          <a:p>
            <a:r>
              <a:rPr lang="uk-UA" dirty="0" smtClean="0"/>
              <a:t>Українське бароко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144016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архітектурний</a:t>
            </a:r>
            <a:r>
              <a:rPr lang="ru-RU" dirty="0"/>
              <a:t> стиль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en-US" dirty="0"/>
              <a:t>XVII -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/>
              <a:t>ст. по </a:t>
            </a:r>
            <a:r>
              <a:rPr lang="uk-UA" dirty="0" smtClean="0"/>
              <a:t>суті - це стиль "українського відродження". Цей стиль хронологічно збігається зі стилем загальноєвропейського бароко , що накладає відбиток на форми й декор більшості будівель. Деяке хронологічне запізнення українського відродження пояснюється перш за все - бездержавністю України. Українське бароко пов'язують із колом архітекторів Г.</a:t>
            </a:r>
            <a:r>
              <a:rPr lang="uk-UA" dirty="0" err="1" smtClean="0"/>
              <a:t>Шеделя</a:t>
            </a:r>
            <a:r>
              <a:rPr lang="uk-UA" dirty="0" smtClean="0"/>
              <a:t>, А.</a:t>
            </a:r>
            <a:r>
              <a:rPr lang="uk-UA" dirty="0" err="1" smtClean="0"/>
              <a:t>Квасова</a:t>
            </a:r>
            <a:r>
              <a:rPr lang="uk-UA" dirty="0" smtClean="0"/>
              <a:t>, І.Григоровича-Барського, С.Ковніра, Д.</a:t>
            </a:r>
            <a:r>
              <a:rPr lang="uk-UA" dirty="0" err="1" smtClean="0"/>
              <a:t>Ухтомського</a:t>
            </a:r>
            <a:r>
              <a:rPr lang="uk-UA" dirty="0" smtClean="0"/>
              <a:t>, В.Растреллі. 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08920"/>
            <a:ext cx="5256583" cy="3495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19"/>
            <a:ext cx="2413034" cy="3528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62390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Києво-Печерська </a:t>
            </a:r>
            <a:r>
              <a:rPr lang="uk-UA" dirty="0" smtClean="0"/>
              <a:t>Лавра, </a:t>
            </a:r>
            <a:r>
              <a:rPr lang="uk-UA" i="1" dirty="0" smtClean="0"/>
              <a:t>вул</a:t>
            </a:r>
            <a:r>
              <a:rPr lang="uk-UA" i="1" dirty="0"/>
              <a:t>. Івана Мазепи (Січневого повстання), 19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73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6752"/>
            <a:ext cx="3384376" cy="3384376"/>
          </a:xfrm>
        </p:spPr>
      </p:pic>
      <p:sp>
        <p:nvSpPr>
          <p:cNvPr id="5" name="TextBox 4"/>
          <p:cNvSpPr txBox="1"/>
          <p:nvPr/>
        </p:nvSpPr>
        <p:spPr>
          <a:xfrm>
            <a:off x="6836085" y="4653136"/>
            <a:ext cx="2128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Покровська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/>
              <a:t>вул</a:t>
            </a:r>
            <a:r>
              <a:rPr lang="ru-RU" i="1" dirty="0"/>
              <a:t>. </a:t>
            </a:r>
            <a:r>
              <a:rPr lang="ru-RU" i="1" dirty="0" err="1"/>
              <a:t>Покровська</a:t>
            </a:r>
            <a:r>
              <a:rPr lang="ru-RU" i="1" dirty="0"/>
              <a:t>, 7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623"/>
            <a:ext cx="5196787" cy="2728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2374" y="116632"/>
            <a:ext cx="3204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Києво-Могилянська</a:t>
            </a:r>
            <a:r>
              <a:rPr lang="ru-RU" dirty="0"/>
              <a:t> </a:t>
            </a:r>
            <a:r>
              <a:rPr lang="ru-RU" dirty="0" err="1" smtClean="0"/>
              <a:t>Академія</a:t>
            </a:r>
            <a:r>
              <a:rPr lang="ru-RU" dirty="0" smtClean="0"/>
              <a:t>,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i="1" dirty="0" err="1" smtClean="0"/>
              <a:t>вул</a:t>
            </a:r>
            <a:r>
              <a:rPr lang="ru-RU" i="1" dirty="0"/>
              <a:t>. Сковороди, 2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852936"/>
            <a:ext cx="5184576" cy="3888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7999" y="5733256"/>
            <a:ext cx="2898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Церква Спаса на Берестові</a:t>
            </a:r>
            <a:endParaRPr lang="ru-RU" dirty="0"/>
          </a:p>
          <a:p>
            <a:r>
              <a:rPr lang="uk-UA" i="1" dirty="0"/>
              <a:t>вул. Івана Мазепи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Січневого повстання), 15а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626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/>
          <a:lstStyle/>
          <a:p>
            <a:r>
              <a:rPr lang="uk-UA" dirty="0" smtClean="0"/>
              <a:t>Класицизм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955303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Класицизм (лат. </a:t>
            </a:r>
            <a:r>
              <a:rPr lang="uk-UA" dirty="0" err="1"/>
              <a:t>classicus</a:t>
            </a:r>
            <a:r>
              <a:rPr lang="uk-UA" dirty="0"/>
              <a:t> - показовий) архітектурний стиль Європи </a:t>
            </a:r>
            <a:r>
              <a:rPr lang="uk-UA" dirty="0" err="1"/>
              <a:t>ХVII-XIXст</a:t>
            </a:r>
            <a:r>
              <a:rPr lang="uk-UA" dirty="0"/>
              <a:t>., коли ідеальною формою вважався античний стиль, для якого притаманні: строгість форми, ясність просторового рішення, </a:t>
            </a:r>
            <a:r>
              <a:rPr lang="uk-UA" dirty="0" err="1"/>
              <a:t>геометризм</a:t>
            </a:r>
            <a:r>
              <a:rPr lang="uk-UA" dirty="0"/>
              <a:t> інтер'єрів, м'якість кольору і лаконізм зовнішньої і внутрішньої обробки будинків. </a:t>
            </a: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4320"/>
            <a:ext cx="6192688" cy="4401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6758" y="5140930"/>
            <a:ext cx="2439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Головний корпус </a:t>
            </a:r>
            <a:endParaRPr lang="uk-UA" sz="1600" dirty="0" smtClean="0"/>
          </a:p>
          <a:p>
            <a:r>
              <a:rPr lang="uk-UA" sz="1600" dirty="0" smtClean="0"/>
              <a:t>Київського </a:t>
            </a:r>
            <a:r>
              <a:rPr lang="uk-UA" sz="1600" dirty="0"/>
              <a:t>університету </a:t>
            </a:r>
            <a:endParaRPr lang="uk-UA" sz="1600" dirty="0" smtClean="0"/>
          </a:p>
          <a:p>
            <a:r>
              <a:rPr lang="uk-UA" sz="1600" dirty="0" smtClean="0"/>
              <a:t>(</a:t>
            </a:r>
            <a:r>
              <a:rPr lang="uk-UA" sz="1600" dirty="0"/>
              <a:t>1837-1842), </a:t>
            </a:r>
            <a:endParaRPr lang="uk-UA" sz="1600" dirty="0" smtClean="0"/>
          </a:p>
          <a:p>
            <a:r>
              <a:rPr lang="uk-UA" sz="1600" dirty="0" smtClean="0"/>
              <a:t>архітектор </a:t>
            </a:r>
            <a:r>
              <a:rPr lang="uk-UA" sz="1600" dirty="0"/>
              <a:t>В.І. Беретті. </a:t>
            </a:r>
            <a:br>
              <a:rPr lang="uk-UA" sz="1600" dirty="0"/>
            </a:br>
            <a:r>
              <a:rPr lang="uk-UA" sz="1600" i="1" dirty="0"/>
              <a:t>вул. Володимирська , 60</a:t>
            </a:r>
            <a:endParaRPr lang="ru-RU" sz="1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697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02203"/>
            <a:ext cx="7560840" cy="5043021"/>
          </a:xfrm>
        </p:spPr>
      </p:pic>
      <p:sp>
        <p:nvSpPr>
          <p:cNvPr id="6" name="TextBox 5"/>
          <p:cNvSpPr txBox="1"/>
          <p:nvPr/>
        </p:nvSpPr>
        <p:spPr>
          <a:xfrm>
            <a:off x="467544" y="5517232"/>
            <a:ext cx="7389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Контрактовий будинок (1815-1817). Архітектори </a:t>
            </a:r>
            <a:r>
              <a:rPr lang="uk-UA" dirty="0" err="1"/>
              <a:t>Гесте</a:t>
            </a:r>
            <a:r>
              <a:rPr lang="uk-UA" dirty="0"/>
              <a:t> В.І., </a:t>
            </a:r>
            <a:r>
              <a:rPr lang="uk-UA" dirty="0" err="1"/>
              <a:t>Міленський</a:t>
            </a:r>
            <a:r>
              <a:rPr lang="uk-UA" dirty="0"/>
              <a:t> А.І</a:t>
            </a:r>
            <a:br>
              <a:rPr lang="uk-UA" dirty="0"/>
            </a:br>
            <a:r>
              <a:rPr lang="uk-UA" i="1" dirty="0"/>
              <a:t>вул. </a:t>
            </a:r>
            <a:r>
              <a:rPr lang="uk-UA" i="1" dirty="0" err="1"/>
              <a:t>Межигірська</a:t>
            </a:r>
            <a:r>
              <a:rPr lang="uk-UA" i="1" dirty="0"/>
              <a:t>, 1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439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1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411</Template>
  <TotalTime>112</TotalTime>
  <Words>374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411</vt:lpstr>
      <vt:lpstr>Презентація на тему: «Архітектурні стилі Києва»</vt:lpstr>
      <vt:lpstr>Київ</vt:lpstr>
      <vt:lpstr>Архітектура часів Київської Русі</vt:lpstr>
      <vt:lpstr>Презентация PowerPoint</vt:lpstr>
      <vt:lpstr>Бароко</vt:lpstr>
      <vt:lpstr>Українське бароко</vt:lpstr>
      <vt:lpstr>Презентация PowerPoint</vt:lpstr>
      <vt:lpstr>Класицизм</vt:lpstr>
      <vt:lpstr>Презентация PowerPoint</vt:lpstr>
      <vt:lpstr>Ампір</vt:lpstr>
      <vt:lpstr>Еклектика</vt:lpstr>
      <vt:lpstr>Модерн</vt:lpstr>
      <vt:lpstr>Презентация PowerPoint</vt:lpstr>
      <vt:lpstr>Конструктивізм </vt:lpstr>
      <vt:lpstr>Презентация PowerPoint</vt:lpstr>
      <vt:lpstr>Постмодернізм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«Архітектурні стилі Києва»</dc:title>
  <dc:creator>User</dc:creator>
  <cp:lastModifiedBy>User</cp:lastModifiedBy>
  <cp:revision>12</cp:revision>
  <dcterms:created xsi:type="dcterms:W3CDTF">2015-02-03T17:12:03Z</dcterms:created>
  <dcterms:modified xsi:type="dcterms:W3CDTF">2015-02-03T19:04:29Z</dcterms:modified>
</cp:coreProperties>
</file>