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8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8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0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6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27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1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8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2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3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7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9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3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0108-6EAE-4E7D-BCE7-8223A723FDE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6E0C33-3BBA-4CE4-9A2D-6AF0E7D62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9600" dirty="0" smtClean="0"/>
              <a:t>Архітектура Одеси в 19 столітті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40101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88" y="0"/>
            <a:ext cx="10573512" cy="1421893"/>
          </a:xfrm>
        </p:spPr>
        <p:txBody>
          <a:bodyPr>
            <a:noAutofit/>
          </a:bodyPr>
          <a:lstStyle/>
          <a:p>
            <a:pPr algn="ctr"/>
            <a:r>
              <a:rPr lang="ru-RU" sz="1200" dirty="0"/>
              <a:t>Палац </a:t>
            </a:r>
            <a:r>
              <a:rPr lang="ru-RU" sz="1200" dirty="0" err="1"/>
              <a:t>Бжозовського</a:t>
            </a:r>
            <a:r>
              <a:rPr lang="ru-RU" sz="1200" dirty="0"/>
              <a:t> (</a:t>
            </a:r>
            <a:r>
              <a:rPr lang="ru-RU" sz="1200" dirty="0" err="1"/>
              <a:t>Шахський</a:t>
            </a:r>
            <a:r>
              <a:rPr lang="ru-RU" sz="1200" dirty="0"/>
              <a:t> палац) — </a:t>
            </a:r>
            <a:r>
              <a:rPr lang="ru-RU" sz="1200" dirty="0" err="1"/>
              <a:t>пам'ятка</a:t>
            </a:r>
            <a:r>
              <a:rPr lang="ru-RU" sz="1200" dirty="0"/>
              <a:t> </a:t>
            </a:r>
            <a:r>
              <a:rPr lang="ru-RU" sz="1200" dirty="0" err="1"/>
              <a:t>архітектури</a:t>
            </a:r>
            <a:r>
              <a:rPr lang="ru-RU" sz="1200" dirty="0"/>
              <a:t> в </a:t>
            </a:r>
            <a:r>
              <a:rPr lang="ru-RU" sz="1200" dirty="0" err="1"/>
              <a:t>Одесі</a:t>
            </a:r>
            <a:r>
              <a:rPr lang="ru-RU" sz="1200" dirty="0"/>
              <a:t>. Палац </a:t>
            </a:r>
            <a:r>
              <a:rPr lang="ru-RU" sz="1200" dirty="0" err="1"/>
              <a:t>розташований</a:t>
            </a:r>
            <a:r>
              <a:rPr lang="ru-RU" sz="1200" dirty="0"/>
              <a:t> по </a:t>
            </a:r>
            <a:r>
              <a:rPr lang="ru-RU" sz="1200" dirty="0" err="1"/>
              <a:t>вулиці</a:t>
            </a:r>
            <a:r>
              <a:rPr lang="ru-RU" sz="1200" dirty="0"/>
              <a:t> Гоголя, 2. </a:t>
            </a:r>
            <a:r>
              <a:rPr lang="ru-RU" sz="1200" dirty="0" err="1"/>
              <a:t>Споруджувався</a:t>
            </a:r>
            <a:r>
              <a:rPr lang="ru-RU" sz="1200" dirty="0"/>
              <a:t> з 1851 по 1852 </a:t>
            </a:r>
            <a:r>
              <a:rPr lang="ru-RU" sz="1200" dirty="0" err="1"/>
              <a:t>рік</a:t>
            </a:r>
            <a:r>
              <a:rPr lang="ru-RU" sz="1200" dirty="0"/>
              <a:t> за проектом </a:t>
            </a:r>
            <a:r>
              <a:rPr lang="ru-RU" sz="1200" dirty="0" err="1"/>
              <a:t>польського</a:t>
            </a:r>
            <a:r>
              <a:rPr lang="ru-RU" sz="1200" dirty="0"/>
              <a:t> </a:t>
            </a:r>
            <a:r>
              <a:rPr lang="ru-RU" sz="1200" dirty="0" err="1"/>
              <a:t>архітектора</a:t>
            </a:r>
            <a:r>
              <a:rPr lang="ru-RU" sz="1200" dirty="0"/>
              <a:t> </a:t>
            </a:r>
            <a:r>
              <a:rPr lang="ru-RU" sz="1200" dirty="0" err="1"/>
              <a:t>Фелікса</a:t>
            </a:r>
            <a:r>
              <a:rPr lang="ru-RU" sz="1200" dirty="0"/>
              <a:t> </a:t>
            </a:r>
            <a:r>
              <a:rPr lang="ru-RU" sz="1200" dirty="0" err="1"/>
              <a:t>Ґонсьоровського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 smtClean="0"/>
              <a:t>Першим </a:t>
            </a:r>
            <a:r>
              <a:rPr lang="ru-RU" sz="1200" dirty="0" err="1"/>
              <a:t>власником</a:t>
            </a:r>
            <a:r>
              <a:rPr lang="ru-RU" sz="1200" dirty="0"/>
              <a:t> палацу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співвітчизник</a:t>
            </a:r>
            <a:r>
              <a:rPr lang="ru-RU" sz="1200" dirty="0"/>
              <a:t> </a:t>
            </a:r>
            <a:r>
              <a:rPr lang="ru-RU" sz="1200" dirty="0" err="1"/>
              <a:t>архітектора</a:t>
            </a:r>
            <a:r>
              <a:rPr lang="ru-RU" sz="1200" dirty="0"/>
              <a:t> — </a:t>
            </a:r>
            <a:r>
              <a:rPr lang="ru-RU" sz="1200" dirty="0" err="1"/>
              <a:t>польський</a:t>
            </a:r>
            <a:r>
              <a:rPr lang="ru-RU" sz="1200" dirty="0"/>
              <a:t> шляхтич Зенон </a:t>
            </a:r>
            <a:r>
              <a:rPr lang="ru-RU" sz="1200" dirty="0" err="1"/>
              <a:t>Бжозовський</a:t>
            </a:r>
            <a:r>
              <a:rPr lang="ru-RU" sz="1200" dirty="0"/>
              <a:t>. У 1880-ті роки комплекс </a:t>
            </a:r>
            <a:r>
              <a:rPr lang="ru-RU" sz="1200" dirty="0" err="1"/>
              <a:t>будівель</a:t>
            </a:r>
            <a:r>
              <a:rPr lang="ru-RU" sz="1200" dirty="0"/>
              <a:t> </a:t>
            </a:r>
            <a:r>
              <a:rPr lang="ru-RU" sz="1200" dirty="0" err="1"/>
              <a:t>будинку</a:t>
            </a:r>
            <a:r>
              <a:rPr lang="ru-RU" sz="1200" dirty="0"/>
              <a:t> </a:t>
            </a:r>
            <a:r>
              <a:rPr lang="ru-RU" sz="1200" dirty="0" err="1"/>
              <a:t>Бжозовського</a:t>
            </a:r>
            <a:r>
              <a:rPr lang="ru-RU" sz="1200" dirty="0"/>
              <a:t>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проданий</a:t>
            </a:r>
            <a:r>
              <a:rPr lang="ru-RU" sz="1200" dirty="0"/>
              <a:t> новому </a:t>
            </a:r>
            <a:r>
              <a:rPr lang="ru-RU" sz="1200" dirty="0" err="1"/>
              <a:t>власнику</a:t>
            </a:r>
            <a:r>
              <a:rPr lang="ru-RU" sz="1200" dirty="0"/>
              <a:t> — </a:t>
            </a:r>
            <a:r>
              <a:rPr lang="ru-RU" sz="1200" dirty="0" err="1"/>
              <a:t>Йосипу</a:t>
            </a:r>
            <a:r>
              <a:rPr lang="ru-RU" sz="1200" dirty="0"/>
              <a:t> </a:t>
            </a:r>
            <a:r>
              <a:rPr lang="ru-RU" sz="1200" dirty="0" err="1"/>
              <a:t>Шенбеку</a:t>
            </a:r>
            <a:r>
              <a:rPr lang="ru-RU" sz="1200" dirty="0"/>
              <a:t>, а з 1909 по 1917 </a:t>
            </a:r>
            <a:r>
              <a:rPr lang="ru-RU" sz="1200" dirty="0" err="1"/>
              <a:t>рік</a:t>
            </a:r>
            <a:r>
              <a:rPr lang="ru-RU" sz="1200" dirty="0"/>
              <a:t> </a:t>
            </a:r>
            <a:r>
              <a:rPr lang="ru-RU" sz="1200" dirty="0" err="1"/>
              <a:t>він</a:t>
            </a:r>
            <a:r>
              <a:rPr lang="ru-RU" sz="1200" dirty="0"/>
              <a:t> належав </a:t>
            </a:r>
            <a:r>
              <a:rPr lang="ru-RU" sz="1200" dirty="0" err="1"/>
              <a:t>перському</a:t>
            </a:r>
            <a:r>
              <a:rPr lang="ru-RU" sz="1200" dirty="0"/>
              <a:t> шаху — Мохаммеду </a:t>
            </a:r>
            <a:r>
              <a:rPr lang="ru-RU" sz="1200" dirty="0" err="1"/>
              <a:t>Алі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утік</a:t>
            </a:r>
            <a:r>
              <a:rPr lang="ru-RU" sz="1200" dirty="0"/>
              <a:t> в Одесу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революції</a:t>
            </a:r>
            <a:r>
              <a:rPr lang="ru-RU" sz="1200" dirty="0"/>
              <a:t> в </a:t>
            </a:r>
            <a:r>
              <a:rPr lang="ru-RU" sz="1200" dirty="0" err="1"/>
              <a:t>Ірані</a:t>
            </a:r>
            <a:r>
              <a:rPr lang="ru-RU" sz="1200" dirty="0"/>
              <a:t>. </a:t>
            </a:r>
            <a:r>
              <a:rPr lang="ru-RU" sz="1200" dirty="0" err="1"/>
              <a:t>Звідси</a:t>
            </a:r>
            <a:r>
              <a:rPr lang="ru-RU" sz="1200" dirty="0"/>
              <a:t> й </a:t>
            </a:r>
            <a:r>
              <a:rPr lang="ru-RU" sz="1200" dirty="0" err="1"/>
              <a:t>місцева</a:t>
            </a:r>
            <a:r>
              <a:rPr lang="ru-RU" sz="1200" dirty="0"/>
              <a:t> </a:t>
            </a:r>
            <a:r>
              <a:rPr lang="ru-RU" sz="1200" dirty="0" err="1"/>
              <a:t>назва</a:t>
            </a:r>
            <a:r>
              <a:rPr lang="ru-RU" sz="1200" dirty="0"/>
              <a:t> — «</a:t>
            </a:r>
            <a:r>
              <a:rPr lang="ru-RU" sz="1200" dirty="0" err="1"/>
              <a:t>Шахський</a:t>
            </a:r>
            <a:r>
              <a:rPr lang="ru-RU" sz="1200" dirty="0"/>
              <a:t> палац».</a:t>
            </a:r>
            <a:br>
              <a:rPr lang="ru-RU" sz="1200" dirty="0"/>
            </a:br>
            <a:r>
              <a:rPr lang="ru-RU" sz="1200" dirty="0" err="1" smtClean="0"/>
              <a:t>Зведений</a:t>
            </a:r>
            <a:r>
              <a:rPr lang="ru-RU" sz="1200" dirty="0" smtClean="0"/>
              <a:t> </a:t>
            </a:r>
            <a:r>
              <a:rPr lang="ru-RU" sz="1200" dirty="0"/>
              <a:t>з </a:t>
            </a:r>
            <a:r>
              <a:rPr lang="ru-RU" sz="1200" dirty="0" err="1"/>
              <a:t>каменю-черепашника</a:t>
            </a:r>
            <a:r>
              <a:rPr lang="ru-RU" sz="1200" dirty="0"/>
              <a:t> і </a:t>
            </a:r>
            <a:r>
              <a:rPr lang="ru-RU" sz="1200" dirty="0" err="1"/>
              <a:t>фанерований</a:t>
            </a:r>
            <a:r>
              <a:rPr lang="ru-RU" sz="1200" dirty="0"/>
              <a:t> </a:t>
            </a:r>
            <a:r>
              <a:rPr lang="ru-RU" sz="1200" dirty="0" err="1"/>
              <a:t>інкерманським</a:t>
            </a:r>
            <a:r>
              <a:rPr lang="ru-RU" sz="1200" dirty="0"/>
              <a:t> </a:t>
            </a:r>
            <a:r>
              <a:rPr lang="ru-RU" sz="1200" dirty="0" err="1"/>
              <a:t>каменем</a:t>
            </a:r>
            <a:r>
              <a:rPr lang="ru-RU" sz="1200" dirty="0"/>
              <a:t>.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стилістика</a:t>
            </a:r>
            <a:r>
              <a:rPr lang="ru-RU" sz="1200" dirty="0"/>
              <a:t> — </a:t>
            </a:r>
            <a:r>
              <a:rPr lang="ru-RU" sz="1200" dirty="0" err="1"/>
              <a:t>поєднання</a:t>
            </a:r>
            <a:r>
              <a:rPr lang="ru-RU" sz="1200" dirty="0"/>
              <a:t> </a:t>
            </a:r>
            <a:r>
              <a:rPr lang="ru-RU" sz="1200" dirty="0" err="1"/>
              <a:t>ранньої</a:t>
            </a:r>
            <a:r>
              <a:rPr lang="ru-RU" sz="1200" dirty="0"/>
              <a:t> </a:t>
            </a:r>
            <a:r>
              <a:rPr lang="ru-RU" sz="1200" dirty="0" err="1"/>
              <a:t>англійської</a:t>
            </a:r>
            <a:r>
              <a:rPr lang="ru-RU" sz="1200" dirty="0"/>
              <a:t> готики і </a:t>
            </a:r>
            <a:r>
              <a:rPr lang="ru-RU" sz="1200" dirty="0" err="1"/>
              <a:t>середньовічного</a:t>
            </a:r>
            <a:r>
              <a:rPr lang="ru-RU" sz="1200" dirty="0"/>
              <a:t> </a:t>
            </a:r>
            <a:r>
              <a:rPr lang="ru-RU" sz="1200" dirty="0" err="1"/>
              <a:t>французького</a:t>
            </a:r>
            <a:r>
              <a:rPr lang="ru-RU" sz="1200" dirty="0"/>
              <a:t> зодчества.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225297"/>
            <a:ext cx="3803904" cy="56327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1" y="1421893"/>
            <a:ext cx="7574279" cy="5239512"/>
          </a:xfrm>
        </p:spPr>
      </p:pic>
    </p:spTree>
    <p:extLst>
      <p:ext uri="{BB962C8B-B14F-4D97-AF65-F5344CB8AC3E}">
        <p14:creationId xmlns:p14="http://schemas.microsoft.com/office/powerpoint/2010/main" val="1461782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9973" y="6064790"/>
            <a:ext cx="3716435" cy="79321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88" y="0"/>
            <a:ext cx="6432806" cy="5742432"/>
          </a:xfrm>
        </p:spPr>
      </p:pic>
    </p:spTree>
    <p:extLst>
      <p:ext uri="{BB962C8B-B14F-4D97-AF65-F5344CB8AC3E}">
        <p14:creationId xmlns:p14="http://schemas.microsoft.com/office/powerpoint/2010/main" val="279423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016" y="0"/>
            <a:ext cx="10920984" cy="1536192"/>
          </a:xfrm>
        </p:spPr>
        <p:txBody>
          <a:bodyPr>
            <a:normAutofit/>
          </a:bodyPr>
          <a:lstStyle/>
          <a:p>
            <a:pPr algn="ctr"/>
            <a:r>
              <a:rPr lang="ru-RU" sz="1400" dirty="0" err="1"/>
              <a:t>Помітне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в культурному </a:t>
            </a:r>
            <a:r>
              <a:rPr lang="ru-RU" sz="1400" dirty="0" err="1"/>
              <a:t>житті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 </a:t>
            </a:r>
            <a:r>
              <a:rPr lang="ru-RU" sz="1400" dirty="0" err="1"/>
              <a:t>займає</a:t>
            </a:r>
            <a:r>
              <a:rPr lang="ru-RU" sz="1400" dirty="0"/>
              <a:t> </a:t>
            </a:r>
            <a:r>
              <a:rPr lang="ru-RU" sz="1400" dirty="0" err="1"/>
              <a:t>Одеський</a:t>
            </a:r>
            <a:r>
              <a:rPr lang="ru-RU" sz="1400" dirty="0"/>
              <a:t> </a:t>
            </a:r>
            <a:r>
              <a:rPr lang="ru-RU" sz="1400" dirty="0" err="1"/>
              <a:t>національний</a:t>
            </a:r>
            <a:r>
              <a:rPr lang="ru-RU" sz="1400" dirty="0"/>
              <a:t> </a:t>
            </a:r>
            <a:r>
              <a:rPr lang="ru-RU" sz="1400" dirty="0" err="1"/>
              <a:t>академічний</a:t>
            </a:r>
            <a:r>
              <a:rPr lang="ru-RU" sz="1400" dirty="0"/>
              <a:t> театр опери та балету.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будівля</a:t>
            </a:r>
            <a:r>
              <a:rPr lang="ru-RU" sz="1400" dirty="0"/>
              <a:t>, </a:t>
            </a:r>
            <a:r>
              <a:rPr lang="ru-RU" sz="1400" dirty="0" err="1"/>
              <a:t>зведена</a:t>
            </a:r>
            <a:r>
              <a:rPr lang="ru-RU" sz="1400" dirty="0"/>
              <a:t> у 1884–1887 роках, є </a:t>
            </a:r>
            <a:r>
              <a:rPr lang="ru-RU" sz="1400" dirty="0" err="1"/>
              <a:t>однією</a:t>
            </a:r>
            <a:r>
              <a:rPr lang="ru-RU" sz="1400" dirty="0"/>
              <a:t> з </a:t>
            </a:r>
            <a:r>
              <a:rPr lang="ru-RU" sz="1400" dirty="0" err="1"/>
              <a:t>найкрасивіших</a:t>
            </a:r>
            <a:r>
              <a:rPr lang="ru-RU" sz="1400" dirty="0"/>
              <a:t> у </a:t>
            </a:r>
            <a:r>
              <a:rPr lang="ru-RU" sz="1400" dirty="0" err="1"/>
              <a:t>Європі</a:t>
            </a:r>
            <a:r>
              <a:rPr lang="ru-RU" sz="1400" dirty="0"/>
              <a:t> </a:t>
            </a:r>
            <a:r>
              <a:rPr lang="ru-RU" sz="1400" dirty="0" err="1"/>
              <a:t>архітектурних</a:t>
            </a:r>
            <a:r>
              <a:rPr lang="ru-RU" sz="1400" dirty="0"/>
              <a:t> </a:t>
            </a:r>
            <a:r>
              <a:rPr lang="ru-RU" sz="1400" dirty="0" err="1"/>
              <a:t>споруд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портал </a:t>
            </a:r>
            <a:r>
              <a:rPr lang="ru-RU" sz="1400" dirty="0" err="1"/>
              <a:t>прикрашають</a:t>
            </a:r>
            <a:r>
              <a:rPr lang="ru-RU" sz="1400" dirty="0"/>
              <a:t> </a:t>
            </a:r>
            <a:r>
              <a:rPr lang="ru-RU" sz="1400" dirty="0" err="1"/>
              <a:t>скульптурні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алегорично</a:t>
            </a:r>
            <a:r>
              <a:rPr lang="ru-RU" sz="1400" dirty="0"/>
              <a:t> </a:t>
            </a:r>
            <a:r>
              <a:rPr lang="ru-RU" sz="1400" dirty="0" err="1"/>
              <a:t>зображують</a:t>
            </a:r>
            <a:r>
              <a:rPr lang="ru-RU" sz="1400" dirty="0"/>
              <a:t> </a:t>
            </a:r>
            <a:r>
              <a:rPr lang="ru-RU" sz="1400" dirty="0" err="1"/>
              <a:t>Комедію</a:t>
            </a:r>
            <a:r>
              <a:rPr lang="ru-RU" sz="1400" dirty="0"/>
              <a:t> та </a:t>
            </a:r>
            <a:r>
              <a:rPr lang="ru-RU" sz="1400" dirty="0" err="1"/>
              <a:t>Трагедію</a:t>
            </a:r>
            <a:r>
              <a:rPr lang="ru-RU" sz="1400" dirty="0"/>
              <a:t>. </a:t>
            </a:r>
            <a:r>
              <a:rPr lang="ru-RU" sz="1400" dirty="0" err="1"/>
              <a:t>Відвідування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театру </a:t>
            </a:r>
            <a:r>
              <a:rPr lang="ru-RU" sz="1400" dirty="0" err="1"/>
              <a:t>залишає</a:t>
            </a:r>
            <a:r>
              <a:rPr lang="ru-RU" sz="1400" dirty="0"/>
              <a:t> </a:t>
            </a:r>
            <a:r>
              <a:rPr lang="ru-RU" sz="1400" dirty="0" err="1"/>
              <a:t>незабутнє</a:t>
            </a:r>
            <a:r>
              <a:rPr lang="ru-RU" sz="1400" dirty="0"/>
              <a:t> </a:t>
            </a:r>
            <a:r>
              <a:rPr lang="ru-RU" sz="1400" dirty="0" err="1"/>
              <a:t>враження</a:t>
            </a:r>
            <a:r>
              <a:rPr lang="ru-RU" sz="1400" dirty="0"/>
              <a:t>. Театр є </a:t>
            </a:r>
            <a:r>
              <a:rPr lang="ru-RU" sz="1400" dirty="0" err="1"/>
              <a:t>відомим</a:t>
            </a:r>
            <a:r>
              <a:rPr lang="ru-RU" sz="1400" dirty="0"/>
              <a:t> </a:t>
            </a:r>
            <a:r>
              <a:rPr lang="ru-RU" sz="1400" dirty="0" err="1"/>
              <a:t>своєю</a:t>
            </a:r>
            <a:r>
              <a:rPr lang="ru-RU" sz="1400" dirty="0"/>
              <a:t> </a:t>
            </a:r>
            <a:r>
              <a:rPr lang="ru-RU" sz="1400" dirty="0" err="1"/>
              <a:t>історією</a:t>
            </a:r>
            <a:r>
              <a:rPr lang="ru-RU" sz="1400" dirty="0"/>
              <a:t>. У </a:t>
            </a:r>
            <a:r>
              <a:rPr lang="ru-RU" sz="1400" dirty="0" err="1"/>
              <a:t>ньому</a:t>
            </a:r>
            <a:r>
              <a:rPr lang="ru-RU" sz="1400" dirty="0"/>
              <a:t> </a:t>
            </a:r>
            <a:r>
              <a:rPr lang="ru-RU" sz="1400" dirty="0" err="1"/>
              <a:t>бували</a:t>
            </a:r>
            <a:r>
              <a:rPr lang="ru-RU" sz="1400" dirty="0"/>
              <a:t> </a:t>
            </a:r>
            <a:r>
              <a:rPr lang="ru-RU" sz="1400" dirty="0" err="1"/>
              <a:t>видатні</a:t>
            </a:r>
            <a:r>
              <a:rPr lang="ru-RU" sz="1400" dirty="0"/>
              <a:t> </a:t>
            </a:r>
            <a:r>
              <a:rPr lang="ru-RU" sz="1400" dirty="0" err="1"/>
              <a:t>письменники</a:t>
            </a:r>
            <a:r>
              <a:rPr lang="ru-RU" sz="1400" dirty="0"/>
              <a:t> і </a:t>
            </a:r>
            <a:r>
              <a:rPr lang="ru-RU" sz="1400" dirty="0" err="1"/>
              <a:t>композитори</a:t>
            </a:r>
            <a:r>
              <a:rPr lang="ru-RU" sz="1400" dirty="0"/>
              <a:t>, на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сцені</a:t>
            </a:r>
            <a:r>
              <a:rPr lang="ru-RU" sz="1400" dirty="0"/>
              <a:t> </a:t>
            </a:r>
            <a:r>
              <a:rPr lang="ru-RU" sz="1400" dirty="0" err="1"/>
              <a:t>виступали</a:t>
            </a:r>
            <a:r>
              <a:rPr lang="ru-RU" sz="1400" dirty="0"/>
              <a:t> </a:t>
            </a:r>
            <a:r>
              <a:rPr lang="ru-RU" sz="1400" dirty="0" err="1"/>
              <a:t>великі</a:t>
            </a:r>
            <a:r>
              <a:rPr lang="ru-RU" sz="1400" dirty="0"/>
              <a:t> </a:t>
            </a:r>
            <a:r>
              <a:rPr lang="ru-RU" sz="1400" dirty="0" err="1"/>
              <a:t>співаки</a:t>
            </a:r>
            <a:r>
              <a:rPr lang="ru-RU" sz="1400" dirty="0"/>
              <a:t> </a:t>
            </a:r>
            <a:r>
              <a:rPr lang="ru-RU" sz="1400" dirty="0" err="1"/>
              <a:t>Шаляпін</a:t>
            </a:r>
            <a:r>
              <a:rPr lang="ru-RU" sz="1400" dirty="0"/>
              <a:t>, </a:t>
            </a:r>
            <a:r>
              <a:rPr lang="ru-RU" sz="1400" dirty="0" err="1"/>
              <a:t>Карузо</a:t>
            </a:r>
            <a:r>
              <a:rPr lang="ru-RU" sz="1400" dirty="0"/>
              <a:t>, </a:t>
            </a:r>
            <a:r>
              <a:rPr lang="ru-RU" sz="1400" dirty="0" err="1"/>
              <a:t>Собінов</a:t>
            </a:r>
            <a:r>
              <a:rPr lang="ru-RU" sz="1400" dirty="0"/>
              <a:t>, </a:t>
            </a:r>
            <a:r>
              <a:rPr lang="ru-RU" sz="1400" dirty="0" err="1"/>
              <a:t>танцювала</a:t>
            </a:r>
            <a:r>
              <a:rPr lang="ru-RU" sz="1400" dirty="0"/>
              <a:t> </a:t>
            </a:r>
            <a:r>
              <a:rPr lang="ru-RU" sz="1400" dirty="0" err="1"/>
              <a:t>Ісадора</a:t>
            </a:r>
            <a:r>
              <a:rPr lang="ru-RU" sz="1400" dirty="0"/>
              <a:t> Дункан.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1179576"/>
            <a:ext cx="7583424" cy="5678424"/>
          </a:xfrm>
        </p:spPr>
      </p:pic>
    </p:spTree>
    <p:extLst>
      <p:ext uri="{BB962C8B-B14F-4D97-AF65-F5344CB8AC3E}">
        <p14:creationId xmlns:p14="http://schemas.microsoft.com/office/powerpoint/2010/main" val="3961197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913" y="0"/>
            <a:ext cx="10610088" cy="1819656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В </a:t>
            </a:r>
            <a:r>
              <a:rPr lang="ru-RU" sz="1600" dirty="0" err="1"/>
              <a:t>Одесі</a:t>
            </a:r>
            <a:r>
              <a:rPr lang="ru-RU" sz="1600" dirty="0"/>
              <a:t> </a:t>
            </a:r>
            <a:r>
              <a:rPr lang="ru-RU" sz="1600" dirty="0" err="1"/>
              <a:t>знаходяться</a:t>
            </a:r>
            <a:r>
              <a:rPr lang="ru-RU" sz="1600" dirty="0"/>
              <a:t> </a:t>
            </a:r>
            <a:r>
              <a:rPr lang="ru-RU" sz="1600" dirty="0" err="1"/>
              <a:t>славнозвісні</a:t>
            </a:r>
            <a:r>
              <a:rPr lang="ru-RU" sz="1600" dirty="0"/>
              <a:t> </a:t>
            </a:r>
            <a:r>
              <a:rPr lang="ru-RU" sz="1600" dirty="0" err="1"/>
              <a:t>Потьомкінські</a:t>
            </a:r>
            <a:r>
              <a:rPr lang="ru-RU" sz="1600" dirty="0"/>
              <a:t> сходи,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192 </a:t>
            </a:r>
            <a:r>
              <a:rPr lang="ru-RU" sz="1600" dirty="0" err="1"/>
              <a:t>сходинки</a:t>
            </a:r>
            <a:r>
              <a:rPr lang="ru-RU" sz="1600" dirty="0"/>
              <a:t>. Вони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збудовані</a:t>
            </a:r>
            <a:r>
              <a:rPr lang="ru-RU" sz="1600" dirty="0"/>
              <a:t> графом </a:t>
            </a:r>
            <a:r>
              <a:rPr lang="ru-RU" sz="1600" dirty="0" err="1"/>
              <a:t>Воронцовим</a:t>
            </a:r>
            <a:r>
              <a:rPr lang="ru-RU" sz="1600" dirty="0"/>
              <a:t>, генерал-губернатором </a:t>
            </a:r>
            <a:r>
              <a:rPr lang="ru-RU" sz="1600" dirty="0" err="1"/>
              <a:t>Новоросії</a:t>
            </a:r>
            <a:r>
              <a:rPr lang="ru-RU" sz="1600" dirty="0"/>
              <a:t>, </a:t>
            </a:r>
            <a:r>
              <a:rPr lang="ru-RU" sz="1600" dirty="0" err="1"/>
              <a:t>Бесарабії</a:t>
            </a:r>
            <a:r>
              <a:rPr lang="ru-RU" sz="1600" dirty="0"/>
              <a:t> та Кавказу,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зробив</a:t>
            </a:r>
            <a:r>
              <a:rPr lang="ru-RU" sz="1600" dirty="0"/>
              <a:t> великий </a:t>
            </a:r>
            <a:r>
              <a:rPr lang="ru-RU" sz="1600" dirty="0" err="1"/>
              <a:t>внесок</a:t>
            </a:r>
            <a:r>
              <a:rPr lang="ru-RU" sz="1600" dirty="0"/>
              <a:t> у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. Сходи </a:t>
            </a:r>
            <a:r>
              <a:rPr lang="ru-RU" sz="1600" dirty="0" err="1"/>
              <a:t>коштували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800 тис. </a:t>
            </a:r>
            <a:r>
              <a:rPr lang="ru-RU" sz="1600" dirty="0" err="1"/>
              <a:t>карбованців</a:t>
            </a:r>
            <a:r>
              <a:rPr lang="ru-RU" sz="1600" dirty="0"/>
              <a:t> та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подарунком</a:t>
            </a:r>
            <a:r>
              <a:rPr lang="ru-RU" sz="1600" dirty="0"/>
              <a:t> на день </a:t>
            </a:r>
            <a:r>
              <a:rPr lang="ru-RU" sz="1600" dirty="0" err="1"/>
              <a:t>народження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дружині</a:t>
            </a:r>
            <a:r>
              <a:rPr lang="ru-RU" sz="1600" dirty="0"/>
              <a:t>, </a:t>
            </a:r>
            <a:r>
              <a:rPr lang="ru-RU" sz="1600" dirty="0" err="1"/>
              <a:t>Єлизаветі</a:t>
            </a:r>
            <a:r>
              <a:rPr lang="ru-RU" sz="1600" dirty="0"/>
              <a:t> </a:t>
            </a:r>
            <a:r>
              <a:rPr lang="ru-RU" sz="1600" dirty="0" err="1"/>
              <a:t>Ксавер'ївні</a:t>
            </a:r>
            <a:r>
              <a:rPr lang="ru-RU" sz="1600" dirty="0"/>
              <a:t>, на той час — </a:t>
            </a:r>
            <a:r>
              <a:rPr lang="ru-RU" sz="1600" dirty="0" err="1"/>
              <a:t>першій</a:t>
            </a:r>
            <a:r>
              <a:rPr lang="ru-RU" sz="1600" dirty="0"/>
              <a:t> </a:t>
            </a:r>
            <a:r>
              <a:rPr lang="ru-RU" sz="1600" dirty="0" err="1"/>
              <a:t>красуні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. У </a:t>
            </a:r>
            <a:r>
              <a:rPr lang="ru-RU" sz="1600" dirty="0" err="1"/>
              <a:t>радянські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 сходи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перейменовані</a:t>
            </a:r>
            <a:r>
              <a:rPr lang="ru-RU" sz="1600" dirty="0"/>
              <a:t> у </a:t>
            </a:r>
            <a:r>
              <a:rPr lang="ru-RU" sz="1600" dirty="0" err="1"/>
              <a:t>пам'ять</a:t>
            </a:r>
            <a:r>
              <a:rPr lang="ru-RU" sz="1600" dirty="0"/>
              <a:t> </a:t>
            </a:r>
            <a:r>
              <a:rPr lang="ru-RU" sz="1600" dirty="0" err="1"/>
              <a:t>повстання</a:t>
            </a:r>
            <a:r>
              <a:rPr lang="ru-RU" sz="1600" dirty="0"/>
              <a:t> на </a:t>
            </a:r>
            <a:r>
              <a:rPr lang="ru-RU" sz="1600" dirty="0" err="1"/>
              <a:t>панцернику</a:t>
            </a:r>
            <a:r>
              <a:rPr lang="ru-RU" sz="1600" dirty="0"/>
              <a:t> «</a:t>
            </a:r>
            <a:r>
              <a:rPr lang="ru-RU" sz="1600" dirty="0" err="1"/>
              <a:t>Потьомкін</a:t>
            </a:r>
            <a:r>
              <a:rPr lang="ru-RU" sz="1600" dirty="0"/>
              <a:t>» 1905 року (до </a:t>
            </a:r>
            <a:r>
              <a:rPr lang="ru-RU" sz="1600" dirty="0" err="1"/>
              <a:t>революції</a:t>
            </a:r>
            <a:r>
              <a:rPr lang="ru-RU" sz="1600" dirty="0"/>
              <a:t> сходи </a:t>
            </a:r>
            <a:r>
              <a:rPr lang="ru-RU" sz="1600" dirty="0" err="1"/>
              <a:t>називалися</a:t>
            </a:r>
            <a:r>
              <a:rPr lang="ru-RU" sz="1600" dirty="0"/>
              <a:t> </a:t>
            </a:r>
            <a:r>
              <a:rPr lang="ru-RU" sz="1600" dirty="0" err="1"/>
              <a:t>Рішельєвськими</a:t>
            </a:r>
            <a:r>
              <a:rPr lang="ru-RU" sz="1600" dirty="0"/>
              <a:t>). </a:t>
            </a:r>
            <a:r>
              <a:rPr lang="ru-RU" sz="1600" dirty="0" err="1"/>
              <a:t>Будівництво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величних</a:t>
            </a:r>
            <a:r>
              <a:rPr lang="ru-RU" sz="1600" dirty="0"/>
              <a:t> </a:t>
            </a:r>
            <a:r>
              <a:rPr lang="ru-RU" sz="1600" dirty="0" err="1"/>
              <a:t>сходів</a:t>
            </a:r>
            <a:r>
              <a:rPr lang="ru-RU" sz="1600" dirty="0"/>
              <a:t> </a:t>
            </a:r>
            <a:r>
              <a:rPr lang="ru-RU" sz="1600" dirty="0" err="1"/>
              <a:t>тривало</a:t>
            </a:r>
            <a:r>
              <a:rPr lang="ru-RU" sz="1600" dirty="0"/>
              <a:t> з 1837 до 1841 року. Автором проекту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архітектор</a:t>
            </a:r>
            <a:r>
              <a:rPr lang="ru-RU" sz="1600" dirty="0"/>
              <a:t> Франц </a:t>
            </a:r>
            <a:r>
              <a:rPr lang="ru-RU" sz="1600" dirty="0" err="1"/>
              <a:t>Боффо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ретельно</a:t>
            </a:r>
            <a:r>
              <a:rPr lang="ru-RU" sz="1600" dirty="0"/>
              <a:t> </a:t>
            </a:r>
            <a:r>
              <a:rPr lang="ru-RU" sz="1600" dirty="0" err="1"/>
              <a:t>розробив</a:t>
            </a:r>
            <a:r>
              <a:rPr lang="ru-RU" sz="1600" dirty="0"/>
              <a:t> </a:t>
            </a:r>
            <a:r>
              <a:rPr lang="ru-RU" sz="1600" dirty="0" err="1"/>
              <a:t>пропорції</a:t>
            </a:r>
            <a:r>
              <a:rPr lang="ru-RU" sz="1600" dirty="0"/>
              <a:t> </a:t>
            </a:r>
            <a:r>
              <a:rPr lang="ru-RU" sz="1600" dirty="0" err="1"/>
              <a:t>споруди</a:t>
            </a:r>
            <a:r>
              <a:rPr lang="ru-RU" sz="1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40" y="1819656"/>
            <a:ext cx="6636744" cy="5038344"/>
          </a:xfrm>
        </p:spPr>
      </p:pic>
    </p:spTree>
    <p:extLst>
      <p:ext uri="{BB962C8B-B14F-4D97-AF65-F5344CB8AC3E}">
        <p14:creationId xmlns:p14="http://schemas.microsoft.com/office/powerpoint/2010/main" val="423851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10591800" cy="1905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/>
              <a:t>Приїхавши</a:t>
            </a:r>
            <a:r>
              <a:rPr lang="ru-RU" sz="1600" dirty="0"/>
              <a:t> до порту та </a:t>
            </a:r>
            <a:r>
              <a:rPr lang="ru-RU" sz="1600" dirty="0" err="1"/>
              <a:t>піднявшись</a:t>
            </a:r>
            <a:r>
              <a:rPr lang="ru-RU" sz="1600" dirty="0"/>
              <a:t> </a:t>
            </a:r>
            <a:r>
              <a:rPr lang="ru-RU" sz="1600" dirty="0" err="1"/>
              <a:t>Потьомкінськими</a:t>
            </a:r>
            <a:r>
              <a:rPr lang="ru-RU" sz="1600" dirty="0"/>
              <a:t> сходами,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вийдете</a:t>
            </a:r>
            <a:r>
              <a:rPr lang="ru-RU" sz="1600" dirty="0"/>
              <a:t> на </a:t>
            </a:r>
            <a:r>
              <a:rPr lang="ru-RU" sz="1600" dirty="0" err="1"/>
              <a:t>Приморський</a:t>
            </a:r>
            <a:r>
              <a:rPr lang="ru-RU" sz="1600" dirty="0"/>
              <a:t> бульвар — </a:t>
            </a:r>
            <a:r>
              <a:rPr lang="ru-RU" sz="1600" dirty="0" err="1"/>
              <a:t>найкрасивіший</a:t>
            </a:r>
            <a:r>
              <a:rPr lang="ru-RU" sz="1600" dirty="0"/>
              <a:t> у </a:t>
            </a:r>
            <a:r>
              <a:rPr lang="ru-RU" sz="1600" dirty="0" err="1"/>
              <a:t>місті</a:t>
            </a:r>
            <a:r>
              <a:rPr lang="ru-RU" sz="1600" dirty="0"/>
              <a:t>. </a:t>
            </a:r>
            <a:r>
              <a:rPr lang="ru-RU" sz="1600" dirty="0" err="1"/>
              <a:t>Звідси</a:t>
            </a:r>
            <a:r>
              <a:rPr lang="ru-RU" sz="1600" dirty="0"/>
              <a:t> добре видно панораму порту. </a:t>
            </a:r>
            <a:r>
              <a:rPr lang="ru-RU" sz="1600" dirty="0" err="1"/>
              <a:t>Уздовж</a:t>
            </a:r>
            <a:r>
              <a:rPr lang="ru-RU" sz="1600" dirty="0"/>
              <a:t> </a:t>
            </a:r>
            <a:r>
              <a:rPr lang="ru-RU" sz="1600" dirty="0" err="1"/>
              <a:t>всього</a:t>
            </a:r>
            <a:r>
              <a:rPr lang="ru-RU" sz="1600" dirty="0"/>
              <a:t> бульвару </a:t>
            </a:r>
            <a:r>
              <a:rPr lang="ru-RU" sz="1600" dirty="0" err="1"/>
              <a:t>тягнуться</a:t>
            </a:r>
            <a:r>
              <a:rPr lang="ru-RU" sz="1600" dirty="0"/>
              <a:t> </a:t>
            </a:r>
            <a:r>
              <a:rPr lang="ru-RU" sz="1600" dirty="0" err="1"/>
              <a:t>прекрасні</a:t>
            </a:r>
            <a:r>
              <a:rPr lang="ru-RU" sz="1600" dirty="0"/>
              <a:t> </a:t>
            </a:r>
            <a:r>
              <a:rPr lang="ru-RU" sz="1600" dirty="0" err="1"/>
              <a:t>архітектурні</a:t>
            </a:r>
            <a:r>
              <a:rPr lang="ru-RU" sz="1600" dirty="0"/>
              <a:t> </a:t>
            </a:r>
            <a:r>
              <a:rPr lang="ru-RU" sz="1600" dirty="0" err="1"/>
              <a:t>ансамблі</a:t>
            </a:r>
            <a:r>
              <a:rPr lang="ru-RU" sz="1600" dirty="0"/>
              <a:t>. Там </a:t>
            </a:r>
            <a:r>
              <a:rPr lang="ru-RU" sz="1600" dirty="0" err="1"/>
              <a:t>знаходиться</a:t>
            </a:r>
            <a:r>
              <a:rPr lang="ru-RU" sz="1600" dirty="0"/>
              <a:t> </a:t>
            </a:r>
            <a:r>
              <a:rPr lang="ru-RU" sz="1600" dirty="0" err="1"/>
              <a:t>пам'ятник</a:t>
            </a:r>
            <a:r>
              <a:rPr lang="ru-RU" sz="1600" dirty="0"/>
              <a:t> </a:t>
            </a:r>
            <a:r>
              <a:rPr lang="ru-RU" sz="1600" dirty="0" err="1"/>
              <a:t>російському</a:t>
            </a:r>
            <a:r>
              <a:rPr lang="ru-RU" sz="1600" dirty="0"/>
              <a:t> </a:t>
            </a:r>
            <a:r>
              <a:rPr lang="ru-RU" sz="1600" dirty="0" err="1"/>
              <a:t>поетові</a:t>
            </a:r>
            <a:r>
              <a:rPr lang="ru-RU" sz="1600" dirty="0"/>
              <a:t> О. С. </a:t>
            </a:r>
            <a:r>
              <a:rPr lang="ru-RU" sz="1600" dirty="0" err="1"/>
              <a:t>Пушкіну</a:t>
            </a:r>
            <a:r>
              <a:rPr lang="ru-RU" sz="1600" dirty="0"/>
              <a:t>. </a:t>
            </a:r>
            <a:r>
              <a:rPr lang="ru-RU" sz="1600" dirty="0" err="1"/>
              <a:t>Приморський</a:t>
            </a:r>
            <a:r>
              <a:rPr lang="ru-RU" sz="1600" dirty="0"/>
              <a:t> бульвар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улюблене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прогулянок</a:t>
            </a:r>
            <a:r>
              <a:rPr lang="ru-RU" sz="1600" dirty="0"/>
              <a:t> </a:t>
            </a:r>
            <a:r>
              <a:rPr lang="ru-RU" sz="1600" dirty="0" err="1"/>
              <a:t>мешканців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і гостей. Великий </a:t>
            </a:r>
            <a:r>
              <a:rPr lang="ru-RU" sz="1600" dirty="0" err="1"/>
              <a:t>масив</a:t>
            </a:r>
            <a:r>
              <a:rPr lang="ru-RU" sz="1600" dirty="0"/>
              <a:t> </a:t>
            </a:r>
            <a:r>
              <a:rPr lang="ru-RU" sz="1600" dirty="0" err="1"/>
              <a:t>займає</a:t>
            </a:r>
            <a:r>
              <a:rPr lang="ru-RU" sz="1600" dirty="0"/>
              <a:t> </a:t>
            </a:r>
            <a:r>
              <a:rPr lang="ru-RU" sz="1600" dirty="0" err="1"/>
              <a:t>Центральний</a:t>
            </a:r>
            <a:r>
              <a:rPr lang="ru-RU" sz="1600" dirty="0"/>
              <a:t> парк </a:t>
            </a:r>
            <a:r>
              <a:rPr lang="ru-RU" sz="1600" dirty="0" err="1"/>
              <a:t>культури</a:t>
            </a:r>
            <a:r>
              <a:rPr lang="ru-RU" sz="1600" dirty="0"/>
              <a:t> і </a:t>
            </a:r>
            <a:r>
              <a:rPr lang="ru-RU" sz="1600" dirty="0" err="1"/>
              <a:t>відпочинку</a:t>
            </a:r>
            <a:r>
              <a:rPr lang="ru-RU" sz="1600" dirty="0"/>
              <a:t> </a:t>
            </a:r>
            <a:r>
              <a:rPr lang="ru-RU" sz="1600" dirty="0" err="1"/>
              <a:t>ім</a:t>
            </a:r>
            <a:r>
              <a:rPr lang="ru-RU" sz="1600" dirty="0"/>
              <a:t>. Т. Г. </a:t>
            </a:r>
            <a:r>
              <a:rPr lang="ru-RU" sz="1600" dirty="0" err="1"/>
              <a:t>Шевченка</a:t>
            </a:r>
            <a:r>
              <a:rPr lang="ru-RU" sz="1600" dirty="0"/>
              <a:t>, </a:t>
            </a:r>
            <a:r>
              <a:rPr lang="ru-RU" sz="1600" dirty="0" err="1"/>
              <a:t>колишній</a:t>
            </a:r>
            <a:r>
              <a:rPr lang="ru-RU" sz="1600" dirty="0"/>
              <a:t> </a:t>
            </a:r>
            <a:r>
              <a:rPr lang="ru-RU" sz="1600" dirty="0" err="1"/>
              <a:t>Олександрівський</a:t>
            </a:r>
            <a:r>
              <a:rPr lang="ru-RU" sz="1600" dirty="0"/>
              <a:t> парк. У парку </a:t>
            </a:r>
            <a:r>
              <a:rPr lang="ru-RU" sz="1600" dirty="0" err="1"/>
              <a:t>споруджено</a:t>
            </a:r>
            <a:r>
              <a:rPr lang="ru-RU" sz="1600" dirty="0"/>
              <a:t> </a:t>
            </a:r>
            <a:r>
              <a:rPr lang="ru-RU" sz="1600" dirty="0" err="1"/>
              <a:t>пам'ятник</a:t>
            </a:r>
            <a:r>
              <a:rPr lang="ru-RU" sz="1600" dirty="0"/>
              <a:t> </a:t>
            </a:r>
            <a:r>
              <a:rPr lang="ru-RU" sz="1600" dirty="0" err="1"/>
              <a:t>Невідомому</a:t>
            </a:r>
            <a:r>
              <a:rPr lang="ru-RU" sz="1600" dirty="0"/>
              <a:t> </a:t>
            </a:r>
            <a:r>
              <a:rPr lang="ru-RU" sz="1600" dirty="0" err="1"/>
              <a:t>матросові</a:t>
            </a:r>
            <a:r>
              <a:rPr lang="ru-RU" sz="1600" dirty="0"/>
              <a:t>. </a:t>
            </a:r>
            <a:r>
              <a:rPr lang="ru-RU" sz="1600" dirty="0" err="1"/>
              <a:t>Біля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підніжжя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</a:t>
            </a:r>
            <a:r>
              <a:rPr lang="ru-RU" sz="1600" dirty="0" err="1"/>
              <a:t>Вічний</a:t>
            </a:r>
            <a:r>
              <a:rPr lang="ru-RU" sz="1600" dirty="0"/>
              <a:t> </a:t>
            </a:r>
            <a:r>
              <a:rPr lang="ru-RU" sz="1600" dirty="0" err="1"/>
              <a:t>вогонь</a:t>
            </a:r>
            <a:r>
              <a:rPr lang="ru-RU" sz="16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84248"/>
            <a:ext cx="5885783" cy="48737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6" y="1655064"/>
            <a:ext cx="4419600" cy="5202936"/>
          </a:xfrm>
        </p:spPr>
      </p:pic>
    </p:spTree>
    <p:extLst>
      <p:ext uri="{BB962C8B-B14F-4D97-AF65-F5344CB8AC3E}">
        <p14:creationId xmlns:p14="http://schemas.microsoft.com/office/powerpoint/2010/main" val="358889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10591800" cy="199339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Не </a:t>
            </a:r>
            <a:r>
              <a:rPr lang="ru-RU" sz="1800" dirty="0" err="1"/>
              <a:t>меншою</a:t>
            </a:r>
            <a:r>
              <a:rPr lang="ru-RU" sz="1800" dirty="0"/>
              <a:t> </a:t>
            </a:r>
            <a:r>
              <a:rPr lang="ru-RU" sz="1800" dirty="0" err="1"/>
              <a:t>визначною</a:t>
            </a:r>
            <a:r>
              <a:rPr lang="ru-RU" sz="1800" dirty="0"/>
              <a:t> </a:t>
            </a:r>
            <a:r>
              <a:rPr lang="ru-RU" sz="1800" dirty="0" err="1"/>
              <a:t>пам'яткою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є </a:t>
            </a:r>
            <a:r>
              <a:rPr lang="ru-RU" sz="1800" dirty="0" err="1"/>
              <a:t>вулиця</a:t>
            </a:r>
            <a:r>
              <a:rPr lang="ru-RU" sz="1800" dirty="0"/>
              <a:t> </a:t>
            </a:r>
            <a:r>
              <a:rPr lang="ru-RU" sz="1800" dirty="0" err="1"/>
              <a:t>Дерибасівська</a:t>
            </a:r>
            <a:r>
              <a:rPr lang="ru-RU" sz="1800" dirty="0"/>
              <a:t>, названа так на честь </a:t>
            </a:r>
            <a:r>
              <a:rPr lang="ru-RU" sz="1800" dirty="0" err="1"/>
              <a:t>засновника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Осипа </a:t>
            </a:r>
            <a:r>
              <a:rPr lang="ru-RU" sz="1800" dirty="0" err="1"/>
              <a:t>Дерібаса</a:t>
            </a:r>
            <a:r>
              <a:rPr lang="ru-RU" sz="1800" dirty="0"/>
              <a:t> (Хосе де </a:t>
            </a:r>
            <a:r>
              <a:rPr lang="ru-RU" sz="1800" dirty="0" err="1"/>
              <a:t>Рібас</a:t>
            </a:r>
            <a:r>
              <a:rPr lang="ru-RU" sz="1800" dirty="0"/>
              <a:t>),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Грецька</a:t>
            </a:r>
            <a:r>
              <a:rPr lang="ru-RU" sz="1800" dirty="0"/>
              <a:t> </a:t>
            </a:r>
            <a:r>
              <a:rPr lang="ru-RU" sz="1800" dirty="0" err="1"/>
              <a:t>площа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прилягає</a:t>
            </a:r>
            <a:r>
              <a:rPr lang="ru-RU" sz="1800" dirty="0"/>
              <a:t> до </a:t>
            </a:r>
            <a:r>
              <a:rPr lang="ru-RU" sz="1800" dirty="0" err="1"/>
              <a:t>неї</a:t>
            </a:r>
            <a:r>
              <a:rPr lang="ru-RU" sz="1800" dirty="0"/>
              <a:t>. Зараз </a:t>
            </a:r>
            <a:r>
              <a:rPr lang="ru-RU" sz="1800" dirty="0" err="1"/>
              <a:t>більша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вулиці</a:t>
            </a:r>
            <a:r>
              <a:rPr lang="ru-RU" sz="1800" dirty="0"/>
              <a:t> і </a:t>
            </a:r>
            <a:r>
              <a:rPr lang="ru-RU" sz="1800" dirty="0" err="1"/>
              <a:t>площі</a:t>
            </a:r>
            <a:r>
              <a:rPr lang="ru-RU" sz="1800" dirty="0"/>
              <a:t> — </a:t>
            </a:r>
            <a:r>
              <a:rPr lang="ru-RU" sz="1800" dirty="0" err="1"/>
              <a:t>пішохідні</a:t>
            </a:r>
            <a:r>
              <a:rPr lang="ru-RU" sz="1800" dirty="0"/>
              <a:t>, і разом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прилеглим</a:t>
            </a:r>
            <a:r>
              <a:rPr lang="ru-RU" sz="1800" dirty="0"/>
              <a:t> </a:t>
            </a:r>
            <a:r>
              <a:rPr lang="ru-RU" sz="1800" dirty="0" err="1"/>
              <a:t>Міським</a:t>
            </a:r>
            <a:r>
              <a:rPr lang="ru-RU" sz="1800" dirty="0"/>
              <a:t> Садом є одними з </a:t>
            </a:r>
            <a:r>
              <a:rPr lang="ru-RU" sz="1800" dirty="0" err="1"/>
              <a:t>найулюбленіших</a:t>
            </a:r>
            <a:r>
              <a:rPr lang="ru-RU" sz="1800" dirty="0"/>
              <a:t> </a:t>
            </a:r>
            <a:r>
              <a:rPr lang="ru-RU" sz="1800" dirty="0" err="1"/>
              <a:t>місць</a:t>
            </a:r>
            <a:r>
              <a:rPr lang="ru-RU" sz="1800" dirty="0"/>
              <a:t> </a:t>
            </a:r>
            <a:r>
              <a:rPr lang="ru-RU" sz="1800" dirty="0" err="1"/>
              <a:t>відпочинку</a:t>
            </a:r>
            <a:r>
              <a:rPr lang="ru-RU" sz="1800" dirty="0"/>
              <a:t> і </a:t>
            </a:r>
            <a:r>
              <a:rPr lang="ru-RU" sz="1800" dirty="0" err="1"/>
              <a:t>прогулянок</a:t>
            </a:r>
            <a:r>
              <a:rPr lang="ru-RU" sz="1800" dirty="0"/>
              <a:t> </a:t>
            </a:r>
            <a:r>
              <a:rPr lang="ru-RU" sz="1800" dirty="0" err="1"/>
              <a:t>мешканців</a:t>
            </a:r>
            <a:r>
              <a:rPr lang="ru-RU" sz="1800" dirty="0"/>
              <a:t> і гостей </a:t>
            </a:r>
            <a:r>
              <a:rPr lang="ru-RU" sz="1800" dirty="0" err="1"/>
              <a:t>міста</a:t>
            </a:r>
            <a:r>
              <a:rPr lang="ru-RU" sz="1800" dirty="0"/>
              <a:t>. Там </a:t>
            </a:r>
            <a:r>
              <a:rPr lang="ru-RU" sz="1800" dirty="0" err="1"/>
              <a:t>розташовані</a:t>
            </a:r>
            <a:r>
              <a:rPr lang="ru-RU" sz="1800" dirty="0"/>
              <a:t> </a:t>
            </a:r>
            <a:r>
              <a:rPr lang="ru-RU" sz="1800" dirty="0" err="1"/>
              <a:t>численні</a:t>
            </a:r>
            <a:r>
              <a:rPr lang="ru-RU" sz="1800" dirty="0"/>
              <a:t> кафе, </a:t>
            </a:r>
            <a:r>
              <a:rPr lang="ru-RU" sz="1800" dirty="0" err="1"/>
              <a:t>бари</a:t>
            </a:r>
            <a:r>
              <a:rPr lang="ru-RU" sz="1800" dirty="0"/>
              <a:t>, </a:t>
            </a:r>
            <a:r>
              <a:rPr lang="ru-RU" sz="1800" dirty="0" err="1"/>
              <a:t>крамниці</a:t>
            </a:r>
            <a:r>
              <a:rPr lang="ru-RU" sz="1800" dirty="0"/>
              <a:t> та </a:t>
            </a:r>
            <a:r>
              <a:rPr lang="ru-RU" sz="1800" dirty="0" err="1"/>
              <a:t>готелі</a:t>
            </a:r>
            <a:r>
              <a:rPr lang="ru-RU" sz="1800" dirty="0"/>
              <a:t>. </a:t>
            </a:r>
            <a:r>
              <a:rPr lang="ru-RU" sz="1800" dirty="0" err="1"/>
              <a:t>Життя</a:t>
            </a:r>
            <a:r>
              <a:rPr lang="ru-RU" sz="1800" dirty="0"/>
              <a:t> на </a:t>
            </a:r>
            <a:r>
              <a:rPr lang="ru-RU" sz="1800" dirty="0" err="1"/>
              <a:t>цій</a:t>
            </a:r>
            <a:r>
              <a:rPr lang="ru-RU" sz="1800" dirty="0"/>
              <a:t> </a:t>
            </a:r>
            <a:r>
              <a:rPr lang="ru-RU" sz="1800" dirty="0" err="1"/>
              <a:t>вулиці</a:t>
            </a:r>
            <a:r>
              <a:rPr lang="ru-RU" sz="1800" dirty="0"/>
              <a:t> </a:t>
            </a:r>
            <a:r>
              <a:rPr lang="ru-RU" sz="1800" dirty="0" err="1"/>
              <a:t>рідко</a:t>
            </a:r>
            <a:r>
              <a:rPr lang="ru-RU" sz="1800" dirty="0"/>
              <a:t> </a:t>
            </a:r>
            <a:r>
              <a:rPr lang="ru-RU" sz="1800" dirty="0" err="1"/>
              <a:t>завмирає</a:t>
            </a:r>
            <a:r>
              <a:rPr lang="ru-RU" sz="1800" dirty="0"/>
              <a:t>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вночі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976"/>
            <a:ext cx="6088635" cy="4764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35" y="2093976"/>
            <a:ext cx="6103365" cy="4764024"/>
          </a:xfrm>
        </p:spPr>
      </p:pic>
    </p:spTree>
    <p:extLst>
      <p:ext uri="{BB962C8B-B14F-4D97-AF65-F5344CB8AC3E}">
        <p14:creationId xmlns:p14="http://schemas.microsoft.com/office/powerpoint/2010/main" val="172543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0"/>
            <a:ext cx="4864609" cy="6858000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Пам'ятник</a:t>
            </a:r>
            <a:r>
              <a:rPr lang="ru-RU" sz="1800" dirty="0"/>
              <a:t> герцогу де </a:t>
            </a:r>
            <a:r>
              <a:rPr lang="ru-RU" sz="1800" dirty="0" err="1"/>
              <a:t>Рішельє</a:t>
            </a:r>
            <a:r>
              <a:rPr lang="ru-RU" sz="1800" dirty="0"/>
              <a:t> (</a:t>
            </a:r>
            <a:r>
              <a:rPr lang="ru-RU" sz="1800" dirty="0" err="1"/>
              <a:t>Пам'ятник</a:t>
            </a:r>
            <a:r>
              <a:rPr lang="ru-RU" sz="1800" dirty="0"/>
              <a:t> </a:t>
            </a:r>
            <a:r>
              <a:rPr lang="ru-RU" sz="1800" dirty="0" err="1"/>
              <a:t>Дюку</a:t>
            </a:r>
            <a:r>
              <a:rPr lang="ru-RU" sz="1800" dirty="0"/>
              <a:t>) в </a:t>
            </a:r>
            <a:r>
              <a:rPr lang="ru-RU" sz="1800" dirty="0" err="1"/>
              <a:t>Одесі</a:t>
            </a:r>
            <a:r>
              <a:rPr lang="ru-RU" sz="1800" dirty="0"/>
              <a:t> — </a:t>
            </a:r>
            <a:r>
              <a:rPr lang="ru-RU" sz="1800" dirty="0" err="1"/>
              <a:t>бронзова</a:t>
            </a:r>
            <a:r>
              <a:rPr lang="ru-RU" sz="1800" dirty="0"/>
              <a:t> скульптура </a:t>
            </a:r>
            <a:r>
              <a:rPr lang="ru-RU" sz="1800" dirty="0" err="1"/>
              <a:t>присвячена</a:t>
            </a:r>
            <a:r>
              <a:rPr lang="ru-RU" sz="1800" dirty="0"/>
              <a:t> </a:t>
            </a:r>
            <a:r>
              <a:rPr lang="ru-RU" sz="1800" dirty="0" err="1"/>
              <a:t>Арману</a:t>
            </a:r>
            <a:r>
              <a:rPr lang="ru-RU" sz="1800" dirty="0"/>
              <a:t> </a:t>
            </a:r>
            <a:r>
              <a:rPr lang="ru-RU" sz="1800" dirty="0" err="1"/>
              <a:t>Емманюелю</a:t>
            </a:r>
            <a:r>
              <a:rPr lang="ru-RU" sz="1800" dirty="0"/>
              <a:t> </a:t>
            </a:r>
            <a:r>
              <a:rPr lang="ru-RU" sz="1800" dirty="0" err="1"/>
              <a:t>дю</a:t>
            </a:r>
            <a:r>
              <a:rPr lang="ru-RU" sz="1800" dirty="0"/>
              <a:t> </a:t>
            </a:r>
            <a:r>
              <a:rPr lang="ru-RU" sz="1800" dirty="0" err="1"/>
              <a:t>Плессі</a:t>
            </a:r>
            <a:r>
              <a:rPr lang="ru-RU" sz="1800" dirty="0"/>
              <a:t>, </a:t>
            </a:r>
            <a:r>
              <a:rPr lang="ru-RU" sz="1800" dirty="0" err="1"/>
              <a:t>улюбленцю</a:t>
            </a:r>
            <a:r>
              <a:rPr lang="ru-RU" sz="1800" dirty="0"/>
              <a:t> </a:t>
            </a:r>
            <a:r>
              <a:rPr lang="ru-RU" sz="1800" dirty="0" err="1"/>
              <a:t>одеситів</a:t>
            </a:r>
            <a:r>
              <a:rPr lang="ru-RU" sz="1800" dirty="0"/>
              <a:t>, перший </a:t>
            </a:r>
            <a:r>
              <a:rPr lang="ru-RU" sz="1800" dirty="0" err="1"/>
              <a:t>одеський</a:t>
            </a:r>
            <a:r>
              <a:rPr lang="ru-RU" sz="1800" dirty="0"/>
              <a:t> градоначальник.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перший </a:t>
            </a:r>
            <a:r>
              <a:rPr lang="ru-RU" sz="1800" dirty="0" err="1"/>
              <a:t>пам'ятник</a:t>
            </a:r>
            <a:r>
              <a:rPr lang="ru-RU" sz="1800" dirty="0"/>
              <a:t> в </a:t>
            </a:r>
            <a:r>
              <a:rPr lang="ru-RU" sz="1800" dirty="0" err="1" smtClean="0"/>
              <a:t>Одесі</a:t>
            </a:r>
            <a:r>
              <a:rPr lang="ru-RU" sz="1800" dirty="0"/>
              <a:t>. </a:t>
            </a:r>
            <a:r>
              <a:rPr lang="ru-RU" sz="1800" dirty="0" err="1" smtClean="0"/>
              <a:t>Встановлений</a:t>
            </a:r>
            <a:r>
              <a:rPr lang="ru-RU" sz="1800" dirty="0" smtClean="0"/>
              <a:t> 22 </a:t>
            </a:r>
            <a:r>
              <a:rPr lang="ru-RU" sz="1800" dirty="0" err="1"/>
              <a:t>квітня</a:t>
            </a:r>
            <a:r>
              <a:rPr lang="ru-RU" sz="1800" dirty="0"/>
              <a:t> 1828. </a:t>
            </a:r>
            <a:r>
              <a:rPr lang="ru-RU" sz="1800" dirty="0" err="1"/>
              <a:t>Пам'ятник</a:t>
            </a:r>
            <a:r>
              <a:rPr lang="ru-RU" sz="1800" dirty="0"/>
              <a:t> </a:t>
            </a:r>
            <a:r>
              <a:rPr lang="ru-RU" sz="1800" dirty="0" err="1"/>
              <a:t>являє</a:t>
            </a:r>
            <a:r>
              <a:rPr lang="ru-RU" sz="1800" dirty="0"/>
              <a:t> собою </a:t>
            </a:r>
            <a:r>
              <a:rPr lang="ru-RU" sz="1800" dirty="0" err="1"/>
              <a:t>бронзову</a:t>
            </a:r>
            <a:r>
              <a:rPr lang="ru-RU" sz="1800" dirty="0"/>
              <a:t> статую </a:t>
            </a:r>
            <a:r>
              <a:rPr lang="ru-RU" sz="1800" dirty="0" err="1"/>
              <a:t>Рішельє</a:t>
            </a:r>
            <a:r>
              <a:rPr lang="ru-RU" sz="1800" dirty="0"/>
              <a:t> в </a:t>
            </a:r>
            <a:r>
              <a:rPr lang="ru-RU" sz="1800" dirty="0" err="1"/>
              <a:t>римській</a:t>
            </a:r>
            <a:r>
              <a:rPr lang="ru-RU" sz="1800" dirty="0"/>
              <a:t> </a:t>
            </a:r>
            <a:r>
              <a:rPr lang="ru-RU" sz="1800" dirty="0" err="1"/>
              <a:t>тозі</a:t>
            </a:r>
            <a:r>
              <a:rPr lang="ru-RU" sz="1800" dirty="0"/>
              <a:t> з </a:t>
            </a:r>
            <a:r>
              <a:rPr lang="ru-RU" sz="1800" dirty="0" err="1"/>
              <a:t>сувоєм</a:t>
            </a:r>
            <a:r>
              <a:rPr lang="ru-RU" sz="1800" dirty="0"/>
              <a:t> у </a:t>
            </a:r>
            <a:r>
              <a:rPr lang="ru-RU" sz="1800" dirty="0" err="1"/>
              <a:t>руці</a:t>
            </a:r>
            <a:r>
              <a:rPr lang="ru-RU" sz="1800" dirty="0"/>
              <a:t> і </a:t>
            </a:r>
            <a:r>
              <a:rPr lang="ru-RU" sz="1800" dirty="0" err="1"/>
              <a:t>трьома</a:t>
            </a:r>
            <a:r>
              <a:rPr lang="ru-RU" sz="1800" dirty="0"/>
              <a:t> </a:t>
            </a:r>
            <a:r>
              <a:rPr lang="ru-RU" sz="1800" dirty="0" err="1"/>
              <a:t>латуневими</a:t>
            </a:r>
            <a:r>
              <a:rPr lang="ru-RU" sz="1800" dirty="0"/>
              <a:t> </a:t>
            </a:r>
            <a:r>
              <a:rPr lang="ru-RU" sz="1800" dirty="0" err="1"/>
              <a:t>горельєфами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символізують</a:t>
            </a:r>
            <a:r>
              <a:rPr lang="ru-RU" sz="1800" dirty="0"/>
              <a:t> </a:t>
            </a:r>
            <a:r>
              <a:rPr lang="ru-RU" sz="1800" dirty="0" err="1"/>
              <a:t>землеробство</a:t>
            </a:r>
            <a:r>
              <a:rPr lang="ru-RU" sz="1800" dirty="0"/>
              <a:t>, </a:t>
            </a:r>
            <a:r>
              <a:rPr lang="ru-RU" sz="1800" dirty="0" err="1"/>
              <a:t>торгівлю</a:t>
            </a:r>
            <a:r>
              <a:rPr lang="ru-RU" sz="1800" dirty="0"/>
              <a:t> і </a:t>
            </a:r>
            <a:r>
              <a:rPr lang="ru-RU" sz="1800" dirty="0" err="1"/>
              <a:t>правосуддя</a:t>
            </a:r>
            <a:r>
              <a:rPr lang="ru-RU" sz="1800" dirty="0"/>
              <a:t>. </a:t>
            </a:r>
            <a:r>
              <a:rPr lang="ru-RU" sz="1800" dirty="0" smtClean="0"/>
              <a:t>Скульптура </a:t>
            </a:r>
            <a:r>
              <a:rPr lang="ru-RU" sz="1800" dirty="0"/>
              <a:t>і </a:t>
            </a:r>
            <a:r>
              <a:rPr lang="ru-RU" sz="1800" dirty="0" err="1"/>
              <a:t>горельєфи</a:t>
            </a:r>
            <a:r>
              <a:rPr lang="ru-RU" sz="1800" dirty="0"/>
              <a:t> </a:t>
            </a:r>
            <a:r>
              <a:rPr lang="ru-RU" sz="1800" dirty="0" err="1"/>
              <a:t>відлиті</a:t>
            </a:r>
            <a:r>
              <a:rPr lang="ru-RU" sz="1800" dirty="0"/>
              <a:t> в </a:t>
            </a:r>
            <a:r>
              <a:rPr lang="ru-RU" sz="1800" dirty="0" err="1"/>
              <a:t>бронзі</a:t>
            </a:r>
            <a:r>
              <a:rPr lang="ru-RU" sz="1800" dirty="0"/>
              <a:t> </a:t>
            </a:r>
            <a:r>
              <a:rPr lang="ru-RU" sz="1800" dirty="0" err="1"/>
              <a:t>ливарним</a:t>
            </a:r>
            <a:r>
              <a:rPr lang="ru-RU" sz="1800" dirty="0"/>
              <a:t> </a:t>
            </a:r>
            <a:r>
              <a:rPr lang="ru-RU" sz="1800" dirty="0" err="1"/>
              <a:t>майстром</a:t>
            </a:r>
            <a:r>
              <a:rPr lang="ru-RU" sz="1800" dirty="0"/>
              <a:t> Василем </a:t>
            </a:r>
            <a:r>
              <a:rPr lang="ru-RU" sz="1800" dirty="0" err="1"/>
              <a:t>Єкімовим</a:t>
            </a:r>
            <a:r>
              <a:rPr lang="ru-RU" sz="1800" dirty="0"/>
              <a:t> в </a:t>
            </a:r>
            <a:r>
              <a:rPr lang="ru-RU" sz="1800" dirty="0" err="1"/>
              <a:t>Петербурзі</a:t>
            </a:r>
            <a:r>
              <a:rPr lang="ru-RU" sz="1800" dirty="0"/>
              <a:t>. </a:t>
            </a:r>
            <a:r>
              <a:rPr lang="ru-RU" sz="1800" dirty="0" err="1" smtClean="0"/>
              <a:t>Квадратний</a:t>
            </a:r>
            <a:r>
              <a:rPr lang="ru-RU" sz="1800" dirty="0" smtClean="0"/>
              <a:t> </a:t>
            </a:r>
            <a:r>
              <a:rPr lang="ru-RU" sz="1800" dirty="0" err="1"/>
              <a:t>п'єдестал</a:t>
            </a:r>
            <a:r>
              <a:rPr lang="ru-RU" sz="1800" dirty="0"/>
              <a:t> з карнизом з </a:t>
            </a:r>
            <a:r>
              <a:rPr lang="ru-RU" sz="1800" dirty="0" err="1"/>
              <a:t>рожевого</a:t>
            </a:r>
            <a:r>
              <a:rPr lang="ru-RU" sz="1800" dirty="0"/>
              <a:t> </a:t>
            </a:r>
            <a:r>
              <a:rPr lang="ru-RU" sz="1800" dirty="0" err="1"/>
              <a:t>полірованого</a:t>
            </a:r>
            <a:r>
              <a:rPr lang="ru-RU" sz="1800" dirty="0"/>
              <a:t> </a:t>
            </a:r>
            <a:r>
              <a:rPr lang="ru-RU" sz="1800" dirty="0" err="1"/>
              <a:t>граніту</a:t>
            </a:r>
            <a:r>
              <a:rPr lang="ru-RU" sz="1800" dirty="0"/>
              <a:t> з берега </a:t>
            </a:r>
            <a:r>
              <a:rPr lang="ru-RU" sz="1800" dirty="0" err="1"/>
              <a:t>річки</a:t>
            </a:r>
            <a:r>
              <a:rPr lang="ru-RU" sz="1800" dirty="0"/>
              <a:t> </a:t>
            </a:r>
            <a:r>
              <a:rPr lang="ru-RU" sz="1800" dirty="0" err="1"/>
              <a:t>Південний</a:t>
            </a:r>
            <a:r>
              <a:rPr lang="ru-RU" sz="1800" dirty="0"/>
              <a:t> </a:t>
            </a:r>
            <a:r>
              <a:rPr lang="ru-RU" sz="1800" dirty="0" smtClean="0"/>
              <a:t>Буг. </a:t>
            </a:r>
            <a:r>
              <a:rPr lang="ru-RU" sz="1800" dirty="0" err="1" smtClean="0"/>
              <a:t>Підставою</a:t>
            </a:r>
            <a:r>
              <a:rPr lang="ru-RU" sz="1800" dirty="0" smtClean="0"/>
              <a:t> </a:t>
            </a:r>
            <a:r>
              <a:rPr lang="ru-RU" sz="1800" dirty="0" err="1"/>
              <a:t>п'єдесталу</a:t>
            </a:r>
            <a:r>
              <a:rPr lang="ru-RU" sz="1800" dirty="0"/>
              <a:t> служить стилобат у </a:t>
            </a:r>
            <a:r>
              <a:rPr lang="ru-RU" sz="1800" dirty="0" err="1"/>
              <a:t>формі</a:t>
            </a:r>
            <a:r>
              <a:rPr lang="ru-RU" sz="1800" dirty="0"/>
              <a:t> </a:t>
            </a:r>
            <a:r>
              <a:rPr lang="ru-RU" sz="1800" dirty="0" err="1"/>
              <a:t>усіченої</a:t>
            </a:r>
            <a:r>
              <a:rPr lang="ru-RU" sz="1800" dirty="0"/>
              <a:t> </a:t>
            </a:r>
            <a:r>
              <a:rPr lang="ru-RU" sz="1800" dirty="0" err="1"/>
              <a:t>піраміди</a:t>
            </a:r>
            <a:r>
              <a:rPr lang="ru-RU" sz="1800" dirty="0"/>
              <a:t> з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вапняку</a:t>
            </a:r>
            <a:r>
              <a:rPr lang="ru-RU" sz="1800" dirty="0"/>
              <a:t> з </a:t>
            </a:r>
            <a:r>
              <a:rPr lang="ru-RU" sz="1800" dirty="0" err="1"/>
              <a:t>чотирма</a:t>
            </a:r>
            <a:r>
              <a:rPr lang="ru-RU" sz="1800" dirty="0"/>
              <a:t> ступенями з </a:t>
            </a:r>
            <a:r>
              <a:rPr lang="ru-RU" sz="1800" dirty="0" err="1"/>
              <a:t>граніту</a:t>
            </a:r>
            <a:r>
              <a:rPr lang="ru-RU" sz="1800" dirty="0"/>
              <a:t>. Роботами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встановлення</a:t>
            </a:r>
            <a:r>
              <a:rPr lang="ru-RU" sz="1800" dirty="0"/>
              <a:t> </a:t>
            </a:r>
            <a:r>
              <a:rPr lang="ru-RU" sz="1800" dirty="0" err="1"/>
              <a:t>пам'ятника</a:t>
            </a:r>
            <a:r>
              <a:rPr lang="ru-RU" sz="1800" dirty="0"/>
              <a:t> </a:t>
            </a:r>
            <a:r>
              <a:rPr lang="ru-RU" sz="1800" dirty="0" err="1"/>
              <a:t>керував</a:t>
            </a:r>
            <a:r>
              <a:rPr lang="ru-RU" sz="1800" dirty="0"/>
              <a:t> </a:t>
            </a:r>
            <a:r>
              <a:rPr lang="ru-RU" sz="1800" dirty="0" err="1"/>
              <a:t>архітектор</a:t>
            </a:r>
            <a:r>
              <a:rPr lang="ru-RU" sz="1800" dirty="0"/>
              <a:t> Франц </a:t>
            </a:r>
            <a:r>
              <a:rPr lang="ru-RU" sz="1800" dirty="0" err="1"/>
              <a:t>Боффо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13" y="0"/>
            <a:ext cx="5352288" cy="6858000"/>
          </a:xfrm>
        </p:spPr>
      </p:pic>
    </p:spTree>
    <p:extLst>
      <p:ext uri="{BB962C8B-B14F-4D97-AF65-F5344CB8AC3E}">
        <p14:creationId xmlns:p14="http://schemas.microsoft.com/office/powerpoint/2010/main" val="31256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048" y="0"/>
            <a:ext cx="3794760" cy="6839712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Центральний</a:t>
            </a:r>
            <a:r>
              <a:rPr lang="ru-RU" sz="1800" dirty="0"/>
              <a:t> </a:t>
            </a:r>
            <a:r>
              <a:rPr lang="ru-RU" sz="1800" dirty="0" err="1"/>
              <a:t>лютеранський</a:t>
            </a:r>
            <a:r>
              <a:rPr lang="ru-RU" sz="1800" dirty="0"/>
              <a:t> </a:t>
            </a:r>
            <a:r>
              <a:rPr lang="ru-RU" sz="1800" dirty="0" err="1"/>
              <a:t>катедральний</a:t>
            </a:r>
            <a:r>
              <a:rPr lang="ru-RU" sz="1800" dirty="0"/>
              <a:t> собор </a:t>
            </a:r>
            <a:r>
              <a:rPr lang="ru-RU" sz="1800" dirty="0" err="1"/>
              <a:t>України</a:t>
            </a:r>
            <a:r>
              <a:rPr lang="ru-RU" sz="1800" dirty="0"/>
              <a:t> Св. Павла,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відомий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назвою</a:t>
            </a:r>
            <a:r>
              <a:rPr lang="ru-RU" sz="1800" dirty="0"/>
              <a:t> </a:t>
            </a:r>
            <a:r>
              <a:rPr lang="ru-RU" sz="1800" dirty="0" err="1"/>
              <a:t>Одеська</a:t>
            </a:r>
            <a:r>
              <a:rPr lang="ru-RU" sz="1800" dirty="0"/>
              <a:t> </a:t>
            </a:r>
            <a:r>
              <a:rPr lang="ru-RU" sz="1800" dirty="0" err="1"/>
              <a:t>кірха</a:t>
            </a:r>
            <a:r>
              <a:rPr lang="ru-RU" sz="1800" dirty="0"/>
              <a:t> — </a:t>
            </a:r>
            <a:r>
              <a:rPr lang="ru-RU" sz="1800" dirty="0" err="1"/>
              <a:t>історична</a:t>
            </a:r>
            <a:r>
              <a:rPr lang="ru-RU" sz="1800" dirty="0"/>
              <a:t> </a:t>
            </a:r>
            <a:r>
              <a:rPr lang="ru-RU" sz="1800" dirty="0" err="1"/>
              <a:t>будівля</a:t>
            </a:r>
            <a:r>
              <a:rPr lang="ru-RU" sz="1800" dirty="0"/>
              <a:t> в </a:t>
            </a:r>
            <a:r>
              <a:rPr lang="ru-RU" sz="1800" dirty="0" err="1"/>
              <a:t>місті</a:t>
            </a:r>
            <a:r>
              <a:rPr lang="ru-RU" sz="1800" dirty="0"/>
              <a:t> Одеса і </a:t>
            </a:r>
            <a:r>
              <a:rPr lang="ru-RU" sz="1800" dirty="0" err="1"/>
              <a:t>головний</a:t>
            </a:r>
            <a:r>
              <a:rPr lang="ru-RU" sz="1800" dirty="0"/>
              <a:t> храм </a:t>
            </a:r>
            <a:r>
              <a:rPr lang="ru-RU" sz="1800" dirty="0" err="1"/>
              <a:t>лютеранської</a:t>
            </a:r>
            <a:r>
              <a:rPr lang="ru-RU" sz="1800" dirty="0"/>
              <a:t> </a:t>
            </a:r>
            <a:r>
              <a:rPr lang="ru-RU" sz="1800" dirty="0" err="1"/>
              <a:t>громади</a:t>
            </a:r>
            <a:r>
              <a:rPr lang="ru-RU" sz="1800" dirty="0"/>
              <a:t>. </a:t>
            </a:r>
            <a:r>
              <a:rPr lang="ru-RU" sz="1800" dirty="0" err="1"/>
              <a:t>Ще</a:t>
            </a:r>
            <a:r>
              <a:rPr lang="ru-RU" sz="1800" dirty="0"/>
              <a:t> за </a:t>
            </a:r>
            <a:r>
              <a:rPr lang="ru-RU" sz="1800" dirty="0" err="1"/>
              <a:t>часів</a:t>
            </a:r>
            <a:r>
              <a:rPr lang="ru-RU" sz="1800" dirty="0"/>
              <a:t> </a:t>
            </a:r>
            <a:r>
              <a:rPr lang="ru-RU" sz="1800" dirty="0" err="1"/>
              <a:t>імператриці</a:t>
            </a:r>
            <a:r>
              <a:rPr lang="ru-RU" sz="1800" dirty="0"/>
              <a:t> </a:t>
            </a:r>
            <a:r>
              <a:rPr lang="ru-RU" sz="1800" dirty="0" err="1"/>
              <a:t>Катерини</a:t>
            </a:r>
            <a:r>
              <a:rPr lang="ru-RU" sz="1800" dirty="0"/>
              <a:t> ІІ </a:t>
            </a:r>
            <a:r>
              <a:rPr lang="ru-RU" sz="1800" dirty="0" err="1"/>
              <a:t>розпочата</a:t>
            </a:r>
            <a:r>
              <a:rPr lang="ru-RU" sz="1800" dirty="0"/>
              <a:t> </a:t>
            </a:r>
            <a:r>
              <a:rPr lang="ru-RU" sz="1800" dirty="0" err="1"/>
              <a:t>компанія</a:t>
            </a:r>
            <a:r>
              <a:rPr lang="ru-RU" sz="1800" dirty="0"/>
              <a:t> по </a:t>
            </a:r>
            <a:r>
              <a:rPr lang="ru-RU" sz="1800" dirty="0" err="1"/>
              <a:t>залученню</a:t>
            </a:r>
            <a:r>
              <a:rPr lang="ru-RU" sz="1800" dirty="0"/>
              <a:t> до </a:t>
            </a:r>
            <a:r>
              <a:rPr lang="ru-RU" sz="1800" dirty="0" err="1"/>
              <a:t>Російської</a:t>
            </a:r>
            <a:r>
              <a:rPr lang="ru-RU" sz="1800" dirty="0"/>
              <a:t> </a:t>
            </a:r>
            <a:r>
              <a:rPr lang="ru-RU" sz="1800" dirty="0" err="1"/>
              <a:t>імперії</a:t>
            </a:r>
            <a:r>
              <a:rPr lang="ru-RU" sz="1800" dirty="0"/>
              <a:t> </a:t>
            </a:r>
            <a:r>
              <a:rPr lang="ru-RU" sz="1800" dirty="0" err="1"/>
              <a:t>німецьких</a:t>
            </a:r>
            <a:r>
              <a:rPr lang="ru-RU" sz="1800" dirty="0"/>
              <a:t> </a:t>
            </a:r>
            <a:r>
              <a:rPr lang="ru-RU" sz="1800" dirty="0" err="1"/>
              <a:t>колоністів</a:t>
            </a:r>
            <a:r>
              <a:rPr lang="ru-RU" sz="1800" dirty="0"/>
              <a:t>. </a:t>
            </a:r>
            <a:r>
              <a:rPr lang="ru-RU" sz="1800" dirty="0" err="1"/>
              <a:t>Частка</a:t>
            </a:r>
            <a:r>
              <a:rPr lang="ru-RU" sz="1800" dirty="0"/>
              <a:t> з них </a:t>
            </a:r>
            <a:r>
              <a:rPr lang="ru-RU" sz="1800" dirty="0" err="1"/>
              <a:t>отримала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в </a:t>
            </a:r>
            <a:r>
              <a:rPr lang="ru-RU" sz="1800" dirty="0" err="1"/>
              <a:t>новозахоплених</a:t>
            </a:r>
            <a:r>
              <a:rPr lang="ru-RU" sz="1800" dirty="0"/>
              <a:t> землях, </a:t>
            </a:r>
            <a:r>
              <a:rPr lang="ru-RU" sz="1800" dirty="0" err="1"/>
              <a:t>що</a:t>
            </a:r>
            <a:r>
              <a:rPr lang="ru-RU" sz="1800" dirty="0"/>
              <a:t> входили до </a:t>
            </a:r>
            <a:r>
              <a:rPr lang="ru-RU" sz="1800" dirty="0" err="1"/>
              <a:t>володінь</a:t>
            </a:r>
            <a:r>
              <a:rPr lang="ru-RU" sz="1800" dirty="0"/>
              <a:t> </a:t>
            </a:r>
            <a:r>
              <a:rPr lang="ru-RU" sz="1800" dirty="0" err="1"/>
              <a:t>Туреччни</a:t>
            </a:r>
            <a:r>
              <a:rPr lang="ru-RU" sz="1800" dirty="0"/>
              <a:t> </a:t>
            </a:r>
            <a:r>
              <a:rPr lang="ru-RU" sz="1800" dirty="0" err="1"/>
              <a:t>південіше</a:t>
            </a:r>
            <a:r>
              <a:rPr lang="ru-RU" sz="1800" dirty="0"/>
              <a:t> земель </a:t>
            </a:r>
            <a:r>
              <a:rPr lang="ru-RU" sz="1800" dirty="0" err="1"/>
              <a:t>провінції</a:t>
            </a:r>
            <a:r>
              <a:rPr lang="ru-RU" sz="1800" dirty="0"/>
              <a:t> </a:t>
            </a:r>
            <a:r>
              <a:rPr lang="ru-RU" sz="1800" dirty="0" err="1"/>
              <a:t>Україна</a:t>
            </a:r>
            <a:r>
              <a:rPr lang="ru-RU" sz="1800" dirty="0"/>
              <a:t>. </a:t>
            </a:r>
            <a:r>
              <a:rPr lang="ru-RU" sz="1800" dirty="0" err="1"/>
              <a:t>Компактне</a:t>
            </a:r>
            <a:r>
              <a:rPr lang="ru-RU" sz="1800" dirty="0"/>
              <a:t> </a:t>
            </a:r>
            <a:r>
              <a:rPr lang="ru-RU" sz="1800" dirty="0" err="1"/>
              <a:t>поселення</a:t>
            </a:r>
            <a:r>
              <a:rPr lang="ru-RU" sz="1800" dirty="0"/>
              <a:t> </a:t>
            </a:r>
            <a:r>
              <a:rPr lang="ru-RU" sz="1800" dirty="0" err="1"/>
              <a:t>німецьких</a:t>
            </a:r>
            <a:r>
              <a:rPr lang="ru-RU" sz="1800" dirty="0"/>
              <a:t> </a:t>
            </a:r>
            <a:r>
              <a:rPr lang="ru-RU" sz="1800" dirty="0" err="1"/>
              <a:t>колоністів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і в </a:t>
            </a:r>
            <a:r>
              <a:rPr lang="ru-RU" sz="1800" dirty="0" err="1"/>
              <a:t>Одесі</a:t>
            </a:r>
            <a:r>
              <a:rPr lang="ru-RU" sz="1800" dirty="0"/>
              <a:t>. Для </a:t>
            </a:r>
            <a:r>
              <a:rPr lang="ru-RU" sz="1800" dirty="0" err="1"/>
              <a:t>лютеранської</a:t>
            </a:r>
            <a:r>
              <a:rPr lang="ru-RU" sz="1800" dirty="0"/>
              <a:t> </a:t>
            </a:r>
            <a:r>
              <a:rPr lang="ru-RU" sz="1800" dirty="0" err="1"/>
              <a:t>громади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і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побудована</a:t>
            </a:r>
            <a:r>
              <a:rPr lang="ru-RU" sz="1800" dirty="0"/>
              <a:t> перша </a:t>
            </a:r>
            <a:r>
              <a:rPr lang="ru-RU" sz="1800" dirty="0" err="1"/>
              <a:t>лютеранська</a:t>
            </a:r>
            <a:r>
              <a:rPr lang="ru-RU" sz="1800" dirty="0"/>
              <a:t> </a:t>
            </a:r>
            <a:r>
              <a:rPr lang="ru-RU" sz="1800" dirty="0" err="1"/>
              <a:t>кірха</a:t>
            </a:r>
            <a:r>
              <a:rPr lang="ru-RU" sz="1800" dirty="0"/>
              <a:t>, </a:t>
            </a:r>
            <a:r>
              <a:rPr lang="ru-RU" sz="1800" dirty="0" err="1"/>
              <a:t>освячена</a:t>
            </a:r>
            <a:r>
              <a:rPr lang="ru-RU" sz="1800" dirty="0"/>
              <a:t> у 1827 р. </a:t>
            </a:r>
            <a:r>
              <a:rPr lang="ru-RU" sz="1800" dirty="0" err="1"/>
              <a:t>Її</a:t>
            </a:r>
            <a:r>
              <a:rPr lang="ru-RU" sz="1800" dirty="0"/>
              <a:t> автором-</a:t>
            </a:r>
            <a:r>
              <a:rPr lang="ru-RU" sz="1800" dirty="0" err="1"/>
              <a:t>будівничим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архітектор</a:t>
            </a:r>
            <a:r>
              <a:rPr lang="ru-RU" sz="1800" dirty="0"/>
              <a:t> Франц </a:t>
            </a:r>
            <a:r>
              <a:rPr lang="ru-RU" sz="1800" dirty="0" err="1"/>
              <a:t>Боффо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0"/>
            <a:ext cx="4791456" cy="6858000"/>
          </a:xfrm>
        </p:spPr>
      </p:pic>
    </p:spTree>
    <p:extLst>
      <p:ext uri="{BB962C8B-B14F-4D97-AF65-F5344CB8AC3E}">
        <p14:creationId xmlns:p14="http://schemas.microsoft.com/office/powerpoint/2010/main" val="204274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5394962"/>
            <a:ext cx="11186159" cy="1463038"/>
          </a:xfrm>
        </p:spPr>
        <p:txBody>
          <a:bodyPr>
            <a:noAutofit/>
          </a:bodyPr>
          <a:lstStyle/>
          <a:p>
            <a:pPr algn="ctr"/>
            <a:r>
              <a:rPr lang="ru-RU" sz="1400" dirty="0" err="1"/>
              <a:t>Оде́ський</a:t>
            </a:r>
            <a:r>
              <a:rPr lang="ru-RU" sz="1400" dirty="0"/>
              <a:t> </a:t>
            </a:r>
            <a:r>
              <a:rPr lang="ru-RU" sz="1400" dirty="0" err="1"/>
              <a:t>Спа́со-Преображе́нський</a:t>
            </a:r>
            <a:r>
              <a:rPr lang="ru-RU" sz="1400" dirty="0"/>
              <a:t> </a:t>
            </a:r>
            <a:r>
              <a:rPr lang="ru-RU" sz="1400" dirty="0" err="1"/>
              <a:t>кафедра́льний</a:t>
            </a:r>
            <a:r>
              <a:rPr lang="ru-RU" sz="1400" dirty="0"/>
              <a:t> </a:t>
            </a:r>
            <a:r>
              <a:rPr lang="ru-RU" sz="1400" dirty="0" err="1"/>
              <a:t>собо́р</a:t>
            </a:r>
            <a:r>
              <a:rPr lang="ru-RU" sz="1400" dirty="0"/>
              <a:t> — </a:t>
            </a:r>
            <a:r>
              <a:rPr lang="ru-RU" sz="1400" dirty="0" err="1"/>
              <a:t>найбільший</a:t>
            </a:r>
            <a:r>
              <a:rPr lang="ru-RU" sz="1400" dirty="0"/>
              <a:t> </a:t>
            </a:r>
            <a:r>
              <a:rPr lang="ru-RU" sz="1400" dirty="0" err="1"/>
              <a:t>православний</a:t>
            </a:r>
            <a:r>
              <a:rPr lang="ru-RU" sz="1400" dirty="0"/>
              <a:t> храм </a:t>
            </a:r>
            <a:r>
              <a:rPr lang="ru-RU" sz="1400" dirty="0" err="1"/>
              <a:t>Одеси</a:t>
            </a:r>
            <a:r>
              <a:rPr lang="ru-RU" sz="1400" dirty="0"/>
              <a:t>; </a:t>
            </a:r>
            <a:r>
              <a:rPr lang="ru-RU" sz="1400" dirty="0" err="1"/>
              <a:t>закладений</a:t>
            </a:r>
            <a:r>
              <a:rPr lang="ru-RU" sz="1400" dirty="0"/>
              <a:t> в 1794; </a:t>
            </a:r>
            <a:r>
              <a:rPr lang="ru-RU" sz="1400" dirty="0" err="1"/>
              <a:t>освячений</a:t>
            </a:r>
            <a:r>
              <a:rPr lang="ru-RU" sz="1400" dirty="0"/>
              <a:t> в 1808.</a:t>
            </a:r>
            <a:br>
              <a:rPr lang="ru-RU" sz="1400" dirty="0"/>
            </a:b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/>
              <a:t>відновлення</a:t>
            </a:r>
            <a:r>
              <a:rPr lang="ru-RU" sz="1400" dirty="0"/>
              <a:t> наново </a:t>
            </a:r>
            <a:r>
              <a:rPr lang="ru-RU" sz="1400" dirty="0" err="1"/>
              <a:t>освячений</a:t>
            </a:r>
            <a:r>
              <a:rPr lang="ru-RU" sz="1400" dirty="0"/>
              <a:t> в 2001 — </a:t>
            </a:r>
            <a:r>
              <a:rPr lang="ru-RU" sz="1400" dirty="0" err="1"/>
              <a:t>каплиця</a:t>
            </a:r>
            <a:r>
              <a:rPr lang="ru-RU" sz="1400" dirty="0"/>
              <a:t> </a:t>
            </a:r>
            <a:r>
              <a:rPr lang="ru-RU" sz="1400" dirty="0" err="1"/>
              <a:t>дзвінниці</a:t>
            </a:r>
            <a:r>
              <a:rPr lang="ru-RU" sz="1400" dirty="0"/>
              <a:t>; у 2002 — </a:t>
            </a:r>
            <a:r>
              <a:rPr lang="ru-RU" sz="1400" dirty="0" err="1"/>
              <a:t>нижній</a:t>
            </a:r>
            <a:r>
              <a:rPr lang="ru-RU" sz="1400" dirty="0"/>
              <a:t> храм; у 2003 — </a:t>
            </a:r>
            <a:r>
              <a:rPr lang="ru-RU" sz="1400" dirty="0" err="1"/>
              <a:t>верхній</a:t>
            </a:r>
            <a:r>
              <a:rPr lang="ru-RU" sz="1400" dirty="0"/>
              <a:t> храм.</a:t>
            </a:r>
            <a:br>
              <a:rPr lang="ru-RU" sz="1400" dirty="0"/>
            </a:br>
            <a:r>
              <a:rPr lang="ru-RU" sz="1400" dirty="0" smtClean="0"/>
              <a:t>Будучи </a:t>
            </a:r>
            <a:r>
              <a:rPr lang="ru-RU" sz="1400" dirty="0"/>
              <a:t>невеликою культовою </a:t>
            </a:r>
            <a:r>
              <a:rPr lang="ru-RU" sz="1400" dirty="0" err="1"/>
              <a:t>спорудою</a:t>
            </a:r>
            <a:r>
              <a:rPr lang="ru-RU" sz="1400" dirty="0"/>
              <a:t> на початку XIX </a:t>
            </a:r>
            <a:r>
              <a:rPr lang="ru-RU" sz="1400" dirty="0" err="1"/>
              <a:t>століття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став одним з </a:t>
            </a:r>
            <a:r>
              <a:rPr lang="ru-RU" sz="1400" dirty="0" err="1"/>
              <a:t>найбільших</a:t>
            </a:r>
            <a:r>
              <a:rPr lang="ru-RU" sz="1400" dirty="0"/>
              <a:t> </a:t>
            </a:r>
            <a:r>
              <a:rPr lang="ru-RU" sz="1400" dirty="0" err="1"/>
              <a:t>соборів</a:t>
            </a:r>
            <a:r>
              <a:rPr lang="ru-RU" sz="1400" dirty="0"/>
              <a:t> </a:t>
            </a:r>
            <a:r>
              <a:rPr lang="ru-RU" sz="1400" dirty="0" err="1"/>
              <a:t>Росії</a:t>
            </a:r>
            <a:r>
              <a:rPr lang="ru-RU" sz="1400" dirty="0"/>
              <a:t> на початку ХХ </a:t>
            </a:r>
            <a:r>
              <a:rPr lang="ru-RU" sz="1400" dirty="0" err="1"/>
              <a:t>століття</a:t>
            </a:r>
            <a:r>
              <a:rPr lang="ru-RU" sz="1400" dirty="0"/>
              <a:t>. Собор </a:t>
            </a:r>
            <a:r>
              <a:rPr lang="ru-RU" sz="1400" dirty="0" err="1"/>
              <a:t>вміщав</a:t>
            </a:r>
            <a:r>
              <a:rPr lang="ru-RU" sz="1400" dirty="0"/>
              <a:t> до 12 </a:t>
            </a:r>
            <a:r>
              <a:rPr lang="ru-RU" sz="1400" dirty="0" err="1"/>
              <a:t>тисяч</a:t>
            </a:r>
            <a:r>
              <a:rPr lang="ru-RU" sz="1400" dirty="0"/>
              <a:t> </a:t>
            </a:r>
            <a:r>
              <a:rPr lang="ru-RU" sz="1400" dirty="0" err="1"/>
              <a:t>чоловік</a:t>
            </a:r>
            <a:r>
              <a:rPr lang="ru-RU" sz="1400" dirty="0"/>
              <a:t> одноразово, а </a:t>
            </a:r>
            <a:r>
              <a:rPr lang="ru-RU" sz="1400" dirty="0" err="1"/>
              <a:t>Соборна</a:t>
            </a:r>
            <a:r>
              <a:rPr lang="ru-RU" sz="1400" dirty="0"/>
              <a:t> </a:t>
            </a:r>
            <a:r>
              <a:rPr lang="ru-RU" sz="1400" dirty="0" err="1"/>
              <a:t>площа</a:t>
            </a:r>
            <a:r>
              <a:rPr lang="ru-RU" sz="1400" dirty="0"/>
              <a:t> </a:t>
            </a:r>
            <a:r>
              <a:rPr lang="ru-RU" sz="1400" dirty="0" err="1"/>
              <a:t>Одеси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головною </a:t>
            </a:r>
            <a:r>
              <a:rPr lang="ru-RU" sz="1400" dirty="0" err="1"/>
              <a:t>площею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, на </a:t>
            </a:r>
            <a:r>
              <a:rPr lang="ru-RU" sz="1400" dirty="0" err="1"/>
              <a:t>якій</a:t>
            </a:r>
            <a:r>
              <a:rPr lang="ru-RU" sz="1400" dirty="0"/>
              <a:t> </a:t>
            </a:r>
            <a:r>
              <a:rPr lang="ru-RU" sz="1400" dirty="0" err="1"/>
              <a:t>починалися</a:t>
            </a:r>
            <a:r>
              <a:rPr lang="ru-RU" sz="1400" dirty="0"/>
              <a:t> і проходили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крупні</a:t>
            </a:r>
            <a:r>
              <a:rPr lang="ru-RU" sz="1400" dirty="0"/>
              <a:t> </a:t>
            </a:r>
            <a:r>
              <a:rPr lang="ru-RU" sz="1400" dirty="0" err="1"/>
              <a:t>міські</a:t>
            </a:r>
            <a:r>
              <a:rPr lang="ru-RU" sz="1400" dirty="0"/>
              <a:t> свята.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68" y="0"/>
            <a:ext cx="7385304" cy="5394961"/>
          </a:xfrm>
        </p:spPr>
      </p:pic>
    </p:spTree>
    <p:extLst>
      <p:ext uri="{BB962C8B-B14F-4D97-AF65-F5344CB8AC3E}">
        <p14:creationId xmlns:p14="http://schemas.microsoft.com/office/powerpoint/2010/main" val="258812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072" y="365760"/>
            <a:ext cx="10472928" cy="143614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Воронцо́вський</a:t>
            </a:r>
            <a:r>
              <a:rPr lang="ru-RU" sz="1800" dirty="0"/>
              <a:t> </a:t>
            </a:r>
            <a:r>
              <a:rPr lang="ru-RU" sz="1800" dirty="0" err="1"/>
              <a:t>пала́ц</a:t>
            </a:r>
            <a:r>
              <a:rPr lang="ru-RU" sz="1800" dirty="0"/>
              <a:t>, з 1936 Палац </a:t>
            </a:r>
            <a:r>
              <a:rPr lang="ru-RU" sz="1800" dirty="0" err="1"/>
              <a:t>піонерів</a:t>
            </a:r>
            <a:r>
              <a:rPr lang="ru-RU" sz="1800" dirty="0"/>
              <a:t>, — </a:t>
            </a:r>
            <a:r>
              <a:rPr lang="ru-RU" sz="1800" dirty="0" err="1"/>
              <a:t>пам'ятка</a:t>
            </a:r>
            <a:r>
              <a:rPr lang="ru-RU" sz="1800" dirty="0"/>
              <a:t> </a:t>
            </a:r>
            <a:r>
              <a:rPr lang="ru-RU" sz="1800" dirty="0" err="1"/>
              <a:t>архітектури</a:t>
            </a:r>
            <a:r>
              <a:rPr lang="ru-RU" sz="1800" dirty="0"/>
              <a:t> початку XIX </a:t>
            </a:r>
            <a:r>
              <a:rPr lang="ru-RU" sz="1800" dirty="0" err="1"/>
              <a:t>століття</a:t>
            </a:r>
            <a:r>
              <a:rPr lang="ru-RU" sz="1800" dirty="0"/>
              <a:t> в </a:t>
            </a:r>
            <a:r>
              <a:rPr lang="ru-RU" sz="1800" dirty="0" err="1"/>
              <a:t>Одесі</a:t>
            </a:r>
            <a:r>
              <a:rPr lang="ru-RU" sz="1800" dirty="0"/>
              <a:t> на </a:t>
            </a:r>
            <a:r>
              <a:rPr lang="ru-RU" sz="1800" dirty="0" err="1"/>
              <a:t>Приморському</a:t>
            </a:r>
            <a:r>
              <a:rPr lang="ru-RU" sz="1800" dirty="0"/>
              <a:t> </a:t>
            </a:r>
            <a:r>
              <a:rPr lang="ru-RU" sz="1800" dirty="0" err="1"/>
              <a:t>бульварі</a:t>
            </a:r>
            <a:r>
              <a:rPr lang="ru-RU" sz="1800" dirty="0"/>
              <a:t>. </a:t>
            </a:r>
            <a:r>
              <a:rPr lang="ru-RU" sz="1800" dirty="0" err="1"/>
              <a:t>Побудований</a:t>
            </a:r>
            <a:r>
              <a:rPr lang="ru-RU" sz="1800" dirty="0"/>
              <a:t> палац на самому краю </a:t>
            </a:r>
            <a:r>
              <a:rPr lang="ru-RU" sz="1800" dirty="0" err="1"/>
              <a:t>приморського</a:t>
            </a:r>
            <a:r>
              <a:rPr lang="ru-RU" sz="1800" dirty="0"/>
              <a:t> </a:t>
            </a:r>
            <a:r>
              <a:rPr lang="ru-RU" sz="1800" dirty="0" err="1"/>
              <a:t>пагорба</a:t>
            </a:r>
            <a:r>
              <a:rPr lang="ru-RU" sz="1800" dirty="0"/>
              <a:t>, у </a:t>
            </a:r>
            <a:r>
              <a:rPr lang="ru-RU" sz="1800" dirty="0" err="1"/>
              <a:t>місці</a:t>
            </a:r>
            <a:r>
              <a:rPr lang="ru-RU" sz="1800" dirty="0"/>
              <a:t>, де колись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розташована</a:t>
            </a:r>
            <a:r>
              <a:rPr lang="ru-RU" sz="1800" dirty="0"/>
              <a:t> </a:t>
            </a:r>
            <a:r>
              <a:rPr lang="ru-RU" sz="1800" dirty="0" err="1"/>
              <a:t>турецька</a:t>
            </a:r>
            <a:r>
              <a:rPr lang="ru-RU" sz="1800" dirty="0"/>
              <a:t> </a:t>
            </a:r>
            <a:r>
              <a:rPr lang="ru-RU" sz="1800" dirty="0" err="1"/>
              <a:t>фортеця</a:t>
            </a:r>
            <a:r>
              <a:rPr lang="ru-RU" sz="1800" dirty="0"/>
              <a:t> </a:t>
            </a:r>
            <a:r>
              <a:rPr lang="ru-RU" sz="1800" dirty="0" err="1"/>
              <a:t>Хаджибей</a:t>
            </a:r>
            <a:r>
              <a:rPr lang="ru-RU" sz="1800" dirty="0"/>
              <a:t>, а </a:t>
            </a:r>
            <a:r>
              <a:rPr lang="ru-RU" sz="1800" dirty="0" err="1"/>
              <a:t>задовго</a:t>
            </a:r>
            <a:r>
              <a:rPr lang="ru-RU" sz="1800" dirty="0"/>
              <a:t> до </a:t>
            </a:r>
            <a:r>
              <a:rPr lang="ru-RU" sz="1800" dirty="0" err="1"/>
              <a:t>неї</a:t>
            </a:r>
            <a:r>
              <a:rPr lang="ru-RU" sz="1800" dirty="0"/>
              <a:t> — </a:t>
            </a:r>
            <a:r>
              <a:rPr lang="ru-RU" sz="1800" dirty="0" err="1"/>
              <a:t>грецький</a:t>
            </a:r>
            <a:r>
              <a:rPr lang="ru-RU" sz="1800" dirty="0"/>
              <a:t> </a:t>
            </a:r>
            <a:r>
              <a:rPr lang="ru-RU" sz="1800" dirty="0" err="1"/>
              <a:t>античний</a:t>
            </a:r>
            <a:r>
              <a:rPr lang="ru-RU" sz="1800" dirty="0"/>
              <a:t> </a:t>
            </a:r>
            <a:r>
              <a:rPr lang="ru-RU" sz="1800" dirty="0" err="1"/>
              <a:t>поліс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130552"/>
            <a:ext cx="6153911" cy="4727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9" y="2130552"/>
            <a:ext cx="5882641" cy="4736060"/>
          </a:xfrm>
        </p:spPr>
      </p:pic>
    </p:spTree>
    <p:extLst>
      <p:ext uri="{BB962C8B-B14F-4D97-AF65-F5344CB8AC3E}">
        <p14:creationId xmlns:p14="http://schemas.microsoft.com/office/powerpoint/2010/main" val="2082651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677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Архітектура Одеси в 19 столітті</vt:lpstr>
      <vt:lpstr>Помітне місце в культурному житті міста займає Одеський національний академічний театр опери та балету. Його будівля, зведена у 1884–1887 роках, є однією з найкрасивіших у Європі архітектурних споруд. Його портал прикрашають скульптурні групи, що алегорично зображують Комедію та Трагедію. Відвідування цього театру залишає незабутнє враження. Театр є відомим своєю історією. У ньому бували видатні письменники і композитори, на його сцені виступали великі співаки Шаляпін, Карузо, Собінов, танцювала Ісадора Дункан.</vt:lpstr>
      <vt:lpstr>В Одесі знаходяться славнозвісні Потьомкінські сходи, що мають 192 сходинки. Вони були збудовані графом Воронцовим, генерал-губернатором Новоросії, Бесарабії та Кавказу, який зробив великий внесок у розвиток міста. Сходи коштували йому 800 тис. карбованців та були подарунком на день народження його дружині, Єлизаветі Ксавер'ївні, на той час — першій красуні міста. У радянські часи сходи були перейменовані у пам'ять повстання на панцернику «Потьомкін» 1905 року (до революції сходи називалися Рішельєвськими). Будівництво цих величних сходів тривало з 1837 до 1841 року. Автором проекту був архітектор Франц Боффо, який ретельно розробив пропорції споруди.</vt:lpstr>
      <vt:lpstr>Приїхавши до порту та піднявшись Потьомкінськими сходами, ви вийдете на Приморський бульвар — найкрасивіший у місті. Звідси добре видно панораму порту. Уздовж всього бульвару тягнуться прекрасні архітектурні ансамблі. Там знаходиться пам'ятник російському поетові О. С. Пушкіну. Приморський бульвар — це улюблене місце прогулянок мешканців міста і гостей. Великий масив займає Центральний парк культури і відпочинку ім. Т. Г. Шевченка, колишній Олександрівський парк. У парку споруджено пам'ятник Невідомому матросові. Біля його підніжжя знаходиться Вічний вогонь.</vt:lpstr>
      <vt:lpstr>Не меншою визначною пам'яткою міста є вулиця Дерибасівська, названа так на честь засновника міста Осипа Дерібаса (Хосе де Рібас), а також Грецька площа, що прилягає до неї. Зараз більша частина вулиці і площі — пішохідні, і разом із прилеглим Міським Садом є одними з найулюбленіших місць відпочинку і прогулянок мешканців і гостей міста. Там розташовані численні кафе, бари, крамниці та готелі. Життя на цій вулиці рідко завмирає навіть вночі.</vt:lpstr>
      <vt:lpstr>Пам'ятник герцогу де Рішельє (Пам'ятник Дюку) в Одесі — бронзова скульптура присвячена Арману Емманюелю дю Плессі, улюбленцю одеситів, перший одеський градоначальник. Також це перший пам'ятник в Одесі. Встановлений 22 квітня 1828. Пам'ятник являє собою бронзову статую Рішельє в римській тозі з сувоєм у руці і трьома латуневими горельєфами, що символізують землеробство, торгівлю і правосуддя. Скульптура і горельєфи відлиті в бронзі ливарним майстром Василем Єкімовим в Петербурзі. Квадратний п'єдестал з карнизом з рожевого полірованого граніту з берега річки Південний Буг. Підставою п'єдесталу служить стилобат у формі усіченої піраміди з місцевого вапняку з чотирма ступенями з граніту. Роботами зі встановлення пам'ятника керував архітектор Франц Боффо.</vt:lpstr>
      <vt:lpstr>Центральний лютеранський катедральний собор України Св. Павла, також відомий під назвою Одеська кірха — історична будівля в місті Одеса і головний храм лютеранської громади. Ще за часів імператриці Катерини ІІ розпочата компанія по залученню до Російської імперії німецьких колоністів. Частка з них отримала землі в новозахоплених землях, що входили до володінь Туреччни південіше земель провінції Україна. Компактне поселення німецьких колоністів було і в Одесі. Для лютеранської громади міста і була побудована перша лютеранська кірха, освячена у 1827 р. Її автором-будівничим був архітектор Франц Боффо.</vt:lpstr>
      <vt:lpstr>Оде́ський Спа́со-Преображе́нський кафедра́льний собо́р — найбільший православний храм Одеси; закладений в 1794; освячений в 1808. Після відновлення наново освячений в 2001 — каплиця дзвінниці; у 2002 — нижній храм; у 2003 — верхній храм. Будучи невеликою культовою спорудою на початку XIX століття, він став одним з найбільших соборів Росії на початку ХХ століття. Собор вміщав до 12 тисяч чоловік одноразово, а Соборна площа Одеси була головною площею міста, на якій починалися і проходили всі крупні міські свята. </vt:lpstr>
      <vt:lpstr>Воронцо́вський пала́ц, з 1936 Палац піонерів, — пам'ятка архітектури початку XIX століття в Одесі на Приморському бульварі. Побудований палац на самому краю приморського пагорба, у місці, де колись була розташована турецька фортеця Хаджибей, а задовго до неї — грецький античний поліс. </vt:lpstr>
      <vt:lpstr>Палац Бжозовського (Шахський палац) — пам'ятка архітектури в Одесі. Палац розташований по вулиці Гоголя, 2. Споруджувався з 1851 по 1852 рік за проектом польського архітектора Фелікса Ґонсьоровського. Першим власником палацу був співвітчизник архітектора — польський шляхтич Зенон Бжозовський. У 1880-ті роки комплекс будівель будинку Бжозовського був проданий новому власнику — Йосипу Шенбеку, а з 1909 по 1917 рік він належав перському шаху — Мохаммеду Алі, який утік в Одесу від революції в Ірані. Звідси й місцева назва — «Шахський палац». Зведений з каменю-черепашника і фанерований інкерманським каменем. Його стилістика — поєднання ранньої англійської готики і середньовічного французького зодчества.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Одеси в 19 столітті</dc:title>
  <dc:creator>Yulia</dc:creator>
  <cp:lastModifiedBy>Yulia</cp:lastModifiedBy>
  <cp:revision>10</cp:revision>
  <dcterms:created xsi:type="dcterms:W3CDTF">2013-10-22T14:34:13Z</dcterms:created>
  <dcterms:modified xsi:type="dcterms:W3CDTF">2013-10-22T16:52:45Z</dcterms:modified>
</cp:coreProperties>
</file>