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  <p:sldMasterId id="2147483732" r:id="rId4"/>
    <p:sldMasterId id="2147483744" r:id="rId5"/>
  </p:sldMasterIdLst>
  <p:sldIdLst>
    <p:sldId id="256" r:id="rId6"/>
    <p:sldId id="258" r:id="rId7"/>
    <p:sldId id="259" r:id="rId8"/>
    <p:sldId id="260" r:id="rId9"/>
    <p:sldId id="261" r:id="rId10"/>
    <p:sldId id="257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0" autoAdjust="0"/>
    <p:restoredTop sz="94691" autoAdjust="0"/>
  </p:normalViewPr>
  <p:slideViewPr>
    <p:cSldViewPr>
      <p:cViewPr varScale="1">
        <p:scale>
          <a:sx n="86" d="100"/>
          <a:sy n="86" d="100"/>
        </p:scale>
        <p:origin x="-7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B6CE0-B5D5-47DB-9B56-E787A1E996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77F7094-60B8-48C0-ADAB-D78C1BD46938}">
      <dgm:prSet/>
      <dgm:spPr/>
      <dgm:t>
        <a:bodyPr/>
        <a:lstStyle/>
        <a:p>
          <a:pPr rtl="0"/>
          <a:r>
            <a:rPr lang="vi-VN" b="1" dirty="0" smtClean="0"/>
            <a:t>Інтер'єр</a:t>
          </a:r>
          <a:endParaRPr lang="ru-RU" dirty="0"/>
        </a:p>
      </dgm:t>
    </dgm:pt>
    <dgm:pt modelId="{4456596A-D92F-4221-99C9-C8A941842BA9}" type="parTrans" cxnId="{4CC605DD-BE92-46A8-8305-9DC1DE1973C7}">
      <dgm:prSet/>
      <dgm:spPr/>
      <dgm:t>
        <a:bodyPr/>
        <a:lstStyle/>
        <a:p>
          <a:endParaRPr lang="ru-RU"/>
        </a:p>
      </dgm:t>
    </dgm:pt>
    <dgm:pt modelId="{B7E230BD-65FE-415D-BC51-0D769FB91A93}" type="sibTrans" cxnId="{4CC605DD-BE92-46A8-8305-9DC1DE1973C7}">
      <dgm:prSet/>
      <dgm:spPr/>
      <dgm:t>
        <a:bodyPr/>
        <a:lstStyle/>
        <a:p>
          <a:endParaRPr lang="ru-RU"/>
        </a:p>
      </dgm:t>
    </dgm:pt>
    <dgm:pt modelId="{11EBAAA5-012C-42BF-BDED-A5697C7DB954}" type="pres">
      <dgm:prSet presAssocID="{A3BB6CE0-B5D5-47DB-9B56-E787A1E9966D}" presName="linear" presStyleCnt="0">
        <dgm:presLayoutVars>
          <dgm:animLvl val="lvl"/>
          <dgm:resizeHandles val="exact"/>
        </dgm:presLayoutVars>
      </dgm:prSet>
      <dgm:spPr/>
    </dgm:pt>
    <dgm:pt modelId="{68FA7610-C4C9-4D99-B9EE-3AB32F8BC9A7}" type="pres">
      <dgm:prSet presAssocID="{A77F7094-60B8-48C0-ADAB-D78C1BD4693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79DA9EE-B6C3-4BC9-806A-AA8F971B04BA}" type="presOf" srcId="{A77F7094-60B8-48C0-ADAB-D78C1BD46938}" destId="{68FA7610-C4C9-4D99-B9EE-3AB32F8BC9A7}" srcOrd="0" destOrd="0" presId="urn:microsoft.com/office/officeart/2005/8/layout/vList2"/>
    <dgm:cxn modelId="{4CC605DD-BE92-46A8-8305-9DC1DE1973C7}" srcId="{A3BB6CE0-B5D5-47DB-9B56-E787A1E9966D}" destId="{A77F7094-60B8-48C0-ADAB-D78C1BD46938}" srcOrd="0" destOrd="0" parTransId="{4456596A-D92F-4221-99C9-C8A941842BA9}" sibTransId="{B7E230BD-65FE-415D-BC51-0D769FB91A93}"/>
    <dgm:cxn modelId="{C9C40008-168D-4EEF-8335-93AC4DA50481}" type="presOf" srcId="{A3BB6CE0-B5D5-47DB-9B56-E787A1E9966D}" destId="{11EBAAA5-012C-42BF-BDED-A5697C7DB954}" srcOrd="0" destOrd="0" presId="urn:microsoft.com/office/officeart/2005/8/layout/vList2"/>
    <dgm:cxn modelId="{D7690171-6F69-4958-B773-01906D67656E}" type="presParOf" srcId="{11EBAAA5-012C-42BF-BDED-A5697C7DB954}" destId="{68FA7610-C4C9-4D99-B9EE-3AB32F8BC9A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FA7610-C4C9-4D99-B9EE-3AB32F8BC9A7}">
      <dsp:nvSpPr>
        <dsp:cNvPr id="0" name=""/>
        <dsp:cNvSpPr/>
      </dsp:nvSpPr>
      <dsp:spPr>
        <a:xfrm>
          <a:off x="0" y="6899"/>
          <a:ext cx="8229600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4500" b="1" kern="1200" dirty="0" smtClean="0"/>
            <a:t>Інтер'єр</a:t>
          </a:r>
          <a:endParaRPr lang="ru-RU" sz="4500" kern="1200" dirty="0"/>
        </a:p>
      </dsp:txBody>
      <dsp:txXfrm>
        <a:off x="0" y="6899"/>
        <a:ext cx="8229600" cy="105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DD6CD-9460-45B0-A12F-6BA8CD49C45E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82809-A291-4AEA-92E4-C90593D0FD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1%D0%BA%D0%B5%D1%82%D0%B8%D0%B7%D0%BC" TargetMode="External"/><Relationship Id="rId2" Type="http://schemas.openxmlformats.org/officeDocument/2006/relationships/hyperlink" Target="http://uk.wikipedia.org/wiki/%D0%A1%D0%B5%D1%80%D0%B5%D0%B4%D0%BD%D1%8C%D0%BE%D0%B2%D1%96%D1%87%D1%87%D1%8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“Інтер</a:t>
            </a:r>
            <a:r>
              <a:rPr lang="en-US" dirty="0" smtClean="0"/>
              <a:t>’</a:t>
            </a:r>
            <a:r>
              <a:rPr lang="uk-UA" dirty="0" smtClean="0"/>
              <a:t>єр”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143240" y="2500306"/>
            <a:ext cx="6000760" cy="3643314"/>
          </a:xfrm>
        </p:spPr>
        <p:txBody>
          <a:bodyPr/>
          <a:lstStyle/>
          <a:p>
            <a:pPr algn="r">
              <a:buNone/>
            </a:pPr>
            <a:r>
              <a:rPr lang="uk-UA" dirty="0" smtClean="0"/>
              <a:t>Виконала учениця 11-А классу</a:t>
            </a:r>
          </a:p>
          <a:p>
            <a:pPr algn="r">
              <a:buNone/>
            </a:pPr>
            <a:r>
              <a:rPr lang="uk-UA" dirty="0" smtClean="0"/>
              <a:t>КЗ”ЛЗШ І-ІІІ ст. №13”</a:t>
            </a:r>
            <a:br>
              <a:rPr lang="uk-UA" dirty="0" smtClean="0"/>
            </a:br>
            <a:r>
              <a:rPr lang="uk-UA" dirty="0" smtClean="0"/>
              <a:t>Перепьолка Юлія </a:t>
            </a:r>
            <a:br>
              <a:rPr lang="uk-UA" dirty="0" smtClean="0"/>
            </a:b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8" name="Рисунок 7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429000"/>
            <a:ext cx="4071966" cy="3038313"/>
          </a:xfrm>
          <a:prstGeom prst="rect">
            <a:avLst/>
          </a:prstGeom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2332037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Архітектурно </a:t>
            </a:r>
            <a:r>
              <a:rPr lang="ru-RU" b="1" dirty="0" smtClean="0"/>
              <a:t>й </a:t>
            </a:r>
            <a:r>
              <a:rPr lang="ru-RU" b="1" dirty="0" smtClean="0"/>
              <a:t>художньо оздоблена </a:t>
            </a:r>
            <a:r>
              <a:rPr lang="ru-RU" b="1" dirty="0" smtClean="0"/>
              <a:t>внутрішня частина будинку, що забезпечує комфорт людині та визначає функціональне призначення </a:t>
            </a:r>
            <a:r>
              <a:rPr lang="ru-RU" b="1" dirty="0" smtClean="0"/>
              <a:t>приміщення. </a:t>
            </a:r>
            <a:r>
              <a:rPr lang="ru-RU" b="1" dirty="0" smtClean="0"/>
              <a:t>Також термін може вживатися щодо оздоблення салонів транспортних засобів: авто, літака, залізничного вагона і т. д.</a:t>
            </a:r>
            <a:endParaRPr lang="ru-RU" b="1" dirty="0"/>
          </a:p>
        </p:txBody>
      </p:sp>
      <p:pic>
        <p:nvPicPr>
          <p:cNvPr id="14" name="Содержимое 13" descr="загруженное (2).jpg"/>
          <p:cNvPicPr>
            <a:picLocks noGrp="1" noChangeAspect="1"/>
          </p:cNvPicPr>
          <p:nvPr>
            <p:ph sz="half" idx="2"/>
          </p:nvPr>
        </p:nvPicPr>
        <p:blipFill>
          <a:blip r:embed="rId7" cstate="print"/>
          <a:stretch>
            <a:fillRect/>
          </a:stretch>
        </p:blipFill>
        <p:spPr>
          <a:xfrm>
            <a:off x="4143372" y="2571744"/>
            <a:ext cx="4598128" cy="2865735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Інтер'єр-дизайнери або працівники комплектуючої дизайн-студії можуть спеціалізуватися на таких видах приміщень: інтер'єри приватних будинків, квартир, офісних приміщень, мед-центрів, ресторанів, готелів, бізнес-центрів та усіх можливих суспільних будівель.</a:t>
            </a:r>
            <a:endParaRPr lang="ru-RU" dirty="0"/>
          </a:p>
        </p:txBody>
      </p:sp>
      <p:pic>
        <p:nvPicPr>
          <p:cNvPr id="10" name="Содержимое 9" descr="Foto-3-Nemnogo-jarkih-krasok-v-belom-interere.jpe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493169"/>
            <a:ext cx="4038600" cy="4038600"/>
          </a:xfr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71600" y="5495925"/>
            <a:ext cx="7772400" cy="1362075"/>
          </a:xfrm>
        </p:spPr>
        <p:txBody>
          <a:bodyPr/>
          <a:lstStyle/>
          <a:p>
            <a:r>
              <a:rPr lang="ru-RU" b="0" dirty="0" smtClean="0"/>
              <a:t>Виникнення і розвиток сфери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85720" y="714356"/>
            <a:ext cx="7772400" cy="1519238"/>
          </a:xfrm>
        </p:spPr>
        <p:txBody>
          <a:bodyPr/>
          <a:lstStyle/>
          <a:p>
            <a:r>
              <a:rPr lang="ru-RU" b="1" dirty="0" smtClean="0"/>
              <a:t>Розвиток поняття «інтер'єр» та формування вимог естетики та практичності оселі розподіляють на етапи: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274838"/>
            <a:ext cx="8215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Європейське </a:t>
            </a:r>
            <a:r>
              <a:rPr lang="ru-RU" b="1" dirty="0" smtClean="0">
                <a:hlinkClick r:id="rId2" tooltip="Середньовіччя"/>
              </a:rPr>
              <a:t>Середньовіччя</a:t>
            </a:r>
            <a:r>
              <a:rPr lang="ru-RU" b="1" dirty="0" smtClean="0"/>
              <a:t>. Відрізняється </a:t>
            </a:r>
            <a:r>
              <a:rPr lang="ru-RU" b="1" dirty="0" smtClean="0">
                <a:hlinkClick r:id="rId3" tooltip="Аскетизм"/>
              </a:rPr>
              <a:t>аскетизмом</a:t>
            </a:r>
            <a:r>
              <a:rPr lang="ru-RU" b="1" dirty="0" smtClean="0"/>
              <a:t> облаштування та наявністю випадкових трофеїв у приміщенні. Але у цей період окремі приміщення та кімнати в них вже розрізнялися за призначенням. Працювали заклади для загальних потреб і дозвілля.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000504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2. 17 </a:t>
            </a:r>
            <a:r>
              <a:rPr lang="ru-RU" b="1" dirty="0"/>
              <a:t>століття вважається добою, коли був сформований перший величний стиль світського, нецерковного інтер'єру із виразною декоративною естетику — версальський стиль.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25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/>
              <a:t>3. </a:t>
            </a:r>
            <a:r>
              <a:rPr lang="ru-RU" sz="1800" b="1" dirty="0" smtClean="0"/>
              <a:t>Баухауз</a:t>
            </a:r>
            <a:r>
              <a:rPr lang="ru-RU" sz="1800" b="1" dirty="0"/>
              <a:t> — напрямок, який став визначним для розвитку інтер'єру, як професії та сфери в цілому. Завдяки освіті, яку впровадила одноіменна школа ужитковогоного мистецтва в Німеччині, були сформовані правила застосування художних елементів, відповідно до практичних можливостей приміщення</a:t>
            </a:r>
            <a:r>
              <a:rPr lang="ru-RU" sz="1800" b="1" dirty="0" smtClean="0"/>
              <a:t>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4</a:t>
            </a:r>
            <a:r>
              <a:rPr lang="ru-RU" sz="1800" b="1" dirty="0" smtClean="0"/>
              <a:t>. </a:t>
            </a:r>
            <a:r>
              <a:rPr lang="ru-RU" sz="1800" b="1" dirty="0" smtClean="0"/>
              <a:t>ЗМІ. Мас-медіа і, зокрема, телебачення, поширили серед людей усього цивілізованого світу інформацію та приклади про можливості інтер'єру в −70 роки двадцятого сторіччя. У США та Європі це сприяло розвитку інтер'єрної сфери та відокремило професію дизайнера інтер'єрів від інших спеціальностей, що раніше враховували інтер'єр лише як допоміжний елемент облаштування оселі.</a:t>
            </a:r>
            <a:endParaRPr lang="ru-RU" sz="2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Митці, які суттєво вплинули на розвиток інтер'єру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Жермен Бофран (1667–1754) — французький архітектор і декоратор, що запровадив стиль рококо </a:t>
            </a:r>
            <a:r>
              <a:rPr lang="ru-RU" dirty="0" smtClean="0"/>
              <a:t>в інтер'єрі.</a:t>
            </a:r>
            <a:endParaRPr lang="ru-RU" dirty="0" smtClean="0"/>
          </a:p>
          <a:p>
            <a:r>
              <a:rPr lang="ru-RU" dirty="0" smtClean="0"/>
              <a:t>Доменіко Жилярді (1785–1845) — італійський архітектор і декоратор, один з найкращих майстрів інтер'єру доби ампір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Чарльз Ренні Макінтош (1868–1928 р.р.) — шотландський архітектор, художник засновник принципів модерну.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Содержимое 5" descr="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74893" y="285728"/>
            <a:ext cx="3069107" cy="4525962"/>
          </a:xfrm>
        </p:spPr>
      </p:pic>
      <p:pic>
        <p:nvPicPr>
          <p:cNvPr id="7" name="Рисунок 6" descr="300px-Domenico_gilliar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214422"/>
            <a:ext cx="3424873" cy="4572032"/>
          </a:xfrm>
          <a:prstGeom prst="rect">
            <a:avLst/>
          </a:prstGeom>
        </p:spPr>
      </p:pic>
      <p:pic>
        <p:nvPicPr>
          <p:cNvPr id="8" name="Рисунок 7" descr="Charles_Rennie_Mackintos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2201349"/>
            <a:ext cx="3143240" cy="4656652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7239000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На розвиток інтер'єрної галузі, як і на будь-яку іншу, впливали історичні, економічні фактори, менталітет населення, культурні течії та окремі постаті. В Україні, на сьогоднішній день, найбільший вплив на дизайн інтер'єрів справляють студії «повного циклу». Такі салони постачають дизайнерські комплектуючі, інтер'єрний текстиль та меблі в Украіїну і, часто, самі розробляють дизайн приміщення. </a:t>
            </a: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4348258"/>
            <a:ext cx="3500430" cy="2509742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42852"/>
          <a:ext cx="7572428" cy="6259928"/>
        </p:xfrm>
        <a:graphic>
          <a:graphicData uri="http://schemas.openxmlformats.org/drawingml/2006/table">
            <a:tbl>
              <a:tblPr/>
              <a:tblGrid>
                <a:gridCol w="2125494"/>
                <a:gridCol w="5446934"/>
              </a:tblGrid>
              <a:tr h="356056">
                <a:tc>
                  <a:txBody>
                    <a:bodyPr/>
                    <a:lstStyle/>
                    <a:p>
                      <a:r>
                        <a:rPr lang="uk-UA" b="1" dirty="0" smtClean="0"/>
                        <a:t>Вимоги</a:t>
                      </a:r>
                      <a:endParaRPr lang="ru-RU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Значення для мешканців та відвідувачів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Практичність (зручність)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Приміщення має відповідати своєму призначенню (ресторан, домашня оселя, лікарня, тощо)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Допоміжні функції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Сучасні комплектуючі та предмети інтер'єру здатні полегшувати ведення побуту та робочих процесів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425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Естетизм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Художній стиль та загальна естетична прибавливість приміщення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Сприятливість здоров'ю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Умови, які сприяють хорошому самопочуттю: повноцінне денне освітлення, вологість, захищеність від вітру, холоду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Безпека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Захищеність від несприятливих погодніх умов та критичних обставин (катастрофи, дії злоумисників)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Сприяння відпочинку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Інтерактивні пристрої та предмети, що сприяють яктивному та пасівному відпочинку людини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32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 та стиль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комфорту дуже важливо, щоб оточення відповідало характеру та способу життя людей, які в ній знаходяться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5400" dirty="0" smtClean="0">
                <a:solidFill>
                  <a:srgbClr val="FF0000"/>
                </a:solidFill>
              </a:rPr>
              <a:t>Дякую за увагу!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</TotalTime>
  <Words>300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Городская</vt:lpstr>
      <vt:lpstr>Изящная</vt:lpstr>
      <vt:lpstr>Метро</vt:lpstr>
      <vt:lpstr>Открытая</vt:lpstr>
      <vt:lpstr>Тема Office</vt:lpstr>
      <vt:lpstr>Презентація на тему: “Інтер’єр”</vt:lpstr>
      <vt:lpstr>Слайд 2</vt:lpstr>
      <vt:lpstr>Слайд 3</vt:lpstr>
      <vt:lpstr>Виникнення і розвиток сфери </vt:lpstr>
      <vt:lpstr>Слайд 5</vt:lpstr>
      <vt:lpstr>Митці, які суттєво вплинули на розвиток інтер'єру </vt:lpstr>
      <vt:lpstr>Слайд 7</vt:lpstr>
      <vt:lpstr>Слайд 8</vt:lpstr>
      <vt:lpstr>Слайд 9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12</cp:revision>
  <dcterms:created xsi:type="dcterms:W3CDTF">2014-10-21T15:51:30Z</dcterms:created>
  <dcterms:modified xsi:type="dcterms:W3CDTF">2014-10-21T17:45:01Z</dcterms:modified>
</cp:coreProperties>
</file>