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165647"/>
            <a:ext cx="6779110" cy="923330"/>
            <a:chOff x="1172584" y="1381459"/>
            <a:chExt cx="6779110" cy="1231106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040803"/>
            <a:ext cx="6777318" cy="1298987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589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419549"/>
            <a:ext cx="1678193" cy="417507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637391"/>
            <a:ext cx="5507917" cy="37678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4594069" y="2045201"/>
            <a:ext cx="4110116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000879" y="1381459"/>
              <a:ext cx="11695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165684"/>
            <a:ext cx="6779110" cy="923330"/>
            <a:chOff x="1172584" y="1381459"/>
            <a:chExt cx="6779110" cy="1231106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903643"/>
            <a:ext cx="7754713" cy="1433037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2825488"/>
            <a:ext cx="773474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1680210"/>
            <a:ext cx="3442446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210696"/>
            <a:ext cx="3803904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1680210"/>
            <a:ext cx="3447288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08276"/>
            <a:ext cx="3799728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258647"/>
            <a:ext cx="3422483" cy="141519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419549"/>
            <a:ext cx="4116667" cy="4175074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2702859"/>
            <a:ext cx="3411725" cy="18879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3501614"/>
            <a:ext cx="7767021" cy="483547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500224"/>
            <a:ext cx="4772156" cy="26985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3993229"/>
            <a:ext cx="7756264" cy="60364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1" y="427617"/>
            <a:ext cx="7756263" cy="79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1686261"/>
            <a:ext cx="7745505" cy="290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D533B7F-1E0C-4C03-A79B-003E16498992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BC5CAE7-A9B4-492E-B4C6-5EC1AC7BAB8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4000" i="1" dirty="0"/>
              <a:t>АРАБО-МУСУЛЬМАНСЬКА АРХІТЕКТУРА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1600" dirty="0" smtClean="0">
                <a:solidFill>
                  <a:schemeClr val="tx1">
                    <a:lumMod val="75000"/>
                  </a:schemeClr>
                </a:solidFill>
              </a:rPr>
              <a:t>Виконала учениця 11 класу Данченко Наталія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" b="9576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3788"/>
            <a:ext cx="4060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omic Sans MS" panose="030F0702030302020204" pitchFamily="66" charset="0"/>
              </a:rPr>
              <a:t>мечеть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Султанахмет</a:t>
            </a:r>
            <a:r>
              <a:rPr lang="ru-RU" sz="1600" i="1" dirty="0" smtClean="0">
                <a:latin typeface="Comic Sans MS" panose="030F0702030302020204" pitchFamily="66" charset="0"/>
              </a:rPr>
              <a:t> (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Блакитна</a:t>
            </a:r>
            <a:r>
              <a:rPr lang="ru-RU" sz="1600" i="1" dirty="0" smtClean="0">
                <a:latin typeface="Comic Sans MS" panose="030F0702030302020204" pitchFamily="66" charset="0"/>
              </a:rPr>
              <a:t> мечеть)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61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Елементи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мечеті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5" y="512520"/>
            <a:ext cx="3742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кібла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  <a:r>
              <a:rPr lang="ru-RU" sz="1600" dirty="0" smtClean="0">
                <a:latin typeface="Comic Sans MS" panose="030F0702030302020204" pitchFamily="66" charset="0"/>
              </a:rPr>
              <a:t>— («те, </a:t>
            </a:r>
            <a:r>
              <a:rPr lang="ru-RU" sz="1600" dirty="0" err="1" smtClean="0">
                <a:latin typeface="Comic Sans MS" panose="030F0702030302020204" pitchFamily="66" charset="0"/>
              </a:rPr>
              <a:t>що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знаходиться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навпроти</a:t>
            </a:r>
            <a:r>
              <a:rPr lang="ru-RU" sz="1600" dirty="0" smtClean="0">
                <a:latin typeface="Comic Sans MS" panose="030F0702030302020204" pitchFamily="66" charset="0"/>
              </a:rPr>
              <a:t>») </a:t>
            </a:r>
            <a:r>
              <a:rPr lang="ru-RU" sz="1600" dirty="0" err="1" smtClean="0">
                <a:latin typeface="Comic Sans MS" panose="030F0702030302020204" pitchFamily="66" charset="0"/>
              </a:rPr>
              <a:t>напрям</a:t>
            </a:r>
            <a:r>
              <a:rPr lang="ru-RU" sz="1600" dirty="0" smtClean="0">
                <a:latin typeface="Comic Sans MS" panose="030F0702030302020204" pitchFamily="66" charset="0"/>
              </a:rPr>
              <a:t> на Каабу, </a:t>
            </a:r>
            <a:r>
              <a:rPr lang="ru-RU" sz="1600" dirty="0" err="1" smtClean="0">
                <a:latin typeface="Comic Sans MS" panose="030F0702030302020204" pitchFamily="66" charset="0"/>
              </a:rPr>
              <a:t>задня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звернена</a:t>
            </a:r>
            <a:r>
              <a:rPr lang="ru-RU" sz="1600" dirty="0" smtClean="0">
                <a:latin typeface="Comic Sans MS" panose="030F0702030302020204" pitchFamily="66" charset="0"/>
              </a:rPr>
              <a:t> до </a:t>
            </a:r>
            <a:r>
              <a:rPr lang="ru-RU" sz="1600" dirty="0" err="1" smtClean="0">
                <a:latin typeface="Comic Sans MS" panose="030F0702030302020204" pitchFamily="66" charset="0"/>
              </a:rPr>
              <a:t>Кааби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стіна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мечеті</a:t>
            </a:r>
            <a:r>
              <a:rPr lang="ru-RU" sz="1600" dirty="0" smtClean="0">
                <a:latin typeface="Comic Sans MS" panose="030F0702030302020204" pitchFamily="66" charset="0"/>
              </a:rPr>
              <a:t>;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0" y="1671762"/>
            <a:ext cx="3913982" cy="293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75933" y="4066282"/>
            <a:ext cx="48268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міхраб</a:t>
            </a:r>
            <a:r>
              <a:rPr lang="ru-RU" sz="1600" dirty="0" smtClean="0">
                <a:latin typeface="Comic Sans MS" panose="030F0702030302020204" pitchFamily="66" charset="0"/>
              </a:rPr>
              <a:t> — </a:t>
            </a:r>
            <a:r>
              <a:rPr lang="ru-RU" sz="1600" dirty="0" err="1" smtClean="0">
                <a:latin typeface="Comic Sans MS" panose="030F0702030302020204" pitchFamily="66" charset="0"/>
              </a:rPr>
              <a:t>орієнтована</a:t>
            </a:r>
            <a:r>
              <a:rPr lang="ru-RU" sz="1600" dirty="0" smtClean="0">
                <a:latin typeface="Comic Sans MS" panose="030F0702030302020204" pitchFamily="66" charset="0"/>
              </a:rPr>
              <a:t> на Каабу священна </a:t>
            </a:r>
            <a:r>
              <a:rPr lang="ru-RU" sz="1600" dirty="0" err="1" smtClean="0">
                <a:latin typeface="Comic Sans MS" panose="030F0702030302020204" pitchFamily="66" charset="0"/>
              </a:rPr>
              <a:t>ніша</a:t>
            </a:r>
            <a:r>
              <a:rPr lang="ru-RU" sz="1600" dirty="0" smtClean="0">
                <a:latin typeface="Comic Sans MS" panose="030F0702030302020204" pitchFamily="66" charset="0"/>
              </a:rPr>
              <a:t> (плоска, </a:t>
            </a:r>
            <a:r>
              <a:rPr lang="ru-RU" sz="1600" dirty="0" err="1" smtClean="0">
                <a:latin typeface="Comic Sans MS" panose="030F0702030302020204" pitchFamily="66" charset="0"/>
              </a:rPr>
              <a:t>умовна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або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увігнута</a:t>
            </a:r>
            <a:r>
              <a:rPr lang="ru-RU" sz="1600" dirty="0" smtClean="0">
                <a:latin typeface="Comic Sans MS" panose="030F0702030302020204" pitchFamily="66" charset="0"/>
              </a:rPr>
              <a:t>), </a:t>
            </a:r>
            <a:r>
              <a:rPr lang="ru-RU" sz="1600" dirty="0" err="1" smtClean="0">
                <a:latin typeface="Comic Sans MS" panose="030F0702030302020204" pitchFamily="66" charset="0"/>
              </a:rPr>
              <a:t>перекрита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аркою</a:t>
            </a:r>
            <a:r>
              <a:rPr lang="ru-RU" sz="1600" dirty="0" smtClean="0">
                <a:latin typeface="Comic Sans MS" panose="030F0702030302020204" pitchFamily="66" charset="0"/>
              </a:rPr>
              <a:t>, невеликим </a:t>
            </a:r>
            <a:r>
              <a:rPr lang="ru-RU" sz="1600" dirty="0" err="1" smtClean="0">
                <a:latin typeface="Comic Sans MS" panose="030F0702030302020204" pitchFamily="66" charset="0"/>
              </a:rPr>
              <a:t>зведенням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або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конхою</a:t>
            </a:r>
            <a:r>
              <a:rPr lang="ru-RU" sz="1600" dirty="0" smtClean="0">
                <a:latin typeface="Comic Sans MS" panose="030F0702030302020204" pitchFamily="66" charset="0"/>
              </a:rPr>
              <a:t> і вставлена в раму;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12519"/>
            <a:ext cx="4310137" cy="337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63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8463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аназа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600" dirty="0" smtClean="0">
                <a:latin typeface="Comic Sans MS" panose="030F0702030302020204" pitchFamily="66" charset="0"/>
              </a:rPr>
              <a:t>(«</a:t>
            </a:r>
            <a:r>
              <a:rPr lang="ru-RU" sz="1600" dirty="0" err="1" smtClean="0">
                <a:latin typeface="Comic Sans MS" panose="030F0702030302020204" pitchFamily="66" charset="0"/>
              </a:rPr>
              <a:t>стріла</a:t>
            </a:r>
            <a:r>
              <a:rPr lang="ru-RU" sz="1600" dirty="0" smtClean="0">
                <a:latin typeface="Comic Sans MS" panose="030F0702030302020204" pitchFamily="66" charset="0"/>
              </a:rPr>
              <a:t>») — </a:t>
            </a:r>
            <a:r>
              <a:rPr lang="ru-RU" sz="1600" dirty="0" err="1" smtClean="0">
                <a:latin typeface="Comic Sans MS" panose="030F0702030302020204" pitchFamily="66" charset="0"/>
              </a:rPr>
              <a:t>стіна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різьблена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мармурова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дошка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або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дерев'яна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ніша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поблизу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від</a:t>
            </a:r>
            <a:r>
              <a:rPr lang="ru-RU" sz="1600" dirty="0" smtClean="0">
                <a:latin typeface="Comic Sans MS" panose="030F0702030302020204" pitchFamily="66" charset="0"/>
              </a:rPr>
              <a:t> входу в мечеть, </a:t>
            </a:r>
            <a:r>
              <a:rPr lang="ru-RU" sz="1600" dirty="0" err="1" smtClean="0">
                <a:latin typeface="Comic Sans MS" panose="030F0702030302020204" pitchFamily="66" charset="0"/>
              </a:rPr>
              <a:t>свого</a:t>
            </a:r>
            <a:r>
              <a:rPr lang="ru-RU" sz="1600" dirty="0" smtClean="0">
                <a:latin typeface="Comic Sans MS" panose="030F0702030302020204" pitchFamily="66" charset="0"/>
              </a:rPr>
              <a:t> роду </a:t>
            </a:r>
            <a:r>
              <a:rPr lang="ru-RU" sz="1600" dirty="0" err="1" smtClean="0">
                <a:latin typeface="Comic Sans MS" panose="030F0702030302020204" pitchFamily="66" charset="0"/>
              </a:rPr>
              <a:t>міхраб</a:t>
            </a:r>
            <a:r>
              <a:rPr lang="ru-RU" sz="1600" dirty="0" smtClean="0">
                <a:latin typeface="Comic Sans MS" panose="030F0702030302020204" pitchFamily="66" charset="0"/>
              </a:rPr>
              <a:t> у </a:t>
            </a:r>
            <a:r>
              <a:rPr lang="ru-RU" sz="1600" dirty="0" err="1" smtClean="0">
                <a:latin typeface="Comic Sans MS" panose="030F0702030302020204" pitchFamily="66" charset="0"/>
              </a:rPr>
              <a:t>дворі</a:t>
            </a:r>
            <a:r>
              <a:rPr lang="ru-RU" sz="1600" dirty="0" smtClean="0">
                <a:latin typeface="Comic Sans MS" panose="030F0702030302020204" pitchFamily="66" charset="0"/>
              </a:rPr>
              <a:t>;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7331" y="646509"/>
            <a:ext cx="387860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мінбар</a:t>
            </a:r>
            <a:r>
              <a:rPr lang="ru-RU" sz="1600" dirty="0" smtClean="0">
                <a:latin typeface="Comic Sans MS" panose="030F0702030302020204" pitchFamily="66" charset="0"/>
              </a:rPr>
              <a:t>— </a:t>
            </a:r>
            <a:r>
              <a:rPr lang="ru-RU" sz="1600" dirty="0" err="1" smtClean="0">
                <a:latin typeface="Comic Sans MS" panose="030F0702030302020204" pitchFamily="66" charset="0"/>
              </a:rPr>
              <a:t>відмітна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ознака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соборної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мечеті</a:t>
            </a:r>
            <a:r>
              <a:rPr lang="ru-RU" sz="1600" dirty="0" smtClean="0">
                <a:latin typeface="Comic Sans MS" panose="030F0702030302020204" pitchFamily="66" charset="0"/>
              </a:rPr>
              <a:t>, кафедра, з </a:t>
            </a:r>
            <a:r>
              <a:rPr lang="ru-RU" sz="1600" dirty="0" err="1" smtClean="0">
                <a:latin typeface="Comic Sans MS" panose="030F0702030302020204" pitchFamily="66" charset="0"/>
              </a:rPr>
              <a:t>якої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імам</a:t>
            </a:r>
            <a:r>
              <a:rPr lang="ru-RU" sz="1600" dirty="0" smtClean="0">
                <a:latin typeface="Comic Sans MS" panose="030F0702030302020204" pitchFamily="66" charset="0"/>
              </a:rPr>
              <a:t> (голова </a:t>
            </a:r>
            <a:r>
              <a:rPr lang="ru-RU" sz="1600" dirty="0" err="1" smtClean="0">
                <a:latin typeface="Comic Sans MS" panose="030F0702030302020204" pitchFamily="66" charset="0"/>
              </a:rPr>
              <a:t>мусульманської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общини</a:t>
            </a:r>
            <a:r>
              <a:rPr lang="ru-RU" sz="1600" dirty="0" smtClean="0">
                <a:latin typeface="Comic Sans MS" panose="030F0702030302020204" pitchFamily="66" charset="0"/>
              </a:rPr>
              <a:t>) </a:t>
            </a:r>
            <a:r>
              <a:rPr lang="ru-RU" sz="1600" dirty="0" err="1" smtClean="0">
                <a:latin typeface="Comic Sans MS" panose="030F0702030302020204" pitchFamily="66" charset="0"/>
              </a:rPr>
              <a:t>вимовляє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п'ятничну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проповідь</a:t>
            </a:r>
            <a:r>
              <a:rPr lang="ru-RU" sz="1600" dirty="0" smtClean="0">
                <a:latin typeface="Comic Sans MS" panose="030F0702030302020204" pitchFamily="66" charset="0"/>
              </a:rPr>
              <a:t>, аналог амвона в </a:t>
            </a:r>
            <a:r>
              <a:rPr lang="ru-RU" sz="1600" dirty="0" err="1" smtClean="0">
                <a:latin typeface="Comic Sans MS" panose="030F0702030302020204" pitchFamily="66" charset="0"/>
              </a:rPr>
              <a:t>ранньохристиянській</a:t>
            </a:r>
            <a:r>
              <a:rPr lang="ru-RU" sz="1600" dirty="0" smtClean="0">
                <a:latin typeface="Comic Sans MS" panose="030F0702030302020204" pitchFamily="66" charset="0"/>
              </a:rPr>
              <a:t> і </a:t>
            </a:r>
            <a:r>
              <a:rPr lang="ru-RU" sz="1600" dirty="0" err="1" smtClean="0">
                <a:latin typeface="Comic Sans MS" panose="030F0702030302020204" pitchFamily="66" charset="0"/>
              </a:rPr>
              <a:t>візантійській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базиліці</a:t>
            </a:r>
            <a:r>
              <a:rPr lang="ru-RU" sz="1600" dirty="0" smtClean="0">
                <a:latin typeface="Comic Sans MS" panose="030F0702030302020204" pitchFamily="66" charset="0"/>
              </a:rPr>
              <a:t>;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25" y="1025828"/>
            <a:ext cx="4805071" cy="345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6717" y="2414405"/>
            <a:ext cx="42292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максура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  <a:r>
              <a:rPr lang="ru-RU" sz="1600" dirty="0" smtClean="0">
                <a:latin typeface="Comic Sans MS" panose="030F0702030302020204" pitchFamily="66" charset="0"/>
              </a:rPr>
              <a:t>— </a:t>
            </a:r>
            <a:r>
              <a:rPr lang="ru-RU" sz="1600" dirty="0" err="1" smtClean="0">
                <a:latin typeface="Comic Sans MS" panose="030F0702030302020204" pitchFamily="66" charset="0"/>
              </a:rPr>
              <a:t>її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поява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була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обумовлена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присутністю</a:t>
            </a:r>
            <a:r>
              <a:rPr lang="ru-RU" sz="1600" dirty="0" smtClean="0">
                <a:latin typeface="Comic Sans MS" panose="030F0702030302020204" pitchFamily="66" charset="0"/>
              </a:rPr>
              <a:t> в </a:t>
            </a:r>
            <a:r>
              <a:rPr lang="ru-RU" sz="1600" dirty="0" err="1" smtClean="0">
                <a:latin typeface="Comic Sans MS" panose="030F0702030302020204" pitchFamily="66" charset="0"/>
              </a:rPr>
              <a:t>мечеті</a:t>
            </a:r>
            <a:r>
              <a:rPr lang="ru-RU" sz="1600" dirty="0" smtClean="0">
                <a:latin typeface="Comic Sans MS" panose="030F0702030302020204" pitchFamily="66" charset="0"/>
              </a:rPr>
              <a:t> правителя </a:t>
            </a:r>
            <a:r>
              <a:rPr lang="ru-RU" sz="1600" dirty="0" err="1" smtClean="0">
                <a:latin typeface="Comic Sans MS" panose="030F0702030302020204" pitchFamily="66" charset="0"/>
              </a:rPr>
              <a:t>або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представників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адміністративної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влади</a:t>
            </a:r>
            <a:r>
              <a:rPr lang="ru-RU" sz="1600" dirty="0" smtClean="0">
                <a:latin typeface="Comic Sans MS" panose="030F0702030302020204" pitchFamily="66" charset="0"/>
              </a:rPr>
              <a:t>. </a:t>
            </a:r>
            <a:r>
              <a:rPr lang="ru-RU" sz="1600" dirty="0" err="1" smtClean="0">
                <a:latin typeface="Comic Sans MS" panose="030F0702030302020204" pitchFamily="66" charset="0"/>
              </a:rPr>
              <a:t>Це</a:t>
            </a:r>
            <a:r>
              <a:rPr lang="ru-RU" sz="1600" dirty="0" smtClean="0">
                <a:latin typeface="Comic Sans MS" panose="030F0702030302020204" pitchFamily="66" charset="0"/>
              </a:rPr>
              <a:t> — </a:t>
            </a:r>
            <a:r>
              <a:rPr lang="ru-RU" sz="1600" dirty="0" err="1" smtClean="0">
                <a:latin typeface="Comic Sans MS" panose="030F0702030302020204" pitchFamily="66" charset="0"/>
              </a:rPr>
              <a:t>квадратне</a:t>
            </a:r>
            <a:r>
              <a:rPr lang="ru-RU" sz="1600" dirty="0" smtClean="0">
                <a:latin typeface="Comic Sans MS" panose="030F0702030302020204" pitchFamily="66" charset="0"/>
              </a:rPr>
              <a:t> в </a:t>
            </a:r>
            <a:r>
              <a:rPr lang="ru-RU" sz="1600" dirty="0" err="1" smtClean="0">
                <a:latin typeface="Comic Sans MS" panose="030F0702030302020204" pitchFamily="66" charset="0"/>
              </a:rPr>
              <a:t>плані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відгороджене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різьбленим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дерев'яним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або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металевим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простінком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від</a:t>
            </a:r>
            <a:r>
              <a:rPr lang="ru-RU" sz="1600" dirty="0" smtClean="0">
                <a:latin typeface="Comic Sans MS" panose="030F0702030302020204" pitchFamily="66" charset="0"/>
              </a:rPr>
              <a:t> основного простору </a:t>
            </a:r>
            <a:r>
              <a:rPr lang="ru-RU" sz="1600" dirty="0" err="1" smtClean="0">
                <a:latin typeface="Comic Sans MS" panose="030F0702030302020204" pitchFamily="66" charset="0"/>
              </a:rPr>
              <a:t>приміщення</a:t>
            </a:r>
            <a:r>
              <a:rPr lang="ru-RU" sz="1600" dirty="0" smtClean="0">
                <a:latin typeface="Comic Sans MS" panose="030F0702030302020204" pitchFamily="66" charset="0"/>
              </a:rPr>
              <a:t> в </a:t>
            </a:r>
            <a:r>
              <a:rPr lang="ru-RU" sz="1600" dirty="0" err="1" smtClean="0">
                <a:latin typeface="Comic Sans MS" panose="030F0702030302020204" pitchFamily="66" charset="0"/>
              </a:rPr>
              <a:t>безпосередній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близькості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від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міхрабу</a:t>
            </a:r>
            <a:r>
              <a:rPr lang="ru-RU" sz="1600" dirty="0" smtClean="0">
                <a:latin typeface="Comic Sans MS" panose="030F0702030302020204" pitchFamily="66" charset="0"/>
              </a:rPr>
              <a:t> й </a:t>
            </a:r>
            <a:r>
              <a:rPr lang="ru-RU" sz="1600" dirty="0" err="1" smtClean="0">
                <a:latin typeface="Comic Sans MS" panose="030F0702030302020204" pitchFamily="66" charset="0"/>
              </a:rPr>
              <a:t>мінбару</a:t>
            </a:r>
            <a:r>
              <a:rPr lang="ru-RU" sz="1600" dirty="0" smtClean="0">
                <a:latin typeface="Comic Sans MS" panose="030F0702030302020204" pitchFamily="66" charset="0"/>
              </a:rPr>
              <a:t>;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3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227" y="244225"/>
            <a:ext cx="2664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дікка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  <a:r>
              <a:rPr lang="ru-RU" dirty="0" smtClean="0">
                <a:latin typeface="Comic Sans MS" panose="030F0702030302020204" pitchFamily="66" charset="0"/>
              </a:rPr>
              <a:t>— </a:t>
            </a:r>
            <a:r>
              <a:rPr lang="ru-RU" dirty="0" err="1" smtClean="0">
                <a:latin typeface="Comic Sans MS" panose="030F0702030302020204" pitchFamily="66" charset="0"/>
              </a:rPr>
              <a:t>спеціальні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платформи</a:t>
            </a:r>
            <a:r>
              <a:rPr lang="ru-RU" dirty="0" smtClean="0">
                <a:latin typeface="Comic Sans MS" panose="030F0702030302020204" pitchFamily="66" charset="0"/>
              </a:rPr>
              <a:t>, стоячи на </a:t>
            </a:r>
            <a:r>
              <a:rPr lang="ru-RU" dirty="0" err="1" smtClean="0">
                <a:latin typeface="Comic Sans MS" panose="030F0702030302020204" pitchFamily="66" charset="0"/>
              </a:rPr>
              <a:t>яких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муедзини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повторюють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рухи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імаму</a:t>
            </a:r>
            <a:r>
              <a:rPr lang="ru-RU" dirty="0" smtClean="0">
                <a:latin typeface="Comic Sans MS" panose="030F0702030302020204" pitchFamily="66" charset="0"/>
              </a:rPr>
              <a:t> і </a:t>
            </a:r>
            <a:r>
              <a:rPr lang="ru-RU" dirty="0" err="1" smtClean="0">
                <a:latin typeface="Comic Sans MS" panose="030F0702030302020204" pitchFamily="66" charset="0"/>
              </a:rPr>
              <a:t>тим</a:t>
            </a:r>
            <a:r>
              <a:rPr lang="ru-RU" dirty="0" smtClean="0">
                <a:latin typeface="Comic Sans MS" panose="030F0702030302020204" pitchFamily="66" charset="0"/>
              </a:rPr>
              <a:t> самим </a:t>
            </a:r>
            <a:r>
              <a:rPr lang="ru-RU" dirty="0" err="1" smtClean="0">
                <a:latin typeface="Comic Sans MS" panose="030F0702030302020204" pitchFamily="66" charset="0"/>
              </a:rPr>
              <a:t>направляють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рухи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віруючих</a:t>
            </a:r>
            <a:r>
              <a:rPr lang="ru-RU" dirty="0" smtClean="0">
                <a:latin typeface="Comic Sans MS" panose="030F0702030302020204" pitchFamily="66" charset="0"/>
              </a:rPr>
              <a:t>;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227" y="2660735"/>
            <a:ext cx="2537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курсі</a:t>
            </a:r>
            <a:r>
              <a:rPr lang="ru-RU" sz="2000" dirty="0" smtClean="0">
                <a:latin typeface="Comic Sans MS" panose="030F0702030302020204" pitchFamily="66" charset="0"/>
              </a:rPr>
              <a:t> — </a:t>
            </a:r>
            <a:r>
              <a:rPr lang="ru-RU" sz="2000" dirty="0" err="1" smtClean="0">
                <a:latin typeface="Comic Sans MS" panose="030F0702030302020204" pitchFamily="66" charset="0"/>
              </a:rPr>
              <a:t>пюпітр</a:t>
            </a:r>
            <a:r>
              <a:rPr lang="ru-RU" sz="2000" dirty="0" smtClean="0">
                <a:latin typeface="Comic Sans MS" panose="030F0702030302020204" pitchFamily="66" charset="0"/>
              </a:rPr>
              <a:t> для Корану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357"/>
            <a:ext cx="5976664" cy="510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39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3" b="1247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6644" y="63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Медресе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6944" y="2064154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Comic Sans MS" panose="030F0702030302020204" pitchFamily="66" charset="0"/>
              </a:rPr>
              <a:t>Медресе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являє</a:t>
            </a:r>
            <a:r>
              <a:rPr lang="ru-RU" sz="1600" i="1" dirty="0" smtClean="0">
                <a:latin typeface="Comic Sans MS" panose="030F0702030302020204" pitchFamily="66" charset="0"/>
              </a:rPr>
              <a:t> собою 1—2-поверхову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споруду</a:t>
            </a:r>
            <a:r>
              <a:rPr lang="ru-RU" sz="1600" i="1" dirty="0" smtClean="0">
                <a:latin typeface="Comic Sans MS" panose="030F0702030302020204" pitchFamily="66" charset="0"/>
              </a:rPr>
              <a:t> з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прямокутним</a:t>
            </a:r>
            <a:r>
              <a:rPr lang="ru-RU" sz="1600" i="1" dirty="0" smtClean="0">
                <a:latin typeface="Comic Sans MS" panose="030F0702030302020204" pitchFamily="66" charset="0"/>
              </a:rPr>
              <a:t>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подвір'ям</a:t>
            </a:r>
            <a:r>
              <a:rPr lang="ru-RU" sz="1600" i="1" dirty="0" smtClean="0">
                <a:latin typeface="Comic Sans MS" panose="030F0702030302020204" pitchFamily="66" charset="0"/>
              </a:rPr>
              <a:t>,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келіями</a:t>
            </a:r>
            <a:r>
              <a:rPr lang="ru-RU" sz="1600" i="1" dirty="0" smtClean="0">
                <a:latin typeface="Comic Sans MS" panose="030F0702030302020204" pitchFamily="66" charset="0"/>
              </a:rPr>
              <a:t>,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мечеттю</a:t>
            </a:r>
            <a:r>
              <a:rPr lang="ru-RU" sz="1600" i="1" dirty="0" smtClean="0">
                <a:latin typeface="Comic Sans MS" panose="030F0702030302020204" pitchFamily="66" charset="0"/>
              </a:rPr>
              <a:t> та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аудиторіями</a:t>
            </a:r>
            <a:r>
              <a:rPr lang="ru-RU" sz="1600" i="1" dirty="0" smtClean="0">
                <a:latin typeface="Comic Sans MS" panose="030F0702030302020204" pitchFamily="66" charset="0"/>
              </a:rPr>
              <a:t>. Медресе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оздоблюється</a:t>
            </a:r>
            <a:r>
              <a:rPr lang="ru-RU" sz="1600" i="1" dirty="0" smtClean="0">
                <a:latin typeface="Comic Sans MS" panose="030F0702030302020204" pitchFamily="66" charset="0"/>
              </a:rPr>
              <a:t>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різьбленням</a:t>
            </a:r>
            <a:r>
              <a:rPr lang="ru-RU" sz="1600" i="1" dirty="0" smtClean="0">
                <a:latin typeface="Comic Sans MS" panose="030F0702030302020204" pitchFamily="66" charset="0"/>
              </a:rPr>
              <a:t> на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камені</a:t>
            </a:r>
            <a:r>
              <a:rPr lang="ru-RU" sz="1600" i="1" dirty="0" smtClean="0">
                <a:latin typeface="Comic Sans MS" panose="030F0702030302020204" pitchFamily="66" charset="0"/>
              </a:rPr>
              <a:t>, стуку (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алебастровій</a:t>
            </a:r>
            <a:r>
              <a:rPr lang="ru-RU" sz="1600" i="1" dirty="0" smtClean="0">
                <a:latin typeface="Comic Sans MS" panose="030F0702030302020204" pitchFamily="66" charset="0"/>
              </a:rPr>
              <a:t>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штукатурці</a:t>
            </a:r>
            <a:r>
              <a:rPr lang="ru-RU" sz="1600" i="1" dirty="0" smtClean="0">
                <a:latin typeface="Comic Sans MS" panose="030F0702030302020204" pitchFamily="66" charset="0"/>
              </a:rPr>
              <a:t>),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дереві</a:t>
            </a:r>
            <a:r>
              <a:rPr lang="ru-RU" sz="1600" i="1" dirty="0" smtClean="0">
                <a:latin typeface="Comic Sans MS" panose="030F0702030302020204" pitchFamily="66" charset="0"/>
              </a:rPr>
              <a:t> й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теракоті</a:t>
            </a:r>
            <a:r>
              <a:rPr lang="ru-RU" sz="1600" i="1" dirty="0" smtClean="0">
                <a:latin typeface="Comic Sans MS" panose="030F0702030302020204" pitchFamily="66" charset="0"/>
              </a:rPr>
              <a:t> та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полив'яними</a:t>
            </a:r>
            <a:r>
              <a:rPr lang="ru-RU" sz="1600" i="1" dirty="0" smtClean="0">
                <a:latin typeface="Comic Sans MS" panose="030F0702030302020204" pitchFamily="66" charset="0"/>
              </a:rPr>
              <a:t> плитками.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390" y="987574"/>
            <a:ext cx="7668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u="sng" dirty="0" smtClean="0"/>
              <a:t>Медресе́ </a:t>
            </a:r>
            <a:r>
              <a:rPr lang="uk-UA" b="1" u="sng" dirty="0" smtClean="0">
                <a:latin typeface="Comic Sans MS" panose="030F0702030302020204" pitchFamily="66" charset="0"/>
              </a:rPr>
              <a:t>(«</a:t>
            </a:r>
            <a:r>
              <a:rPr lang="vi-VN" b="1" u="sng" dirty="0" smtClean="0"/>
              <a:t>місце, де вчать») — середня і вища школа в мусульман Близького і Середнього Сходу, а також Пакистану і Північної Індії.</a:t>
            </a:r>
            <a:endParaRPr lang="ru-RU" b="1" u="sng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760" y="3435846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 smtClean="0"/>
              <a:t>Арабською </a:t>
            </a:r>
            <a:r>
              <a:rPr lang="vi-VN" i="1" dirty="0" smtClean="0"/>
              <a:t>мадраса́</a:t>
            </a:r>
            <a:r>
              <a:rPr lang="vi-VN" dirty="0" smtClean="0"/>
              <a:t> — це взагалі будь-яка школа або навчальний заклад. Так, виділяють </a:t>
            </a:r>
            <a:r>
              <a:rPr lang="vi-VN" i="1" dirty="0" smtClean="0"/>
              <a:t>мадраса ісламія</a:t>
            </a:r>
            <a:r>
              <a:rPr lang="vi-VN" dirty="0" smtClean="0"/>
              <a:t> — «ісламська школа», </a:t>
            </a:r>
            <a:r>
              <a:rPr lang="vi-VN" i="1" dirty="0" smtClean="0"/>
              <a:t>мадраса деенійя</a:t>
            </a:r>
            <a:r>
              <a:rPr lang="vi-VN" dirty="0" smtClean="0"/>
              <a:t> — «релігійна школа», </a:t>
            </a:r>
            <a:r>
              <a:rPr lang="vi-VN" i="1" dirty="0" smtClean="0"/>
              <a:t>мадраса кхаса</a:t>
            </a:r>
            <a:r>
              <a:rPr lang="vi-VN" dirty="0" smtClean="0"/>
              <a:t> — «приватна школа».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1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" t="10562" r="983" b="13570"/>
          <a:stretch/>
        </p:blipFill>
        <p:spPr bwMode="auto">
          <a:xfrm>
            <a:off x="2202" y="0"/>
            <a:ext cx="9141797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16" y="0"/>
            <a:ext cx="40414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omic Sans MS" panose="030F0702030302020204" pitchFamily="66" charset="0"/>
              </a:rPr>
              <a:t>Медресе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Мірі</a:t>
            </a:r>
            <a:r>
              <a:rPr lang="ru-RU" sz="1600" i="1" dirty="0" smtClean="0">
                <a:latin typeface="Comic Sans MS" panose="030F0702030302020204" pitchFamily="66" charset="0"/>
              </a:rPr>
              <a:t> Араб, Бухара, Узбекистан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2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414" r="9159"/>
          <a:stretch/>
        </p:blipFill>
        <p:spPr bwMode="auto">
          <a:xfrm>
            <a:off x="-14203" y="-66538"/>
            <a:ext cx="9144000" cy="52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86" y="38022"/>
            <a:ext cx="1859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omic Sans MS" panose="030F0702030302020204" pitchFamily="66" charset="0"/>
              </a:rPr>
              <a:t>Медресе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Шердор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9" y="-10787"/>
            <a:ext cx="91440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80" b="12952"/>
          <a:stretch/>
        </p:blipFill>
        <p:spPr bwMode="auto">
          <a:xfrm>
            <a:off x="-46492" y="2525544"/>
            <a:ext cx="929901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62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62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18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latin typeface="Comic Sans MS" panose="030F0702030302020204" pitchFamily="66" charset="0"/>
              </a:rPr>
              <a:t>Мавзолеї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91556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 smtClean="0">
                <a:latin typeface="Comic Sans MS" panose="030F0702030302020204" pitchFamily="66" charset="0"/>
              </a:rPr>
              <a:t>Мавзолей </a:t>
            </a:r>
            <a:r>
              <a:rPr lang="en-US" b="1" i="1" u="sng" dirty="0" smtClean="0">
                <a:latin typeface="Comic Sans MS" panose="030F0702030302020204" pitchFamily="66" charset="0"/>
              </a:rPr>
              <a:t>— </a:t>
            </a:r>
            <a:r>
              <a:rPr lang="ru-RU" b="1" i="1" u="sng" dirty="0" smtClean="0">
                <a:latin typeface="Comic Sans MS" panose="030F0702030302020204" pitchFamily="66" charset="0"/>
              </a:rPr>
              <a:t>монументальна </a:t>
            </a:r>
            <a:r>
              <a:rPr lang="ru-RU" b="1" i="1" u="sng" dirty="0" err="1" smtClean="0">
                <a:latin typeface="Comic Sans MS" panose="030F0702030302020204" pitchFamily="66" charset="0"/>
              </a:rPr>
              <a:t>похоронна</a:t>
            </a:r>
            <a:r>
              <a:rPr lang="ru-RU" b="1" i="1" u="sng" dirty="0" smtClean="0">
                <a:latin typeface="Comic Sans MS" panose="030F0702030302020204" pitchFamily="66" charset="0"/>
              </a:rPr>
              <a:t> </a:t>
            </a:r>
            <a:r>
              <a:rPr lang="ru-RU" b="1" i="1" u="sng" dirty="0" err="1" smtClean="0">
                <a:latin typeface="Comic Sans MS" panose="030F0702030302020204" pitchFamily="66" charset="0"/>
              </a:rPr>
              <a:t>споруда</a:t>
            </a:r>
            <a:r>
              <a:rPr lang="ru-RU" b="1" i="1" u="sng" dirty="0" smtClean="0">
                <a:latin typeface="Comic Sans MS" panose="030F0702030302020204" pitchFamily="66" charset="0"/>
              </a:rPr>
              <a:t>, </a:t>
            </a:r>
            <a:r>
              <a:rPr lang="ru-RU" b="1" i="1" u="sng" dirty="0" err="1" smtClean="0">
                <a:latin typeface="Comic Sans MS" panose="030F0702030302020204" pitchFamily="66" charset="0"/>
              </a:rPr>
              <a:t>що</a:t>
            </a:r>
            <a:r>
              <a:rPr lang="ru-RU" b="1" i="1" u="sng" dirty="0" smtClean="0">
                <a:latin typeface="Comic Sans MS" panose="030F0702030302020204" pitchFamily="66" charset="0"/>
              </a:rPr>
              <a:t> </a:t>
            </a:r>
            <a:r>
              <a:rPr lang="ru-RU" b="1" i="1" u="sng" dirty="0" err="1" smtClean="0">
                <a:latin typeface="Comic Sans MS" panose="030F0702030302020204" pitchFamily="66" charset="0"/>
              </a:rPr>
              <a:t>включає</a:t>
            </a:r>
            <a:r>
              <a:rPr lang="ru-RU" b="1" i="1" u="sng" dirty="0" smtClean="0">
                <a:latin typeface="Comic Sans MS" panose="030F0702030302020204" pitchFamily="66" charset="0"/>
              </a:rPr>
              <a:t> камеру, де </a:t>
            </a:r>
            <a:r>
              <a:rPr lang="ru-RU" b="1" i="1" u="sng" dirty="0" err="1" smtClean="0">
                <a:latin typeface="Comic Sans MS" panose="030F0702030302020204" pitchFamily="66" charset="0"/>
              </a:rPr>
              <a:t>поміщалися</a:t>
            </a:r>
            <a:r>
              <a:rPr lang="ru-RU" b="1" i="1" u="sng" dirty="0" smtClean="0">
                <a:latin typeface="Comic Sans MS" panose="030F0702030302020204" pitchFamily="66" charset="0"/>
              </a:rPr>
              <a:t> останки </a:t>
            </a:r>
            <a:r>
              <a:rPr lang="ru-RU" b="1" i="1" u="sng" dirty="0" err="1" smtClean="0">
                <a:latin typeface="Comic Sans MS" panose="030F0702030302020204" pitchFamily="66" charset="0"/>
              </a:rPr>
              <a:t>померлого</a:t>
            </a:r>
            <a:r>
              <a:rPr lang="ru-RU" b="1" i="1" u="sng" dirty="0" smtClean="0">
                <a:latin typeface="Comic Sans MS" panose="030F0702030302020204" pitchFamily="66" charset="0"/>
              </a:rPr>
              <a:t> і </a:t>
            </a:r>
            <a:r>
              <a:rPr lang="ru-RU" b="1" i="1" u="sng" dirty="0" err="1" smtClean="0">
                <a:latin typeface="Comic Sans MS" panose="030F0702030302020204" pitchFamily="66" charset="0"/>
              </a:rPr>
              <a:t>поминальний</a:t>
            </a:r>
            <a:r>
              <a:rPr lang="ru-RU" b="1" i="1" u="sng" dirty="0" smtClean="0">
                <a:latin typeface="Comic Sans MS" panose="030F0702030302020204" pitchFamily="66" charset="0"/>
              </a:rPr>
              <a:t> зал</a:t>
            </a:r>
            <a:endParaRPr lang="ru-RU" b="1" i="1" u="sng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58217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Comic Sans MS" panose="030F0702030302020204" pitchFamily="66" charset="0"/>
              </a:rPr>
              <a:t>У </a:t>
            </a:r>
            <a:r>
              <a:rPr lang="ru-RU" i="1" dirty="0" err="1" smtClean="0">
                <a:latin typeface="Comic Sans MS" panose="030F0702030302020204" pitchFamily="66" charset="0"/>
              </a:rPr>
              <a:t>ісламських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країнах</a:t>
            </a:r>
            <a:r>
              <a:rPr lang="ru-RU" i="1" dirty="0" smtClean="0">
                <a:latin typeface="Comic Sans MS" panose="030F0702030302020204" pitchFamily="66" charset="0"/>
              </a:rPr>
              <a:t> є </a:t>
            </a:r>
            <a:r>
              <a:rPr lang="ru-RU" i="1" dirty="0" err="1" smtClean="0">
                <a:latin typeface="Comic Sans MS" panose="030F0702030302020204" pitchFamily="66" charset="0"/>
              </a:rPr>
              <a:t>чимало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мавзолеїв</a:t>
            </a:r>
            <a:r>
              <a:rPr lang="ru-RU" i="1" dirty="0" smtClean="0">
                <a:latin typeface="Comic Sans MS" panose="030F0702030302020204" pitchFamily="66" charset="0"/>
              </a:rPr>
              <a:t>, </a:t>
            </a:r>
            <a:r>
              <a:rPr lang="ru-RU" i="1" dirty="0" err="1" smtClean="0">
                <a:latin typeface="Comic Sans MS" panose="030F0702030302020204" pitchFamily="66" charset="0"/>
              </a:rPr>
              <a:t>шановавих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населенням</a:t>
            </a:r>
            <a:r>
              <a:rPr lang="ru-RU" i="1" dirty="0" smtClean="0">
                <a:latin typeface="Comic Sans MS" panose="030F0702030302020204" pitchFamily="66" charset="0"/>
              </a:rPr>
              <a:t>, вони </a:t>
            </a:r>
            <a:r>
              <a:rPr lang="ru-RU" i="1" dirty="0" err="1" smtClean="0">
                <a:latin typeface="Comic Sans MS" panose="030F0702030302020204" pitchFamily="66" charset="0"/>
              </a:rPr>
              <a:t>представляють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релігійну</a:t>
            </a:r>
            <a:r>
              <a:rPr lang="ru-RU" i="1" dirty="0" smtClean="0">
                <a:latin typeface="Comic Sans MS" panose="030F0702030302020204" pitchFamily="66" charset="0"/>
              </a:rPr>
              <a:t> і </a:t>
            </a:r>
            <a:r>
              <a:rPr lang="ru-RU" i="1" dirty="0" err="1" smtClean="0">
                <a:latin typeface="Comic Sans MS" panose="030F0702030302020204" pitchFamily="66" charset="0"/>
              </a:rPr>
              <a:t>архітектурну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цінність</a:t>
            </a:r>
            <a:r>
              <a:rPr lang="ru-RU" i="1" dirty="0" smtClean="0">
                <a:latin typeface="Comic Sans MS" panose="030F0702030302020204" pitchFamily="66" charset="0"/>
              </a:rPr>
              <a:t>.</a:t>
            </a:r>
            <a:endParaRPr lang="ru-RU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32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26" r="-3125" b="13511"/>
          <a:stretch/>
        </p:blipFill>
        <p:spPr bwMode="auto">
          <a:xfrm>
            <a:off x="0" y="1"/>
            <a:ext cx="94297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48264" y="13120"/>
            <a:ext cx="20681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omic Sans MS" panose="030F0702030302020204" pitchFamily="66" charset="0"/>
              </a:rPr>
              <a:t>мавзолей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Гур-Емір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574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04" y="19569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Регіони розповсюдження арабсько-мусульманської архітектури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7534"/>
            <a:ext cx="9144000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9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3" b="33904"/>
          <a:stretch/>
        </p:blipFill>
        <p:spPr bwMode="auto">
          <a:xfrm>
            <a:off x="-1322" y="-140671"/>
            <a:ext cx="9144000" cy="526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99" y="-25040"/>
            <a:ext cx="4346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omic Sans MS" panose="030F0702030302020204" pitchFamily="66" charset="0"/>
              </a:rPr>
              <a:t>Мавзолей султана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Насір</a:t>
            </a:r>
            <a:r>
              <a:rPr lang="ru-RU" sz="1600" i="1" dirty="0" smtClean="0">
                <a:latin typeface="Comic Sans MS" panose="030F0702030302020204" pitchFamily="66" charset="0"/>
              </a:rPr>
              <a:t> ад-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діна</a:t>
            </a:r>
            <a:r>
              <a:rPr lang="ru-RU" sz="1600" i="1" dirty="0" smtClean="0">
                <a:latin typeface="Comic Sans MS" panose="030F0702030302020204" pitchFamily="66" charset="0"/>
              </a:rPr>
              <a:t>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Хумаюна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8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99" y="-18281"/>
            <a:ext cx="9369969" cy="51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17099" y="22256"/>
            <a:ext cx="3239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omic Sans MS" panose="030F0702030302020204" pitchFamily="66" charset="0"/>
              </a:rPr>
              <a:t>Мавзолей Шер-хана в </a:t>
            </a:r>
            <a:r>
              <a:rPr lang="ru-RU" sz="1600" i="1" dirty="0" err="1" smtClean="0">
                <a:latin typeface="Comic Sans MS" panose="030F0702030302020204" pitchFamily="66" charset="0"/>
              </a:rPr>
              <a:t>Сазарамі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2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00" y="32427"/>
            <a:ext cx="9007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latin typeface="Comic Sans MS" panose="030F0702030302020204" pitchFamily="66" charset="0"/>
              </a:rPr>
              <a:t>Серед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найвідоміших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культових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споруд</a:t>
            </a:r>
            <a:r>
              <a:rPr lang="ru-RU" sz="1600" dirty="0" smtClean="0">
                <a:latin typeface="Comic Sans MS" panose="030F0702030302020204" pitchFamily="66" charset="0"/>
              </a:rPr>
              <a:t> арабо-</a:t>
            </a:r>
            <a:r>
              <a:rPr lang="ru-RU" sz="1600" dirty="0" err="1" smtClean="0">
                <a:latin typeface="Comic Sans MS" panose="030F0702030302020204" pitchFamily="66" charset="0"/>
              </a:rPr>
              <a:t>мусульманської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архі­тектури</a:t>
            </a:r>
            <a:r>
              <a:rPr lang="ru-RU" sz="1600" dirty="0" smtClean="0">
                <a:latin typeface="Comic Sans MS" panose="030F0702030302020204" pitchFamily="66" charset="0"/>
              </a:rPr>
              <a:t> особливо </a:t>
            </a:r>
            <a:r>
              <a:rPr lang="ru-RU" sz="1600" dirty="0" err="1" smtClean="0">
                <a:latin typeface="Comic Sans MS" panose="030F0702030302020204" pitchFamily="66" charset="0"/>
              </a:rPr>
              <a:t>вирізняються</a:t>
            </a:r>
            <a:r>
              <a:rPr lang="ru-RU" sz="1600" dirty="0" smtClean="0">
                <a:latin typeface="Comic Sans MS" panose="030F0702030302020204" pitchFamily="66" charset="0"/>
              </a:rPr>
              <a:t>: </a:t>
            </a:r>
            <a:r>
              <a:rPr lang="ru-RU" sz="1600" dirty="0" err="1" smtClean="0">
                <a:latin typeface="Comic Sans MS" panose="030F0702030302020204" pitchFamily="66" charset="0"/>
              </a:rPr>
              <a:t>Блакитна</a:t>
            </a:r>
            <a:r>
              <a:rPr lang="ru-RU" sz="1600" dirty="0" smtClean="0">
                <a:latin typeface="Comic Sans MS" panose="030F0702030302020204" pitchFamily="66" charset="0"/>
              </a:rPr>
              <a:t> мечеть (Стамбул), мечеть </a:t>
            </a:r>
            <a:r>
              <a:rPr lang="ru-RU" sz="1600" dirty="0" err="1" smtClean="0">
                <a:latin typeface="Comic Sans MS" panose="030F0702030302020204" pitchFamily="66" charset="0"/>
              </a:rPr>
              <a:t>халі­фа</a:t>
            </a:r>
            <a:r>
              <a:rPr lang="ru-RU" sz="1600" dirty="0" smtClean="0">
                <a:latin typeface="Comic Sans MS" panose="030F0702030302020204" pitchFamily="66" charset="0"/>
              </a:rPr>
              <a:t> Омара (</a:t>
            </a:r>
            <a:r>
              <a:rPr lang="ru-RU" sz="1600" dirty="0" err="1" smtClean="0">
                <a:latin typeface="Comic Sans MS" panose="030F0702030302020204" pitchFamily="66" charset="0"/>
              </a:rPr>
              <a:t>Єрусалим</a:t>
            </a:r>
            <a:r>
              <a:rPr lang="ru-RU" sz="1600" dirty="0" smtClean="0">
                <a:latin typeface="Comic Sans MS" panose="030F0702030302020204" pitchFamily="66" charset="0"/>
              </a:rPr>
              <a:t>), мечеть </a:t>
            </a:r>
            <a:r>
              <a:rPr lang="ru-RU" sz="1600" dirty="0" err="1" smtClean="0">
                <a:latin typeface="Comic Sans MS" panose="030F0702030302020204" pitchFamily="66" charset="0"/>
              </a:rPr>
              <a:t>Ібн</a:t>
            </a:r>
            <a:r>
              <a:rPr lang="ru-RU" sz="1600" dirty="0" smtClean="0">
                <a:latin typeface="Comic Sans MS" panose="030F0702030302020204" pitchFamily="66" charset="0"/>
              </a:rPr>
              <a:t> Тулуна (</a:t>
            </a:r>
            <a:r>
              <a:rPr lang="ru-RU" sz="1600" dirty="0" err="1" smtClean="0">
                <a:latin typeface="Comic Sans MS" panose="030F0702030302020204" pitchFamily="66" charset="0"/>
              </a:rPr>
              <a:t>Каїр</a:t>
            </a:r>
            <a:r>
              <a:rPr lang="ru-RU" sz="1600" dirty="0" smtClean="0">
                <a:latin typeface="Comic Sans MS" panose="030F0702030302020204" pitchFamily="66" charset="0"/>
              </a:rPr>
              <a:t>), медресе </a:t>
            </a:r>
            <a:r>
              <a:rPr lang="ru-RU" sz="1600" dirty="0" err="1" smtClean="0">
                <a:latin typeface="Comic Sans MS" panose="030F0702030302020204" pitchFamily="66" charset="0"/>
              </a:rPr>
              <a:t>Тілля-Карі</a:t>
            </a:r>
            <a:r>
              <a:rPr lang="ru-RU" sz="1600" dirty="0" smtClean="0">
                <a:latin typeface="Comic Sans MS" panose="030F0702030302020204" pitchFamily="66" charset="0"/>
              </a:rPr>
              <a:t> (Са­марканд), </a:t>
            </a:r>
            <a:r>
              <a:rPr lang="ru-RU" sz="1600" dirty="0" err="1" smtClean="0">
                <a:latin typeface="Comic Sans MS" panose="030F0702030302020204" pitchFamily="66" charset="0"/>
              </a:rPr>
              <a:t>архітектурний</a:t>
            </a:r>
            <a:r>
              <a:rPr lang="ru-RU" sz="1600" dirty="0" smtClean="0">
                <a:latin typeface="Comic Sans MS" panose="030F0702030302020204" pitchFamily="66" charset="0"/>
              </a:rPr>
              <a:t> ансамбль Шах-і-</a:t>
            </a:r>
            <a:r>
              <a:rPr lang="ru-RU" sz="1600" dirty="0" err="1" smtClean="0">
                <a:latin typeface="Comic Sans MS" panose="030F0702030302020204" pitchFamily="66" charset="0"/>
              </a:rPr>
              <a:t>Зінда</a:t>
            </a:r>
            <a:r>
              <a:rPr lang="ru-RU" sz="1600" dirty="0" smtClean="0">
                <a:latin typeface="Comic Sans MS" panose="030F0702030302020204" pitchFamily="66" charset="0"/>
              </a:rPr>
              <a:t> (Самарканд).</a:t>
            </a:r>
          </a:p>
          <a:p>
            <a:endParaRPr lang="ru-RU" i="1" dirty="0" smtClean="0"/>
          </a:p>
          <a:p>
            <a:pPr algn="ctr"/>
            <a:endParaRPr lang="ru-RU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3598"/>
            <a:ext cx="5688632" cy="379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493" y="1164302"/>
            <a:ext cx="2808312" cy="383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953" y="1225854"/>
            <a:ext cx="1890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latin typeface="Comic Sans MS" panose="030F0702030302020204" pitchFamily="66" charset="0"/>
              </a:rPr>
              <a:t>Мечеть Аль </a:t>
            </a:r>
            <a:r>
              <a:rPr lang="ru-RU" sz="1400" i="1" dirty="0" err="1" smtClean="0">
                <a:latin typeface="Comic Sans MS" panose="030F0702030302020204" pitchFamily="66" charset="0"/>
              </a:rPr>
              <a:t>Зульфа</a:t>
            </a:r>
            <a:endParaRPr lang="ru-RU" sz="14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15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24" b="7319"/>
          <a:stretch/>
        </p:blipFill>
        <p:spPr bwMode="auto">
          <a:xfrm>
            <a:off x="-180528" y="0"/>
            <a:ext cx="9987159" cy="516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4884" y="123478"/>
            <a:ext cx="3852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err="1" smtClean="0">
                <a:latin typeface="Comic Sans MS" panose="030F0702030302020204" pitchFamily="66" charset="0"/>
              </a:rPr>
              <a:t>архітектурний</a:t>
            </a:r>
            <a:r>
              <a:rPr lang="ru-RU" sz="1600" i="1" dirty="0" smtClean="0">
                <a:latin typeface="Comic Sans MS" panose="030F0702030302020204" pitchFamily="66" charset="0"/>
              </a:rPr>
              <a:t> ансамбль Шах-і-</a:t>
            </a:r>
            <a:r>
              <a:rPr lang="ru-RU" sz="1600" i="1" dirty="0" err="1" smtClean="0">
                <a:latin typeface="Comic Sans MS" panose="030F0702030302020204" pitchFamily="66" charset="0"/>
              </a:rPr>
              <a:t>Зінда</a:t>
            </a:r>
            <a:r>
              <a:rPr lang="ru-RU" sz="1600" i="1" dirty="0" smtClean="0">
                <a:latin typeface="Comic Sans MS" panose="030F0702030302020204" pitchFamily="66" charset="0"/>
              </a:rPr>
              <a:t> 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6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78" b="6228"/>
          <a:stretch/>
        </p:blipFill>
        <p:spPr bwMode="auto">
          <a:xfrm>
            <a:off x="0" y="0"/>
            <a:ext cx="9133886" cy="520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23478"/>
            <a:ext cx="2340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omic Sans MS" panose="030F0702030302020204" pitchFamily="66" charset="0"/>
              </a:rPr>
              <a:t>мечеть хал</a:t>
            </a:r>
            <a:r>
              <a:rPr lang="uk-UA" sz="1600" i="1" dirty="0" smtClean="0">
                <a:latin typeface="Comic Sans MS" panose="030F0702030302020204" pitchFamily="66" charset="0"/>
              </a:rPr>
              <a:t>і</a:t>
            </a:r>
            <a:r>
              <a:rPr lang="ru-RU" sz="1600" i="1" dirty="0" smtClean="0">
                <a:latin typeface="Comic Sans MS" panose="030F0702030302020204" pitchFamily="66" charset="0"/>
              </a:rPr>
              <a:t>фа Омара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7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8" b="4970"/>
          <a:stretch/>
        </p:blipFill>
        <p:spPr bwMode="auto">
          <a:xfrm>
            <a:off x="3295" y="0"/>
            <a:ext cx="91248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33" y="69553"/>
            <a:ext cx="2355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omic Sans MS" panose="030F0702030302020204" pitchFamily="66" charset="0"/>
              </a:rPr>
              <a:t>мечеть Хазрет-Султан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03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latin typeface="Comic Sans MS" panose="030F0702030302020204" pitchFamily="66" charset="0"/>
              </a:rPr>
              <a:t>Основний</a:t>
            </a:r>
            <a:r>
              <a:rPr lang="ru-RU" sz="1400" dirty="0" smtClean="0">
                <a:latin typeface="Comic Sans MS" panose="030F0702030302020204" pitchFamily="66" charset="0"/>
              </a:rPr>
              <a:t> тип плану </a:t>
            </a:r>
            <a:r>
              <a:rPr lang="ru-RU" sz="1400" dirty="0" err="1" smtClean="0">
                <a:latin typeface="Comic Sans MS" panose="030F0702030302020204" pitchFamily="66" charset="0"/>
              </a:rPr>
              <a:t>ісламської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храмової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споруди</a:t>
            </a:r>
            <a:r>
              <a:rPr lang="ru-RU" sz="1400" dirty="0" smtClean="0">
                <a:latin typeface="Comic Sans MS" panose="030F0702030302020204" pitchFamily="66" charset="0"/>
              </a:rPr>
              <a:t> — </a:t>
            </a:r>
            <a:r>
              <a:rPr lang="ru-RU" sz="1400" dirty="0" err="1" smtClean="0">
                <a:latin typeface="Comic Sans MS" panose="030F0702030302020204" pitchFamily="66" charset="0"/>
              </a:rPr>
              <a:t>прямокутне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подвір'я</a:t>
            </a:r>
            <a:r>
              <a:rPr lang="ru-RU" sz="1400" dirty="0" smtClean="0">
                <a:latin typeface="Comic Sans MS" panose="030F0702030302020204" pitchFamily="66" charset="0"/>
              </a:rPr>
              <a:t>, </a:t>
            </a:r>
            <a:r>
              <a:rPr lang="ru-RU" sz="1400" dirty="0" err="1" smtClean="0">
                <a:latin typeface="Comic Sans MS" panose="030F0702030302020204" pitchFamily="66" charset="0"/>
              </a:rPr>
              <a:t>оточене</a:t>
            </a:r>
            <a:r>
              <a:rPr lang="ru-RU" sz="1400" dirty="0" smtClean="0">
                <a:latin typeface="Comic Sans MS" panose="030F0702030302020204" pitchFamily="66" charset="0"/>
              </a:rPr>
              <a:t> по периметру галереями, у </a:t>
            </a:r>
            <a:r>
              <a:rPr lang="ru-RU" sz="1400" dirty="0" err="1" smtClean="0">
                <a:latin typeface="Comic Sans MS" panose="030F0702030302020204" pitchFamily="66" charset="0"/>
              </a:rPr>
              <a:t>глибині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якого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розташо­вана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приземкувата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купольна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будівля</a:t>
            </a:r>
            <a:r>
              <a:rPr lang="ru-RU" sz="1400" dirty="0" smtClean="0">
                <a:latin typeface="Comic Sans MS" panose="030F0702030302020204" pitchFamily="66" charset="0"/>
              </a:rPr>
              <a:t> — мечеть. </a:t>
            </a:r>
            <a:r>
              <a:rPr lang="ru-RU" sz="1400" dirty="0" err="1" smtClean="0">
                <a:latin typeface="Comic Sans MS" panose="030F0702030302020204" pitchFamily="66" charset="0"/>
              </a:rPr>
              <a:t>Також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невід'ємним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елементом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культової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мусульманської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архітектури</a:t>
            </a:r>
            <a:r>
              <a:rPr lang="ru-RU" sz="1400" dirty="0" smtClean="0">
                <a:latin typeface="Comic Sans MS" panose="030F0702030302020204" pitchFamily="66" charset="0"/>
              </a:rPr>
              <a:t> є </a:t>
            </a:r>
            <a:r>
              <a:rPr lang="ru-RU" sz="1400" dirty="0" err="1" smtClean="0">
                <a:latin typeface="Comic Sans MS" panose="030F0702030302020204" pitchFamily="66" charset="0"/>
              </a:rPr>
              <a:t>мінарет</a:t>
            </a:r>
            <a:r>
              <a:rPr lang="ru-RU" sz="1400" dirty="0" smtClean="0">
                <a:latin typeface="Comic Sans MS" panose="030F0702030302020204" pitchFamily="66" charset="0"/>
              </a:rPr>
              <a:t> (вежа, з </a:t>
            </a:r>
            <a:r>
              <a:rPr lang="ru-RU" sz="1400" dirty="0" err="1" smtClean="0">
                <a:latin typeface="Comic Sans MS" panose="030F0702030302020204" pitchFamily="66" charset="0"/>
              </a:rPr>
              <a:t>якої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віруючих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скликають</a:t>
            </a:r>
            <a:r>
              <a:rPr lang="ru-RU" sz="1400" dirty="0" smtClean="0">
                <a:latin typeface="Comic Sans MS" panose="030F0702030302020204" pitchFamily="66" charset="0"/>
              </a:rPr>
              <a:t> на молитву). У </a:t>
            </a:r>
            <a:r>
              <a:rPr lang="ru-RU" sz="1400" dirty="0" err="1" smtClean="0">
                <a:latin typeface="Comic Sans MS" panose="030F0702030302020204" pitchFamily="66" charset="0"/>
              </a:rPr>
              <a:t>різних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народів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він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утворює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зі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спорудою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єдиний</a:t>
            </a:r>
            <a:r>
              <a:rPr lang="ru-RU" sz="1400" dirty="0" smtClean="0">
                <a:latin typeface="Comic Sans MS" panose="030F0702030302020204" pitchFamily="66" charset="0"/>
              </a:rPr>
              <a:t> ансамбль </a:t>
            </a:r>
            <a:r>
              <a:rPr lang="ru-RU" sz="1400" dirty="0" err="1" smtClean="0">
                <a:latin typeface="Comic Sans MS" panose="030F0702030302020204" pitchFamily="66" charset="0"/>
              </a:rPr>
              <a:t>або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стоїть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окремо</a:t>
            </a:r>
            <a:r>
              <a:rPr lang="ru-RU" sz="1400" dirty="0" smtClean="0">
                <a:latin typeface="Comic Sans MS" panose="030F0702030302020204" pitchFamily="66" charset="0"/>
              </a:rPr>
              <a:t>. </a:t>
            </a:r>
            <a:r>
              <a:rPr lang="ru-RU" sz="1400" dirty="0" err="1" smtClean="0">
                <a:latin typeface="Comic Sans MS" panose="030F0702030302020204" pitchFamily="66" charset="0"/>
              </a:rPr>
              <a:t>Кількість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мінаретів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також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може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різнитися</a:t>
            </a:r>
            <a:r>
              <a:rPr lang="ru-RU" sz="1400" dirty="0" smtClean="0">
                <a:latin typeface="Comic Sans MS" panose="030F0702030302020204" pitchFamily="66" charset="0"/>
              </a:rPr>
              <a:t>.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6" b="5697"/>
          <a:stretch/>
        </p:blipFill>
        <p:spPr bwMode="auto">
          <a:xfrm>
            <a:off x="780118" y="1190439"/>
            <a:ext cx="7583764" cy="38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271994"/>
            <a:ext cx="1845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err="1" smtClean="0">
                <a:latin typeface="Comic Sans MS" panose="030F0702030302020204" pitchFamily="66" charset="0"/>
              </a:rPr>
              <a:t>МавзолейТадж</a:t>
            </a:r>
            <a:r>
              <a:rPr lang="ru-RU" sz="1200" i="1" dirty="0" smtClean="0">
                <a:latin typeface="Comic Sans MS" panose="030F0702030302020204" pitchFamily="66" charset="0"/>
              </a:rPr>
              <a:t>-Махал</a:t>
            </a:r>
            <a:endParaRPr lang="ru-RU" sz="1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39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26" r="-1127" b="9850"/>
          <a:stretch/>
        </p:blipFill>
        <p:spPr bwMode="auto">
          <a:xfrm>
            <a:off x="51424" y="1347614"/>
            <a:ext cx="912293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60" y="13263"/>
            <a:ext cx="90127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latin typeface="Comic Sans MS" panose="030F0702030302020204" pitchFamily="66" charset="0"/>
              </a:rPr>
              <a:t>Основним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будівельним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матеріалом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арабів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були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обпалена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цегла</a:t>
            </a:r>
            <a:r>
              <a:rPr lang="ru-RU" sz="1400" dirty="0" smtClean="0">
                <a:latin typeface="Comic Sans MS" panose="030F0702030302020204" pitchFamily="66" charset="0"/>
              </a:rPr>
              <a:t>, </a:t>
            </a:r>
            <a:r>
              <a:rPr lang="ru-RU" sz="1400" dirty="0" err="1" smtClean="0">
                <a:latin typeface="Comic Sans MS" panose="030F0702030302020204" pitchFamily="66" charset="0"/>
              </a:rPr>
              <a:t>камінь</a:t>
            </a:r>
            <a:r>
              <a:rPr lang="ru-RU" sz="1400" dirty="0" smtClean="0">
                <a:latin typeface="Comic Sans MS" panose="030F0702030302020204" pitchFamily="66" charset="0"/>
              </a:rPr>
              <a:t>, </a:t>
            </a:r>
            <a:r>
              <a:rPr lang="ru-RU" sz="1400" dirty="0" err="1" smtClean="0">
                <a:latin typeface="Comic Sans MS" panose="030F0702030302020204" pitchFamily="66" charset="0"/>
              </a:rPr>
              <a:t>піщаник</a:t>
            </a:r>
            <a:r>
              <a:rPr lang="ru-RU" sz="1400" dirty="0" smtClean="0">
                <a:latin typeface="Comic Sans MS" panose="030F0702030302020204" pitchFamily="66" charset="0"/>
              </a:rPr>
              <a:t>, </a:t>
            </a:r>
            <a:r>
              <a:rPr lang="ru-RU" sz="1400" dirty="0" err="1" smtClean="0">
                <a:latin typeface="Comic Sans MS" panose="030F0702030302020204" pitchFamily="66" charset="0"/>
              </a:rPr>
              <a:t>мармур</a:t>
            </a:r>
            <a:r>
              <a:rPr lang="ru-RU" sz="1400" dirty="0" smtClean="0">
                <a:latin typeface="Comic Sans MS" panose="030F0702030302020204" pitchFamily="66" charset="0"/>
              </a:rPr>
              <a:t>. Як </a:t>
            </a:r>
            <a:r>
              <a:rPr lang="ru-RU" sz="1400" dirty="0" err="1" smtClean="0">
                <a:latin typeface="Comic Sans MS" panose="030F0702030302020204" pitchFamily="66" charset="0"/>
              </a:rPr>
              <a:t>декоративні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матеріали</a:t>
            </a:r>
            <a:r>
              <a:rPr lang="ru-RU" sz="1400" dirty="0" smtClean="0">
                <a:latin typeface="Comic Sans MS" panose="030F0702030302020204" pitchFamily="66" charset="0"/>
              </a:rPr>
              <a:t> широко </a:t>
            </a:r>
            <a:r>
              <a:rPr lang="ru-RU" sz="1400" dirty="0" err="1" smtClean="0">
                <a:latin typeface="Comic Sans MS" panose="030F0702030302020204" pitchFamily="66" charset="0"/>
              </a:rPr>
              <a:t>застосо­вувались</a:t>
            </a:r>
            <a:r>
              <a:rPr lang="ru-RU" sz="1400" dirty="0" smtClean="0">
                <a:latin typeface="Comic Sans MS" panose="030F0702030302020204" pitchFamily="66" charset="0"/>
              </a:rPr>
              <a:t> алебастр, </a:t>
            </a:r>
            <a:r>
              <a:rPr lang="ru-RU" sz="1400" dirty="0" err="1" smtClean="0">
                <a:latin typeface="Comic Sans MS" panose="030F0702030302020204" pitchFamily="66" charset="0"/>
              </a:rPr>
              <a:t>фігурна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цегла</a:t>
            </a:r>
            <a:r>
              <a:rPr lang="ru-RU" sz="1400" dirty="0" smtClean="0">
                <a:latin typeface="Comic Sans MS" panose="030F0702030302020204" pitchFamily="66" charset="0"/>
              </a:rPr>
              <a:t>, </a:t>
            </a:r>
            <a:r>
              <a:rPr lang="ru-RU" sz="1400" dirty="0" err="1" smtClean="0">
                <a:latin typeface="Comic Sans MS" panose="030F0702030302020204" pitchFamily="66" charset="0"/>
              </a:rPr>
              <a:t>полив'яні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кахлі</a:t>
            </a:r>
            <a:r>
              <a:rPr lang="ru-RU" sz="1400" dirty="0" smtClean="0">
                <a:latin typeface="Comic Sans MS" panose="030F0702030302020204" pitchFamily="66" charset="0"/>
              </a:rPr>
              <a:t>, </a:t>
            </a:r>
            <a:r>
              <a:rPr lang="ru-RU" sz="1400" dirty="0" err="1" smtClean="0">
                <a:latin typeface="Comic Sans MS" panose="030F0702030302020204" pitchFamily="66" charset="0"/>
              </a:rPr>
              <a:t>скляна</a:t>
            </a:r>
            <a:r>
              <a:rPr lang="ru-RU" sz="1400" dirty="0" smtClean="0">
                <a:latin typeface="Comic Sans MS" panose="030F0702030302020204" pitchFamily="66" charset="0"/>
              </a:rPr>
              <a:t> та </a:t>
            </a:r>
            <a:r>
              <a:rPr lang="ru-RU" sz="1400" dirty="0" err="1" smtClean="0">
                <a:latin typeface="Comic Sans MS" panose="030F0702030302020204" pitchFamily="66" charset="0"/>
              </a:rPr>
              <a:t>мармурова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мозаїка</a:t>
            </a:r>
            <a:r>
              <a:rPr lang="ru-RU" sz="1400" dirty="0" smtClean="0">
                <a:latin typeface="Comic Sans MS" panose="030F0702030302020204" pitchFamily="66" charset="0"/>
              </a:rPr>
              <a:t> та </a:t>
            </a:r>
            <a:r>
              <a:rPr lang="ru-RU" sz="1400" dirty="0" err="1" smtClean="0">
                <a:latin typeface="Comic Sans MS" panose="030F0702030302020204" pitchFamily="66" charset="0"/>
              </a:rPr>
              <a:t>ін</a:t>
            </a:r>
            <a:r>
              <a:rPr lang="ru-RU" sz="1400" dirty="0" smtClean="0">
                <a:latin typeface="Comic Sans MS" panose="030F0702030302020204" pitchFamily="66" charset="0"/>
              </a:rPr>
              <a:t>. </a:t>
            </a:r>
            <a:r>
              <a:rPr lang="ru-RU" sz="1400" dirty="0" err="1" smtClean="0">
                <a:latin typeface="Comic Sans MS" panose="030F0702030302020204" pitchFamily="66" charset="0"/>
              </a:rPr>
              <a:t>Інтер'єри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культових</a:t>
            </a:r>
            <a:r>
              <a:rPr lang="ru-RU" sz="1400" dirty="0" smtClean="0">
                <a:latin typeface="Comic Sans MS" panose="030F0702030302020204" pitchFamily="66" charset="0"/>
              </a:rPr>
              <a:t> арабо-</a:t>
            </a:r>
            <a:r>
              <a:rPr lang="ru-RU" sz="1400" dirty="0" err="1" smtClean="0">
                <a:latin typeface="Comic Sans MS" panose="030F0702030302020204" pitchFamily="66" charset="0"/>
              </a:rPr>
              <a:t>мусульманських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будівель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при­крашалися</a:t>
            </a:r>
            <a:r>
              <a:rPr lang="ru-RU" sz="1400" dirty="0" smtClean="0">
                <a:latin typeface="Comic Sans MS" panose="030F0702030302020204" pitchFamily="66" charset="0"/>
              </a:rPr>
              <a:t> й </a:t>
            </a:r>
            <a:r>
              <a:rPr lang="ru-RU" sz="1400" dirty="0" err="1" smtClean="0">
                <a:latin typeface="Comic Sans MS" panose="030F0702030302020204" pitchFamily="66" charset="0"/>
              </a:rPr>
              <a:t>стінним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розписом</a:t>
            </a:r>
            <a:r>
              <a:rPr lang="ru-RU" sz="1400" dirty="0" smtClean="0">
                <a:latin typeface="Comic Sans MS" panose="030F0702030302020204" pitchFamily="66" charset="0"/>
              </a:rPr>
              <a:t>, у </a:t>
            </a:r>
            <a:r>
              <a:rPr lang="ru-RU" sz="1400" dirty="0" err="1" smtClean="0">
                <a:latin typeface="Comic Sans MS" panose="030F0702030302020204" pitchFamily="66" charset="0"/>
              </a:rPr>
              <a:t>якому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декоративні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мотиви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геоме­тричного</a:t>
            </a:r>
            <a:r>
              <a:rPr lang="ru-RU" sz="1400" dirty="0" smtClean="0">
                <a:latin typeface="Comic Sans MS" panose="030F0702030302020204" pitchFamily="66" charset="0"/>
              </a:rPr>
              <a:t> та </a:t>
            </a:r>
            <a:r>
              <a:rPr lang="ru-RU" sz="1400" dirty="0" err="1" smtClean="0">
                <a:latin typeface="Comic Sans MS" panose="030F0702030302020204" pitchFamily="66" charset="0"/>
              </a:rPr>
              <a:t>рослинного</a:t>
            </a:r>
            <a:r>
              <a:rPr lang="ru-RU" sz="1400" dirty="0" smtClean="0">
                <a:latin typeface="Comic Sans MS" panose="030F0702030302020204" pitchFamily="66" charset="0"/>
              </a:rPr>
              <a:t> характеру </a:t>
            </a:r>
            <a:r>
              <a:rPr lang="ru-RU" sz="1400" dirty="0" err="1" smtClean="0">
                <a:latin typeface="Comic Sans MS" panose="030F0702030302020204" pitchFamily="66" charset="0"/>
              </a:rPr>
              <a:t>поєднувались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із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каліграфічно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latin typeface="Comic Sans MS" panose="030F0702030302020204" pitchFamily="66" charset="0"/>
              </a:rPr>
              <a:t>напи­саними</a:t>
            </a:r>
            <a:r>
              <a:rPr lang="ru-RU" sz="1400" dirty="0" smtClean="0">
                <a:latin typeface="Comic Sans MS" panose="030F0702030302020204" pitchFamily="66" charset="0"/>
              </a:rPr>
              <a:t> цитатами Корану.</a:t>
            </a:r>
            <a:endParaRPr lang="ru-RU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89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7" b="12523"/>
          <a:stretch/>
        </p:blipFill>
        <p:spPr bwMode="auto">
          <a:xfrm>
            <a:off x="-44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087" y="1347614"/>
            <a:ext cx="84969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omic Sans MS" panose="030F0702030302020204" pitchFamily="66" charset="0"/>
              </a:rPr>
              <a:t>До </a:t>
            </a:r>
            <a:r>
              <a:rPr lang="ru-RU" sz="1600" dirty="0" err="1" smtClean="0">
                <a:latin typeface="Comic Sans MS" panose="030F0702030302020204" pitchFamily="66" charset="0"/>
              </a:rPr>
              <a:t>культових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споруд</a:t>
            </a:r>
            <a:r>
              <a:rPr lang="ru-RU" sz="1600" dirty="0" smtClean="0">
                <a:latin typeface="Comic Sans MS" panose="030F0702030302020204" pitchFamily="66" charset="0"/>
              </a:rPr>
              <a:t> арабо-</a:t>
            </a:r>
            <a:r>
              <a:rPr lang="ru-RU" sz="1600" dirty="0" err="1" smtClean="0">
                <a:latin typeface="Comic Sans MS" panose="030F0702030302020204" pitchFamily="66" charset="0"/>
              </a:rPr>
              <a:t>мусульманської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архітектури</a:t>
            </a:r>
            <a:r>
              <a:rPr lang="ru-RU" sz="1600" dirty="0" smtClean="0">
                <a:latin typeface="Comic Sans MS" panose="030F0702030302020204" pitchFamily="66" charset="0"/>
              </a:rPr>
              <a:t> належать: </a:t>
            </a:r>
            <a:r>
              <a:rPr lang="ru-RU" sz="16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мечеті</a:t>
            </a:r>
            <a:r>
              <a:rPr lang="ru-RU" sz="1600" dirty="0" smtClean="0">
                <a:latin typeface="Comic Sans MS" panose="030F0702030302020204" pitchFamily="66" charset="0"/>
              </a:rPr>
              <a:t> (</a:t>
            </a:r>
            <a:r>
              <a:rPr lang="ru-RU" sz="1600" dirty="0" err="1" smtClean="0">
                <a:latin typeface="Comic Sans MS" panose="030F0702030302020204" pitchFamily="66" charset="0"/>
              </a:rPr>
              <a:t>храми</a:t>
            </a:r>
            <a:r>
              <a:rPr lang="ru-RU" sz="1600" dirty="0" smtClean="0">
                <a:latin typeface="Comic Sans MS" panose="030F0702030302020204" pitchFamily="66" charset="0"/>
              </a:rPr>
              <a:t>), </a:t>
            </a:r>
            <a:r>
              <a:rPr lang="ru-RU" sz="1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медресе</a:t>
            </a:r>
            <a:r>
              <a:rPr lang="ru-RU" sz="1600" dirty="0" smtClean="0">
                <a:latin typeface="Comic Sans MS" panose="030F0702030302020204" pitchFamily="66" charset="0"/>
              </a:rPr>
              <a:t> (</a:t>
            </a:r>
            <a:r>
              <a:rPr lang="ru-RU" sz="1600" dirty="0" err="1" smtClean="0">
                <a:latin typeface="Comic Sans MS" panose="030F0702030302020204" pitchFamily="66" charset="0"/>
              </a:rPr>
              <a:t>духовні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школи-семінарії</a:t>
            </a:r>
            <a:r>
              <a:rPr lang="ru-RU" sz="1600" dirty="0" smtClean="0">
                <a:latin typeface="Comic Sans MS" panose="030F0702030302020204" pitchFamily="66" charset="0"/>
              </a:rPr>
              <a:t>), а </a:t>
            </a:r>
            <a:r>
              <a:rPr lang="ru-RU" sz="1600" dirty="0" err="1" smtClean="0">
                <a:latin typeface="Comic Sans MS" panose="030F0702030302020204" pitchFamily="66" charset="0"/>
              </a:rPr>
              <a:t>також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мавзолеї</a:t>
            </a:r>
            <a:r>
              <a:rPr lang="ru-RU" sz="1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smtClean="0">
                <a:latin typeface="Comic Sans MS" panose="030F0702030302020204" pitchFamily="66" charset="0"/>
              </a:rPr>
              <a:t>(</a:t>
            </a:r>
            <a:r>
              <a:rPr lang="ru-RU" sz="1600" dirty="0" err="1" smtClean="0">
                <a:latin typeface="Comic Sans MS" panose="030F0702030302020204" pitchFamily="66" charset="0"/>
              </a:rPr>
              <a:t>поховальні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споруди</a:t>
            </a:r>
            <a:r>
              <a:rPr lang="ru-RU" sz="1600" dirty="0" smtClean="0">
                <a:latin typeface="Comic Sans MS" panose="030F0702030302020204" pitchFamily="66" charset="0"/>
              </a:rPr>
              <a:t>).</a:t>
            </a:r>
          </a:p>
          <a:p>
            <a:endParaRPr lang="ru-RU" sz="1600" dirty="0" smtClean="0">
              <a:latin typeface="Comic Sans MS" panose="030F0702030302020204" pitchFamily="66" charset="0"/>
            </a:endParaRPr>
          </a:p>
          <a:p>
            <a:r>
              <a:rPr lang="ru-RU" sz="1600" dirty="0" smtClean="0">
                <a:latin typeface="Comic Sans MS" panose="030F0702030302020204" pitchFamily="66" charset="0"/>
              </a:rPr>
              <a:t>У </a:t>
            </a:r>
            <a:r>
              <a:rPr lang="ru-RU" sz="1600" dirty="0" err="1" smtClean="0">
                <a:latin typeface="Comic Sans MS" panose="030F0702030302020204" pitchFamily="66" charset="0"/>
              </a:rPr>
              <a:t>всіх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мусульманських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культових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споруд</a:t>
            </a:r>
            <a:r>
              <a:rPr lang="ru-RU" sz="1600" dirty="0" smtClean="0">
                <a:latin typeface="Comic Sans MS" panose="030F0702030302020204" pitchFamily="66" charset="0"/>
              </a:rPr>
              <a:t> є одна </a:t>
            </a:r>
            <a:r>
              <a:rPr lang="ru-RU" sz="1600" dirty="0" err="1" smtClean="0">
                <a:latin typeface="Comic Sans MS" panose="030F0702030302020204" pitchFamily="66" charset="0"/>
              </a:rPr>
              <a:t>загальна</a:t>
            </a:r>
            <a:r>
              <a:rPr lang="ru-RU" sz="1600" dirty="0" smtClean="0">
                <a:latin typeface="Comic Sans MS" panose="030F0702030302020204" pitchFamily="66" charset="0"/>
              </a:rPr>
              <a:t> риса — вони </a:t>
            </a:r>
            <a:r>
              <a:rPr lang="ru-RU" sz="1600" dirty="0" err="1" smtClean="0">
                <a:latin typeface="Comic Sans MS" panose="030F0702030302020204" pitchFamily="66" charset="0"/>
              </a:rPr>
              <a:t>орієнтовані</a:t>
            </a:r>
            <a:r>
              <a:rPr lang="ru-RU" sz="1600" dirty="0" smtClean="0">
                <a:latin typeface="Comic Sans MS" panose="030F0702030302020204" pitchFamily="66" charset="0"/>
              </a:rPr>
              <a:t> строго на </a:t>
            </a:r>
            <a:r>
              <a:rPr lang="ru-RU" sz="1600" dirty="0" err="1" smtClean="0">
                <a:latin typeface="Comic Sans MS" panose="030F0702030302020204" pitchFamily="66" charset="0"/>
              </a:rPr>
              <a:t>мекку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або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точніше</a:t>
            </a:r>
            <a:r>
              <a:rPr lang="ru-RU" sz="1600" dirty="0" smtClean="0">
                <a:latin typeface="Comic Sans MS" panose="030F0702030302020204" pitchFamily="66" charset="0"/>
              </a:rPr>
              <a:t>, на Каабу, те </a:t>
            </a:r>
            <a:r>
              <a:rPr lang="ru-RU" sz="1600" dirty="0" err="1" smtClean="0">
                <a:latin typeface="Comic Sans MS" panose="030F0702030302020204" pitchFamily="66" charset="0"/>
              </a:rPr>
              <a:t>місце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куди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посилаються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молитви</a:t>
            </a:r>
            <a:r>
              <a:rPr lang="ru-RU" sz="1600" dirty="0" smtClean="0">
                <a:latin typeface="Comic Sans MS" panose="030F0702030302020204" pitchFamily="66" charset="0"/>
              </a:rPr>
              <a:t>. </a:t>
            </a:r>
            <a:r>
              <a:rPr lang="ru-RU" sz="1600" dirty="0" err="1" smtClean="0">
                <a:latin typeface="Comic Sans MS" panose="030F0702030302020204" pitchFamily="66" charset="0"/>
              </a:rPr>
              <a:t>Цей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напрям</a:t>
            </a:r>
            <a:r>
              <a:rPr lang="ru-RU" sz="1600" dirty="0" smtClean="0">
                <a:latin typeface="Comic Sans MS" panose="030F0702030302020204" pitchFamily="66" charset="0"/>
              </a:rPr>
              <a:t> на Каабу </a:t>
            </a:r>
            <a:r>
              <a:rPr lang="ru-RU" sz="1600" dirty="0" err="1" smtClean="0">
                <a:latin typeface="Comic Sans MS" panose="030F0702030302020204" pitchFamily="66" charset="0"/>
              </a:rPr>
              <a:t>називається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кібла</a:t>
            </a:r>
            <a:r>
              <a:rPr lang="ru-RU" sz="1600" dirty="0" smtClean="0">
                <a:latin typeface="Comic Sans MS" panose="030F0702030302020204" pitchFamily="66" charset="0"/>
              </a:rPr>
              <a:t> (</a:t>
            </a:r>
            <a:r>
              <a:rPr lang="ru-RU" sz="1600" dirty="0" err="1" smtClean="0">
                <a:latin typeface="Comic Sans MS" panose="030F0702030302020204" pitchFamily="66" charset="0"/>
              </a:rPr>
              <a:t>дослівно</a:t>
            </a:r>
            <a:r>
              <a:rPr lang="ru-RU" sz="1600" dirty="0" smtClean="0">
                <a:latin typeface="Comic Sans MS" panose="030F0702030302020204" pitchFamily="66" charset="0"/>
              </a:rPr>
              <a:t> «те, </a:t>
            </a:r>
            <a:r>
              <a:rPr lang="ru-RU" sz="1600" dirty="0" err="1" smtClean="0">
                <a:latin typeface="Comic Sans MS" panose="030F0702030302020204" pitchFamily="66" charset="0"/>
              </a:rPr>
              <a:t>що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знаходиться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навпроти</a:t>
            </a:r>
            <a:r>
              <a:rPr lang="ru-RU" sz="1600" dirty="0" smtClean="0">
                <a:latin typeface="Comic Sans MS" panose="030F0702030302020204" pitchFamily="66" charset="0"/>
              </a:rPr>
              <a:t>»). </a:t>
            </a:r>
            <a:r>
              <a:rPr lang="ru-RU" sz="1600" dirty="0" err="1" smtClean="0">
                <a:latin typeface="Comic Sans MS" panose="030F0702030302020204" pitchFamily="66" charset="0"/>
              </a:rPr>
              <a:t>Від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нього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отримала</a:t>
            </a:r>
            <a:r>
              <a:rPr lang="ru-RU" sz="1600" dirty="0" smtClean="0">
                <a:latin typeface="Comic Sans MS" panose="030F0702030302020204" pitchFamily="66" charset="0"/>
              </a:rPr>
              <a:t> свою </a:t>
            </a:r>
            <a:r>
              <a:rPr lang="ru-RU" sz="1600" dirty="0" err="1" smtClean="0">
                <a:latin typeface="Comic Sans MS" panose="030F0702030302020204" pitchFamily="66" charset="0"/>
              </a:rPr>
              <a:t>назву</a:t>
            </a:r>
            <a:r>
              <a:rPr lang="ru-RU" sz="1600" dirty="0" smtClean="0">
                <a:latin typeface="Comic Sans MS" panose="030F0702030302020204" pitchFamily="66" charset="0"/>
              </a:rPr>
              <a:t> і </a:t>
            </a:r>
            <a:r>
              <a:rPr lang="ru-RU" sz="1600" dirty="0" err="1" smtClean="0">
                <a:latin typeface="Comic Sans MS" panose="030F0702030302020204" pitchFamily="66" charset="0"/>
              </a:rPr>
              <a:t>задня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звернена</a:t>
            </a:r>
            <a:r>
              <a:rPr lang="ru-RU" sz="1600" dirty="0" smtClean="0">
                <a:latin typeface="Comic Sans MS" panose="030F0702030302020204" pitchFamily="66" charset="0"/>
              </a:rPr>
              <a:t> до </a:t>
            </a:r>
            <a:r>
              <a:rPr lang="ru-RU" sz="1600" dirty="0" err="1" smtClean="0">
                <a:latin typeface="Comic Sans MS" panose="030F0702030302020204" pitchFamily="66" charset="0"/>
              </a:rPr>
              <a:t>Кааби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стіна</a:t>
            </a:r>
            <a:r>
              <a:rPr lang="ru-RU" sz="1600" dirty="0" smtClean="0">
                <a:latin typeface="Comic Sans MS" panose="030F0702030302020204" pitchFamily="66" charset="0"/>
              </a:rPr>
              <a:t> будь-</a:t>
            </a:r>
            <a:r>
              <a:rPr lang="ru-RU" sz="1600" dirty="0" err="1" smtClean="0">
                <a:latin typeface="Comic Sans MS" panose="030F0702030302020204" pitchFamily="66" charset="0"/>
              </a:rPr>
              <a:t>якої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молитовної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будівлі</a:t>
            </a:r>
            <a:r>
              <a:rPr lang="ru-RU" sz="1600" dirty="0" smtClean="0">
                <a:latin typeface="Comic Sans MS" panose="030F0702030302020204" pitchFamily="66" charset="0"/>
              </a:rPr>
              <a:t> в </a:t>
            </a:r>
            <a:r>
              <a:rPr lang="ru-RU" sz="1600" dirty="0" err="1" smtClean="0">
                <a:latin typeface="Comic Sans MS" panose="030F0702030302020204" pitchFamily="66" charset="0"/>
              </a:rPr>
              <a:t>ісламі</a:t>
            </a:r>
            <a:r>
              <a:rPr lang="ru-RU" sz="1600" dirty="0" smtClean="0">
                <a:latin typeface="Comic Sans MS" panose="030F0702030302020204" pitchFamily="66" charset="0"/>
              </a:rPr>
              <a:t>, яка </a:t>
            </a:r>
            <a:r>
              <a:rPr lang="ru-RU" sz="1600" dirty="0" err="1" smtClean="0">
                <a:latin typeface="Comic Sans MS" panose="030F0702030302020204" pitchFamily="66" charset="0"/>
              </a:rPr>
              <a:t>теж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називається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кібла</a:t>
            </a:r>
            <a:r>
              <a:rPr lang="ru-RU" sz="1600" dirty="0" smtClean="0">
                <a:latin typeface="Comic Sans MS" panose="030F0702030302020204" pitchFamily="66" charset="0"/>
              </a:rPr>
              <a:t>. У </a:t>
            </a:r>
            <a:r>
              <a:rPr lang="ru-RU" sz="1600" dirty="0" err="1" smtClean="0">
                <a:latin typeface="Comic Sans MS" panose="030F0702030302020204" pitchFamily="66" charset="0"/>
              </a:rPr>
              <a:t>найраніший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період</a:t>
            </a:r>
            <a:r>
              <a:rPr lang="ru-RU" sz="1600" dirty="0" smtClean="0">
                <a:latin typeface="Comic Sans MS" panose="030F0702030302020204" pitchFamily="66" charset="0"/>
              </a:rPr>
              <a:t>, коли мечетей </a:t>
            </a:r>
            <a:r>
              <a:rPr lang="ru-RU" sz="1600" dirty="0" err="1" smtClean="0">
                <a:latin typeface="Comic Sans MS" panose="030F0702030302020204" pitchFamily="66" charset="0"/>
              </a:rPr>
              <a:t>ще</a:t>
            </a:r>
            <a:r>
              <a:rPr lang="ru-RU" sz="1600" dirty="0" smtClean="0">
                <a:latin typeface="Comic Sans MS" panose="030F0702030302020204" pitchFamily="66" charset="0"/>
              </a:rPr>
              <a:t> не </a:t>
            </a:r>
            <a:r>
              <a:rPr lang="ru-RU" sz="1600" dirty="0" err="1" smtClean="0">
                <a:latin typeface="Comic Sans MS" panose="030F0702030302020204" pitchFamily="66" charset="0"/>
              </a:rPr>
              <a:t>було</a:t>
            </a:r>
            <a:r>
              <a:rPr lang="ru-RU" sz="1600" dirty="0" smtClean="0">
                <a:latin typeface="Comic Sans MS" panose="030F0702030302020204" pitchFamily="66" charset="0"/>
              </a:rPr>
              <a:t> і молитва </a:t>
            </a:r>
            <a:r>
              <a:rPr lang="ru-RU" sz="1600" dirty="0" err="1" smtClean="0">
                <a:latin typeface="Comic Sans MS" panose="030F0702030302020204" pitchFamily="66" charset="0"/>
              </a:rPr>
              <a:t>проводилася</a:t>
            </a:r>
            <a:r>
              <a:rPr lang="ru-RU" sz="1600" dirty="0" smtClean="0">
                <a:latin typeface="Comic Sans MS" panose="030F0702030302020204" pitchFamily="66" charset="0"/>
              </a:rPr>
              <a:t> на </a:t>
            </a:r>
            <a:r>
              <a:rPr lang="ru-RU" sz="1600" dirty="0" err="1" smtClean="0">
                <a:latin typeface="Comic Sans MS" panose="030F0702030302020204" pitchFamily="66" charset="0"/>
              </a:rPr>
              <a:t>обкресленій</a:t>
            </a:r>
            <a:r>
              <a:rPr lang="ru-RU" sz="1600" dirty="0" smtClean="0">
                <a:latin typeface="Comic Sans MS" panose="030F0702030302020204" pitchFamily="66" charset="0"/>
              </a:rPr>
              <a:t> на </a:t>
            </a:r>
            <a:r>
              <a:rPr lang="ru-RU" sz="1600" dirty="0" err="1" smtClean="0">
                <a:latin typeface="Comic Sans MS" panose="030F0702030302020204" pitchFamily="66" charset="0"/>
              </a:rPr>
              <a:t>піску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ділянці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землі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кіблу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визначали</a:t>
            </a:r>
            <a:r>
              <a:rPr lang="ru-RU" sz="1600" dirty="0" smtClean="0">
                <a:latin typeface="Comic Sans MS" panose="030F0702030302020204" pitchFamily="66" charset="0"/>
              </a:rPr>
              <a:t> по </a:t>
            </a:r>
            <a:r>
              <a:rPr lang="ru-RU" sz="1600" dirty="0" err="1" smtClean="0">
                <a:latin typeface="Comic Sans MS" panose="030F0702030302020204" pitchFamily="66" charset="0"/>
              </a:rPr>
              <a:t>тіні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увіткненого</a:t>
            </a:r>
            <a:r>
              <a:rPr lang="ru-RU" sz="1600" dirty="0" smtClean="0">
                <a:latin typeface="Comic Sans MS" panose="030F0702030302020204" pitchFamily="66" charset="0"/>
              </a:rPr>
              <a:t> в землю </a:t>
            </a:r>
            <a:r>
              <a:rPr lang="ru-RU" sz="1600" dirty="0" err="1" smtClean="0">
                <a:latin typeface="Comic Sans MS" panose="030F0702030302020204" pitchFamily="66" charset="0"/>
              </a:rPr>
              <a:t>списа</a:t>
            </a:r>
            <a:r>
              <a:rPr lang="ru-RU" sz="1600" dirty="0" smtClean="0">
                <a:latin typeface="Comic Sans MS" panose="030F0702030302020204" pitchFamily="66" charset="0"/>
              </a:rPr>
              <a:t>. </a:t>
            </a:r>
            <a:r>
              <a:rPr lang="ru-RU" sz="1600" dirty="0" err="1" smtClean="0">
                <a:latin typeface="Comic Sans MS" panose="030F0702030302020204" pitchFamily="66" charset="0"/>
              </a:rPr>
              <a:t>Орієнтація</a:t>
            </a:r>
            <a:r>
              <a:rPr lang="ru-RU" sz="1600" dirty="0" smtClean="0">
                <a:latin typeface="Comic Sans MS" panose="030F0702030302020204" pitchFamily="66" charset="0"/>
              </a:rPr>
              <a:t> на </a:t>
            </a:r>
            <a:r>
              <a:rPr lang="ru-RU" sz="1600" dirty="0" err="1" smtClean="0">
                <a:latin typeface="Comic Sans MS" panose="030F0702030302020204" pitchFamily="66" charset="0"/>
              </a:rPr>
              <a:t>мекку</a:t>
            </a:r>
            <a:r>
              <a:rPr lang="ru-RU" sz="1600" dirty="0" smtClean="0">
                <a:latin typeface="Comic Sans MS" panose="030F0702030302020204" pitchFamily="66" charset="0"/>
              </a:rPr>
              <a:t> утвердилась </a:t>
            </a:r>
            <a:r>
              <a:rPr lang="ru-RU" sz="1600" dirty="0" err="1" smtClean="0">
                <a:latin typeface="Comic Sans MS" panose="030F0702030302020204" pitchFamily="66" charset="0"/>
              </a:rPr>
              <a:t>тоді</a:t>
            </a:r>
            <a:r>
              <a:rPr lang="ru-RU" sz="1600" dirty="0" smtClean="0">
                <a:latin typeface="Comic Sans MS" panose="030F0702030302020204" pitchFamily="66" charset="0"/>
              </a:rPr>
              <a:t>, коли Мухаммед, </a:t>
            </a:r>
            <a:r>
              <a:rPr lang="ru-RU" sz="1600" dirty="0" err="1" smtClean="0">
                <a:latin typeface="Comic Sans MS" panose="030F0702030302020204" pitchFamily="66" charset="0"/>
              </a:rPr>
              <a:t>після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переїзду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общини</a:t>
            </a:r>
            <a:r>
              <a:rPr lang="ru-RU" sz="1600" dirty="0" smtClean="0">
                <a:latin typeface="Comic Sans MS" panose="030F0702030302020204" pitchFamily="66" charset="0"/>
              </a:rPr>
              <a:t> до </a:t>
            </a:r>
            <a:r>
              <a:rPr lang="ru-RU" sz="1600" dirty="0" err="1" smtClean="0">
                <a:latin typeface="Comic Sans MS" panose="030F0702030302020204" pitchFamily="66" charset="0"/>
              </a:rPr>
              <a:t>Медіни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оголосив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язичницьке</a:t>
            </a:r>
            <a:r>
              <a:rPr lang="ru-RU" sz="1600" dirty="0" smtClean="0">
                <a:latin typeface="Comic Sans MS" panose="030F0702030302020204" pitchFamily="66" charset="0"/>
              </a:rPr>
              <a:t> святилище — Каабу — і </a:t>
            </a:r>
            <a:r>
              <a:rPr lang="ru-RU" sz="1600" dirty="0" err="1" smtClean="0">
                <a:latin typeface="Comic Sans MS" panose="030F0702030302020204" pitchFamily="66" charset="0"/>
              </a:rPr>
              <a:t>мусульманською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святинею</a:t>
            </a:r>
            <a:r>
              <a:rPr lang="ru-RU" sz="1600" dirty="0" smtClean="0">
                <a:latin typeface="Comic Sans MS" panose="030F0702030302020204" pitchFamily="66" charset="0"/>
              </a:rPr>
              <a:t> так само. Про </a:t>
            </a:r>
            <a:r>
              <a:rPr lang="ru-RU" sz="1600" dirty="0" err="1" smtClean="0">
                <a:latin typeface="Comic Sans MS" panose="030F0702030302020204" pitchFamily="66" charset="0"/>
              </a:rPr>
              <a:t>це</a:t>
            </a:r>
            <a:r>
              <a:rPr lang="ru-RU" sz="1600" dirty="0" smtClean="0">
                <a:latin typeface="Comic Sans MS" panose="030F0702030302020204" pitchFamily="66" charset="0"/>
              </a:rPr>
              <a:t> ясно </a:t>
            </a:r>
            <a:r>
              <a:rPr lang="ru-RU" sz="1600" dirty="0" err="1" smtClean="0">
                <a:latin typeface="Comic Sans MS" panose="030F0702030302020204" pitchFamily="66" charset="0"/>
              </a:rPr>
              <a:t>мовиться</a:t>
            </a:r>
            <a:r>
              <a:rPr lang="ru-RU" sz="1600" dirty="0" smtClean="0">
                <a:latin typeface="Comic Sans MS" panose="030F0702030302020204" pitchFamily="66" charset="0"/>
              </a:rPr>
              <a:t> в </a:t>
            </a:r>
            <a:r>
              <a:rPr lang="ru-RU" sz="1600" dirty="0" err="1" smtClean="0">
                <a:latin typeface="Comic Sans MS" panose="030F0702030302020204" pitchFamily="66" charset="0"/>
              </a:rPr>
              <a:t>другій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сурі</a:t>
            </a:r>
            <a:r>
              <a:rPr lang="ru-RU" sz="1600" dirty="0" smtClean="0">
                <a:latin typeface="Comic Sans MS" panose="030F0702030302020204" pitchFamily="66" charset="0"/>
              </a:rPr>
              <a:t> Корану, </a:t>
            </a:r>
            <a:r>
              <a:rPr lang="ru-RU" sz="1600" dirty="0" err="1" smtClean="0">
                <a:latin typeface="Comic Sans MS" panose="030F0702030302020204" pitchFamily="66" charset="0"/>
              </a:rPr>
              <a:t>такій</a:t>
            </a:r>
            <a:r>
              <a:rPr lang="ru-RU" sz="1600" dirty="0" smtClean="0">
                <a:latin typeface="Comic Sans MS" panose="030F0702030302020204" pitchFamily="66" charset="0"/>
              </a:rPr>
              <a:t>, </a:t>
            </a:r>
            <a:r>
              <a:rPr lang="ru-RU" sz="1600" dirty="0" err="1" smtClean="0">
                <a:latin typeface="Comic Sans MS" panose="030F0702030302020204" pitchFamily="66" charset="0"/>
              </a:rPr>
              <a:t>що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належить</a:t>
            </a:r>
            <a:r>
              <a:rPr lang="ru-RU" sz="1600" dirty="0" smtClean="0">
                <a:latin typeface="Comic Sans MS" panose="030F0702030302020204" pitchFamily="66" charset="0"/>
              </a:rPr>
              <a:t> до </a:t>
            </a:r>
            <a:r>
              <a:rPr lang="ru-RU" sz="1600" dirty="0" err="1" smtClean="0">
                <a:latin typeface="Comic Sans MS" panose="030F0702030302020204" pitchFamily="66" charset="0"/>
              </a:rPr>
              <a:t>якнайдавніших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мединских</a:t>
            </a:r>
            <a:r>
              <a:rPr lang="ru-RU" sz="1600" dirty="0" smtClean="0">
                <a:latin typeface="Comic Sans MS" panose="030F0702030302020204" pitchFamily="66" charset="0"/>
              </a:rPr>
              <a:t> </a:t>
            </a:r>
            <a:r>
              <a:rPr lang="ru-RU" sz="1600" dirty="0" err="1" smtClean="0">
                <a:latin typeface="Comic Sans MS" panose="030F0702030302020204" pitchFamily="66" charset="0"/>
              </a:rPr>
              <a:t>одкровень</a:t>
            </a:r>
            <a:r>
              <a:rPr lang="ru-RU" sz="1600" dirty="0" smtClean="0">
                <a:latin typeface="Comic Sans MS" panose="030F0702030302020204" pitchFamily="66" charset="0"/>
              </a:rPr>
              <a:t>.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5172" y="81722"/>
            <a:ext cx="4512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КУЛЬТОВІ СПОРУДИ</a:t>
            </a:r>
            <a:endParaRPr lang="ru-RU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5" r="-3621" b="12462"/>
          <a:stretch/>
        </p:blipFill>
        <p:spPr bwMode="auto">
          <a:xfrm>
            <a:off x="0" y="-1"/>
            <a:ext cx="9475076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279087"/>
            <a:ext cx="7488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Comic Sans MS" panose="030F0702030302020204" pitchFamily="66" charset="0"/>
              </a:rPr>
              <a:t>Медресе </a:t>
            </a:r>
            <a:r>
              <a:rPr lang="ru-RU" i="1" dirty="0" err="1" smtClean="0">
                <a:latin typeface="Comic Sans MS" panose="030F0702030302020204" pitchFamily="66" charset="0"/>
              </a:rPr>
              <a:t>відрізняються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від</a:t>
            </a:r>
            <a:r>
              <a:rPr lang="ru-RU" i="1" dirty="0" smtClean="0">
                <a:latin typeface="Comic Sans MS" panose="030F0702030302020204" pitchFamily="66" charset="0"/>
              </a:rPr>
              <a:t> мечетей </a:t>
            </a:r>
            <a:r>
              <a:rPr lang="ru-RU" i="1" dirty="0" err="1" smtClean="0">
                <a:latin typeface="Comic Sans MS" panose="030F0702030302020204" pitchFamily="66" charset="0"/>
              </a:rPr>
              <a:t>тим</a:t>
            </a:r>
            <a:r>
              <a:rPr lang="ru-RU" i="1" dirty="0" smtClean="0">
                <a:latin typeface="Comic Sans MS" panose="030F0702030302020204" pitchFamily="66" charset="0"/>
              </a:rPr>
              <a:t>, </a:t>
            </a:r>
            <a:r>
              <a:rPr lang="ru-RU" i="1" dirty="0" err="1" smtClean="0">
                <a:latin typeface="Comic Sans MS" panose="030F0702030302020204" pitchFamily="66" charset="0"/>
              </a:rPr>
              <a:t>що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галереї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подвір'я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по­ділені</a:t>
            </a:r>
            <a:r>
              <a:rPr lang="ru-RU" i="1" dirty="0" smtClean="0">
                <a:latin typeface="Comic Sans MS" panose="030F0702030302020204" pitchFamily="66" charset="0"/>
              </a:rPr>
              <a:t> на </a:t>
            </a:r>
            <a:r>
              <a:rPr lang="ru-RU" i="1" dirty="0" err="1" smtClean="0">
                <a:latin typeface="Comic Sans MS" panose="030F0702030302020204" pitchFamily="66" charset="0"/>
              </a:rPr>
              <a:t>дрібні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приміщення</a:t>
            </a:r>
            <a:r>
              <a:rPr lang="ru-RU" i="1" dirty="0" smtClean="0">
                <a:latin typeface="Comic Sans MS" panose="030F0702030302020204" pitchFamily="66" charset="0"/>
              </a:rPr>
              <a:t>, де </a:t>
            </a:r>
            <a:r>
              <a:rPr lang="ru-RU" i="1" dirty="0" err="1" smtClean="0">
                <a:latin typeface="Comic Sans MS" panose="030F0702030302020204" pitchFamily="66" charset="0"/>
              </a:rPr>
              <a:t>мешкають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семінаристи</a:t>
            </a:r>
            <a:r>
              <a:rPr lang="ru-RU" i="1" dirty="0" smtClean="0">
                <a:latin typeface="Comic Sans MS" panose="030F0702030302020204" pitchFamily="66" charset="0"/>
              </a:rPr>
              <a:t>. А </a:t>
            </a:r>
            <a:r>
              <a:rPr lang="ru-RU" i="1" dirty="0" err="1" smtClean="0">
                <a:latin typeface="Comic Sans MS" panose="030F0702030302020204" pitchFamily="66" charset="0"/>
              </a:rPr>
              <a:t>мавзолеї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становлять</a:t>
            </a:r>
            <a:r>
              <a:rPr lang="ru-RU" i="1" dirty="0" smtClean="0">
                <a:latin typeface="Comic Sans MS" panose="030F0702030302020204" pitchFamily="66" charset="0"/>
              </a:rPr>
              <a:t> комплекс </a:t>
            </a:r>
            <a:r>
              <a:rPr lang="ru-RU" i="1" dirty="0" err="1" smtClean="0">
                <a:latin typeface="Comic Sans MS" panose="030F0702030302020204" pitchFamily="66" charset="0"/>
              </a:rPr>
              <a:t>поховальної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споруди</a:t>
            </a:r>
            <a:r>
              <a:rPr lang="ru-RU" i="1" dirty="0" smtClean="0">
                <a:latin typeface="Comic Sans MS" panose="030F0702030302020204" pitchFamily="66" charset="0"/>
              </a:rPr>
              <a:t> і храму. </a:t>
            </a:r>
          </a:p>
          <a:p>
            <a:pPr algn="ctr"/>
            <a:endParaRPr lang="ru-RU" i="1" dirty="0" smtClean="0">
              <a:latin typeface="Comic Sans MS" panose="030F0702030302020204" pitchFamily="66" charset="0"/>
            </a:endParaRPr>
          </a:p>
          <a:p>
            <a:pPr algn="ctr"/>
            <a:endParaRPr lang="ru-RU" i="1" dirty="0" smtClean="0">
              <a:latin typeface="Comic Sans MS" panose="030F0702030302020204" pitchFamily="66" charset="0"/>
            </a:endParaRPr>
          </a:p>
          <a:p>
            <a:pPr algn="ctr"/>
            <a:endParaRPr lang="ru-RU" i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i="1" dirty="0" err="1" smtClean="0">
                <a:latin typeface="Comic Sans MS" panose="030F0702030302020204" pitchFamily="66" charset="0"/>
              </a:rPr>
              <a:t>Загалом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особливості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зовнішнього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вигляду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храмових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споруд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зумовлені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національними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ху­дожніми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традиціями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різних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народів</a:t>
            </a:r>
            <a:r>
              <a:rPr lang="ru-RU" i="1" dirty="0" smtClean="0">
                <a:latin typeface="Comic Sans MS" panose="030F0702030302020204" pitchFamily="66" charset="0"/>
              </a:rPr>
              <a:t>, </a:t>
            </a:r>
            <a:r>
              <a:rPr lang="ru-RU" i="1" dirty="0" err="1" smtClean="0">
                <a:latin typeface="Comic Sans MS" panose="030F0702030302020204" pitchFamily="66" charset="0"/>
              </a:rPr>
              <a:t>що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сповідують</a:t>
            </a:r>
            <a:r>
              <a:rPr lang="ru-RU" i="1" dirty="0" smtClean="0">
                <a:latin typeface="Comic Sans MS" panose="030F0702030302020204" pitchFamily="66" charset="0"/>
              </a:rPr>
              <a:t> </a:t>
            </a:r>
            <a:r>
              <a:rPr lang="ru-RU" i="1" dirty="0" err="1" smtClean="0">
                <a:latin typeface="Comic Sans MS" panose="030F0702030302020204" pitchFamily="66" charset="0"/>
              </a:rPr>
              <a:t>іслам</a:t>
            </a:r>
            <a:r>
              <a:rPr lang="ru-RU" i="1" dirty="0" smtClean="0">
                <a:latin typeface="Comic Sans MS" panose="030F0702030302020204" pitchFamily="66" charset="0"/>
              </a:rPr>
              <a:t>.</a:t>
            </a:r>
            <a:endParaRPr lang="ru-RU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31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3" b="12477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707654"/>
            <a:ext cx="86409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 smtClean="0">
                <a:latin typeface="Comic Sans MS" panose="030F0702030302020204" pitchFamily="66" charset="0"/>
              </a:rPr>
              <a:t>Мечеть - </a:t>
            </a:r>
            <a:r>
              <a:rPr lang="ru-RU" sz="2400" b="1" i="1" u="sng" dirty="0" err="1" smtClean="0">
                <a:latin typeface="Comic Sans MS" panose="030F0702030302020204" pitchFamily="66" charset="0"/>
              </a:rPr>
              <a:t>місце</a:t>
            </a:r>
            <a:r>
              <a:rPr lang="ru-RU" sz="2400" b="1" i="1" u="sng" dirty="0" smtClean="0">
                <a:latin typeface="Comic Sans MS" panose="030F0702030302020204" pitchFamily="66" charset="0"/>
              </a:rPr>
              <a:t> для </a:t>
            </a:r>
            <a:r>
              <a:rPr lang="ru-RU" sz="2400" b="1" i="1" u="sng" dirty="0" err="1" smtClean="0">
                <a:latin typeface="Comic Sans MS" panose="030F0702030302020204" pitchFamily="66" charset="0"/>
              </a:rPr>
              <a:t>молитви</a:t>
            </a:r>
            <a:r>
              <a:rPr lang="ru-RU" sz="2400" b="1" i="1" u="sng" dirty="0" smtClean="0">
                <a:latin typeface="Comic Sans MS" panose="030F0702030302020204" pitchFamily="66" charset="0"/>
              </a:rPr>
              <a:t> і </a:t>
            </a:r>
            <a:r>
              <a:rPr lang="ru-RU" sz="2400" b="1" i="1" u="sng" dirty="0" err="1" smtClean="0">
                <a:latin typeface="Comic Sans MS" panose="030F0702030302020204" pitchFamily="66" charset="0"/>
              </a:rPr>
              <a:t>богослужіння</a:t>
            </a:r>
            <a:r>
              <a:rPr lang="ru-RU" sz="2400" b="1" i="1" u="sng" dirty="0" smtClean="0">
                <a:latin typeface="Comic Sans MS" panose="030F0702030302020204" pitchFamily="66" charset="0"/>
              </a:rPr>
              <a:t>, </a:t>
            </a:r>
            <a:r>
              <a:rPr lang="ru-RU" sz="2400" b="1" i="1" u="sng" dirty="0" err="1" smtClean="0">
                <a:latin typeface="Comic Sans MS" panose="030F0702030302020204" pitchFamily="66" charset="0"/>
              </a:rPr>
              <a:t>молитовний</a:t>
            </a:r>
            <a:r>
              <a:rPr lang="ru-RU" sz="2400" b="1" i="1" u="sng" dirty="0" smtClean="0">
                <a:latin typeface="Comic Sans MS" panose="030F0702030302020204" pitchFamily="66" charset="0"/>
              </a:rPr>
              <a:t> </a:t>
            </a:r>
            <a:r>
              <a:rPr lang="ru-RU" sz="2400" b="1" i="1" u="sng" dirty="0" err="1" smtClean="0">
                <a:latin typeface="Comic Sans MS" panose="030F0702030302020204" pitchFamily="66" charset="0"/>
              </a:rPr>
              <a:t>дім</a:t>
            </a:r>
            <a:endParaRPr lang="ru-RU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dirty="0" err="1" smtClean="0">
                <a:latin typeface="Comic Sans MS" panose="030F0702030302020204" pitchFamily="66" charset="0"/>
              </a:rPr>
              <a:t>Назва</a:t>
            </a:r>
            <a:r>
              <a:rPr lang="ru-RU" dirty="0" smtClean="0">
                <a:latin typeface="Comic Sans MS" panose="030F0702030302020204" pitchFamily="66" charset="0"/>
              </a:rPr>
              <a:t> «</a:t>
            </a:r>
            <a:r>
              <a:rPr lang="ru-RU" i="1" dirty="0" smtClean="0">
                <a:latin typeface="Comic Sans MS" panose="030F0702030302020204" pitchFamily="66" charset="0"/>
              </a:rPr>
              <a:t>мечеть</a:t>
            </a:r>
            <a:r>
              <a:rPr lang="ru-RU" dirty="0" smtClean="0">
                <a:latin typeface="Comic Sans MS" panose="030F0702030302020204" pitchFamily="66" charset="0"/>
              </a:rPr>
              <a:t>» є </a:t>
            </a:r>
            <a:r>
              <a:rPr lang="ru-RU" dirty="0" err="1" smtClean="0">
                <a:latin typeface="Comic Sans MS" panose="030F0702030302020204" pitchFamily="66" charset="0"/>
              </a:rPr>
              <a:t>запозиченням</a:t>
            </a:r>
            <a:r>
              <a:rPr lang="ru-RU" dirty="0" smtClean="0">
                <a:latin typeface="Comic Sans MS" panose="030F0702030302020204" pitchFamily="66" charset="0"/>
              </a:rPr>
              <a:t> з </a:t>
            </a:r>
            <a:r>
              <a:rPr lang="ru-RU" dirty="0" err="1" smtClean="0">
                <a:latin typeface="Comic Sans MS" panose="030F0702030302020204" pitchFamily="66" charset="0"/>
              </a:rPr>
              <a:t>класичної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староарабської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мови</a:t>
            </a:r>
            <a:r>
              <a:rPr lang="ru-RU" dirty="0" smtClean="0">
                <a:latin typeface="Comic Sans MS" panose="030F0702030302020204" pitchFamily="66" charset="0"/>
              </a:rPr>
              <a:t>, в </a:t>
            </a:r>
            <a:r>
              <a:rPr lang="ru-RU" dirty="0" err="1" smtClean="0">
                <a:latin typeface="Comic Sans MS" panose="030F0702030302020204" pitchFamily="66" charset="0"/>
              </a:rPr>
              <a:t>якій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воно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має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вигляд</a:t>
            </a:r>
            <a:r>
              <a:rPr lang="ru-RU" dirty="0" smtClean="0">
                <a:latin typeface="Comic Sans MS" panose="030F0702030302020204" pitchFamily="66" charset="0"/>
              </a:rPr>
              <a:t> «</a:t>
            </a:r>
            <a:r>
              <a:rPr lang="ru-RU" i="1" dirty="0" err="1" smtClean="0">
                <a:latin typeface="Comic Sans MS" panose="030F0702030302020204" pitchFamily="66" charset="0"/>
              </a:rPr>
              <a:t>масджид</a:t>
            </a:r>
            <a:r>
              <a:rPr lang="ru-RU" dirty="0" smtClean="0">
                <a:latin typeface="Comic Sans MS" panose="030F0702030302020204" pitchFamily="66" charset="0"/>
              </a:rPr>
              <a:t>» і </a:t>
            </a:r>
            <a:r>
              <a:rPr lang="ru-RU" dirty="0" err="1" smtClean="0">
                <a:latin typeface="Comic Sans MS" panose="030F0702030302020204" pitchFamily="66" charset="0"/>
              </a:rPr>
              <a:t>означає</a:t>
            </a:r>
            <a:r>
              <a:rPr lang="ru-RU" dirty="0" smtClean="0">
                <a:latin typeface="Comic Sans MS" panose="030F0702030302020204" pitchFamily="66" charset="0"/>
              </a:rPr>
              <a:t> буквально «</a:t>
            </a:r>
            <a:r>
              <a:rPr lang="ru-RU" dirty="0" err="1" smtClean="0">
                <a:latin typeface="Comic Sans MS" panose="030F0702030302020204" pitchFamily="66" charset="0"/>
              </a:rPr>
              <a:t>місце</a:t>
            </a:r>
            <a:r>
              <a:rPr lang="ru-RU" dirty="0" smtClean="0">
                <a:latin typeface="Comic Sans MS" panose="030F0702030302020204" pitchFamily="66" charset="0"/>
              </a:rPr>
              <a:t> для </a:t>
            </a:r>
            <a:r>
              <a:rPr lang="ru-RU" dirty="0" err="1" smtClean="0">
                <a:latin typeface="Comic Sans MS" panose="030F0702030302020204" pitchFamily="66" charset="0"/>
              </a:rPr>
              <a:t>поклоніння</a:t>
            </a:r>
            <a:r>
              <a:rPr lang="ru-RU" dirty="0" smtClean="0">
                <a:latin typeface="Comic Sans MS" panose="030F0702030302020204" pitchFamily="66" charset="0"/>
              </a:rPr>
              <a:t> і </a:t>
            </a:r>
            <a:r>
              <a:rPr lang="ru-RU" dirty="0" err="1" smtClean="0">
                <a:latin typeface="Comic Sans MS" panose="030F0702030302020204" pitchFamily="66" charset="0"/>
              </a:rPr>
              <a:t>молитви</a:t>
            </a:r>
            <a:r>
              <a:rPr lang="ru-RU" dirty="0" smtClean="0">
                <a:latin typeface="Comic Sans MS" panose="030F0702030302020204" pitchFamily="66" charset="0"/>
              </a:rPr>
              <a:t>», </a:t>
            </a:r>
            <a:r>
              <a:rPr lang="ru-RU" dirty="0" err="1" smtClean="0">
                <a:latin typeface="Comic Sans MS" panose="030F0702030302020204" pitchFamily="66" charset="0"/>
              </a:rPr>
              <a:t>утворене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від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дієслова</a:t>
            </a:r>
            <a:r>
              <a:rPr lang="ru-RU" dirty="0" smtClean="0">
                <a:latin typeface="Comic Sans MS" panose="030F0702030302020204" pitchFamily="66" charset="0"/>
              </a:rPr>
              <a:t> «</a:t>
            </a:r>
            <a:r>
              <a:rPr lang="ru-RU" i="1" dirty="0" err="1" smtClean="0">
                <a:latin typeface="Comic Sans MS" panose="030F0702030302020204" pitchFamily="66" charset="0"/>
              </a:rPr>
              <a:t>саджада</a:t>
            </a:r>
            <a:r>
              <a:rPr lang="ru-RU" dirty="0" smtClean="0">
                <a:latin typeface="Comic Sans MS" panose="030F0702030302020204" pitchFamily="66" charset="0"/>
              </a:rPr>
              <a:t>» (</a:t>
            </a:r>
            <a:r>
              <a:rPr lang="ru-RU" dirty="0" err="1" smtClean="0">
                <a:latin typeface="Comic Sans MS" panose="030F0702030302020204" pitchFamily="66" charset="0"/>
              </a:rPr>
              <a:t>поклонятися</a:t>
            </a:r>
            <a:r>
              <a:rPr lang="ru-RU" dirty="0" smtClean="0"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</a:rPr>
              <a:t>бити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поклони</a:t>
            </a:r>
            <a:r>
              <a:rPr lang="ru-RU" dirty="0" smtClean="0"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</a:rPr>
              <a:t>падати</a:t>
            </a:r>
            <a:r>
              <a:rPr lang="ru-RU" dirty="0" smtClean="0">
                <a:latin typeface="Comic Sans MS" panose="030F0702030302020204" pitchFamily="66" charset="0"/>
              </a:rPr>
              <a:t> ниц, </a:t>
            </a:r>
            <a:r>
              <a:rPr lang="ru-RU" dirty="0" err="1" smtClean="0">
                <a:latin typeface="Comic Sans MS" panose="030F0702030302020204" pitchFamily="66" charset="0"/>
              </a:rPr>
              <a:t>молитися</a:t>
            </a:r>
            <a:r>
              <a:rPr lang="ru-RU" dirty="0" smtClean="0"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</a:rPr>
              <a:t>служити</a:t>
            </a:r>
            <a:r>
              <a:rPr lang="ru-RU" dirty="0" smtClean="0">
                <a:latin typeface="Comic Sans MS" panose="030F0702030302020204" pitchFamily="66" charset="0"/>
              </a:rPr>
              <a:t> Богу). </a:t>
            </a:r>
            <a:r>
              <a:rPr lang="ru-RU" dirty="0" err="1" smtClean="0">
                <a:latin typeface="Comic Sans MS" panose="030F0702030302020204" pitchFamily="66" charset="0"/>
              </a:rPr>
              <a:t>Воно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указує</a:t>
            </a:r>
            <a:r>
              <a:rPr lang="ru-RU" dirty="0" smtClean="0">
                <a:latin typeface="Comic Sans MS" panose="030F0702030302020204" pitchFamily="66" charset="0"/>
              </a:rPr>
              <a:t> на </a:t>
            </a:r>
            <a:r>
              <a:rPr lang="ru-RU" dirty="0" err="1" smtClean="0">
                <a:latin typeface="Comic Sans MS" panose="030F0702030302020204" pitchFamily="66" charset="0"/>
              </a:rPr>
              <a:t>місце</a:t>
            </a:r>
            <a:r>
              <a:rPr lang="ru-RU" dirty="0" smtClean="0">
                <a:latin typeface="Comic Sans MS" panose="030F0702030302020204" pitchFamily="66" charset="0"/>
              </a:rPr>
              <a:t>, де </a:t>
            </a:r>
            <a:r>
              <a:rPr lang="ru-RU" dirty="0" err="1" smtClean="0">
                <a:latin typeface="Comic Sans MS" panose="030F0702030302020204" pitchFamily="66" charset="0"/>
              </a:rPr>
              <a:t>віруючий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може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поклонитися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богові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під</a:t>
            </a:r>
            <a:r>
              <a:rPr lang="ru-RU" dirty="0" smtClean="0">
                <a:latin typeface="Comic Sans MS" panose="030F0702030302020204" pitchFamily="66" charset="0"/>
              </a:rPr>
              <a:t> час </a:t>
            </a:r>
            <a:r>
              <a:rPr lang="ru-RU" dirty="0" err="1" smtClean="0">
                <a:latin typeface="Comic Sans MS" panose="030F0702030302020204" pitchFamily="66" charset="0"/>
              </a:rPr>
              <a:t>молитви</a:t>
            </a:r>
            <a:r>
              <a:rPr lang="ru-RU" dirty="0" smtClean="0">
                <a:latin typeface="Comic Sans MS" panose="030F0702030302020204" pitchFamily="66" charset="0"/>
              </a:rPr>
              <a:t> і не </a:t>
            </a:r>
            <a:r>
              <a:rPr lang="ru-RU" dirty="0" err="1" smtClean="0">
                <a:latin typeface="Comic Sans MS" panose="030F0702030302020204" pitchFamily="66" charset="0"/>
              </a:rPr>
              <a:t>припускає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нічого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окрім</a:t>
            </a:r>
            <a:r>
              <a:rPr lang="ru-RU" dirty="0" smtClean="0">
                <a:latin typeface="Comic Sans MS" panose="030F0702030302020204" pitchFamily="66" charset="0"/>
              </a:rPr>
              <a:t> ритуально чистого простору.</a:t>
            </a:r>
            <a:endParaRPr lang="ru-RU" b="1" i="1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1528" y="304915"/>
            <a:ext cx="20409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latin typeface="Comic Sans MS" panose="030F0702030302020204" pitchFamily="66" charset="0"/>
              </a:rPr>
              <a:t>Мечеті</a:t>
            </a:r>
            <a:endParaRPr lang="ru-RU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5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640" r="-1551" b="10448"/>
          <a:stretch/>
        </p:blipFill>
        <p:spPr bwMode="auto">
          <a:xfrm>
            <a:off x="0" y="-14600"/>
            <a:ext cx="9291024" cy="524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429" y="0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Comic Sans MS" panose="030F0702030302020204" pitchFamily="66" charset="0"/>
              </a:rPr>
              <a:t>мечеть Пророка Мухаммада</a:t>
            </a:r>
            <a:endParaRPr lang="ru-RU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6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" t="5993" r="344"/>
          <a:stretch/>
        </p:blipFill>
        <p:spPr bwMode="auto">
          <a:xfrm>
            <a:off x="-8141" y="0"/>
            <a:ext cx="9143637" cy="519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08973"/>
            <a:ext cx="3703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Comic Sans MS" panose="030F0702030302020204" pitchFamily="66" charset="0"/>
              </a:rPr>
              <a:t>мечеть шейха </a:t>
            </a:r>
            <a:r>
              <a:rPr lang="ru-RU" i="1" dirty="0" err="1" smtClean="0">
                <a:latin typeface="Comic Sans MS" panose="030F0702030302020204" pitchFamily="66" charset="0"/>
              </a:rPr>
              <a:t>Зайда</a:t>
            </a:r>
            <a:r>
              <a:rPr lang="ru-RU" i="1" dirty="0" smtClean="0">
                <a:latin typeface="Comic Sans MS" panose="030F0702030302020204" pitchFamily="66" charset="0"/>
              </a:rPr>
              <a:t> в Абу-</a:t>
            </a:r>
            <a:r>
              <a:rPr lang="ru-RU" i="1" dirty="0" err="1" smtClean="0">
                <a:latin typeface="Comic Sans MS" panose="030F0702030302020204" pitchFamily="66" charset="0"/>
              </a:rPr>
              <a:t>Дабі</a:t>
            </a:r>
            <a:endParaRPr lang="ru-RU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105</TotalTime>
  <Words>495</Words>
  <Application>Microsoft Office PowerPoint</Application>
  <PresentationFormat>Экран (16:9)</PresentationFormat>
  <Paragraphs>46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Твердый переплет</vt:lpstr>
      <vt:lpstr>АРАБО-МУСУЛЬМАНСЬКА АРХІТЕКТУРА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АРАБО-МУСУЛЬМАНСЬКА АРХІТЕКТУРА</dc:title>
  <dc:creator>Наталия</dc:creator>
  <cp:lastModifiedBy>Наталия</cp:lastModifiedBy>
  <cp:revision>10</cp:revision>
  <dcterms:created xsi:type="dcterms:W3CDTF">2014-10-05T12:03:34Z</dcterms:created>
  <dcterms:modified xsi:type="dcterms:W3CDTF">2014-10-05T13:49:30Z</dcterms:modified>
</cp:coreProperties>
</file>