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5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06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FA5D-18EC-44A7-B4D0-E05F9ABDC4C8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0227-44CC-4BE1-8663-C8AAE5AEFF1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FA5D-18EC-44A7-B4D0-E05F9ABDC4C8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0227-44CC-4BE1-8663-C8AAE5AEFF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FA5D-18EC-44A7-B4D0-E05F9ABDC4C8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0227-44CC-4BE1-8663-C8AAE5AEFF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FA5D-18EC-44A7-B4D0-E05F9ABDC4C8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0227-44CC-4BE1-8663-C8AAE5AEFF1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FA5D-18EC-44A7-B4D0-E05F9ABDC4C8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0227-44CC-4BE1-8663-C8AAE5AEFF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FA5D-18EC-44A7-B4D0-E05F9ABDC4C8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0227-44CC-4BE1-8663-C8AAE5AEFF1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FA5D-18EC-44A7-B4D0-E05F9ABDC4C8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0227-44CC-4BE1-8663-C8AAE5AEFF1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FA5D-18EC-44A7-B4D0-E05F9ABDC4C8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0227-44CC-4BE1-8663-C8AAE5AEFF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FA5D-18EC-44A7-B4D0-E05F9ABDC4C8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0227-44CC-4BE1-8663-C8AAE5AEFF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FA5D-18EC-44A7-B4D0-E05F9ABDC4C8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0227-44CC-4BE1-8663-C8AAE5AEFF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FA5D-18EC-44A7-B4D0-E05F9ABDC4C8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0227-44CC-4BE1-8663-C8AAE5AEFF1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2D5FA5D-18EC-44A7-B4D0-E05F9ABDC4C8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94E0227-44CC-4BE1-8663-C8AAE5AEFF1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56176" y="3645024"/>
            <a:ext cx="2987824" cy="1785585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0"/>
            <a:ext cx="7175351" cy="2708920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ru-RU" b="1" dirty="0" err="1" smtClean="0">
                <a:solidFill>
                  <a:srgbClr val="FF0000"/>
                </a:solidFill>
              </a:rPr>
              <a:t>Архітектура</a:t>
            </a:r>
            <a:r>
              <a:rPr lang="ru-RU" b="1" dirty="0" smtClean="0">
                <a:solidFill>
                  <a:srgbClr val="FF0000"/>
                </a:solidFill>
              </a:rPr>
              <a:t>                       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                                          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               </a:t>
            </a:r>
            <a:r>
              <a:rPr lang="ru-RU" b="1" dirty="0" err="1" smtClean="0">
                <a:solidFill>
                  <a:srgbClr val="FF0000"/>
                </a:solidFill>
              </a:rPr>
              <a:t>Відродження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</a:t>
            </a:r>
            <a:endParaRPr lang="ru-RU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08920"/>
            <a:ext cx="5940152" cy="4149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6363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729001" y="4653136"/>
            <a:ext cx="6400800" cy="2204864"/>
          </a:xfrm>
        </p:spPr>
        <p:txBody>
          <a:bodyPr/>
          <a:lstStyle/>
          <a:p>
            <a:r>
              <a:rPr lang="ru-RU" dirty="0"/>
              <a:t>«</a:t>
            </a:r>
            <a:r>
              <a:rPr lang="ru-RU" sz="2400" dirty="0" err="1"/>
              <a:t>Ватиканська</a:t>
            </a:r>
            <a:r>
              <a:rPr lang="ru-RU" sz="2400" dirty="0"/>
              <a:t> </a:t>
            </a:r>
            <a:r>
              <a:rPr lang="ru-RU" sz="2400" dirty="0" err="1"/>
              <a:t>П'єта</a:t>
            </a:r>
            <a:r>
              <a:rPr lang="ru-RU" sz="2400" dirty="0"/>
              <a:t>» </a:t>
            </a:r>
            <a:r>
              <a:rPr lang="ru-RU" sz="2400" dirty="0" err="1"/>
              <a:t>Мікеланджело</a:t>
            </a:r>
            <a:r>
              <a:rPr lang="ru-RU" sz="2400" dirty="0"/>
              <a:t> (1499): у </a:t>
            </a:r>
            <a:r>
              <a:rPr lang="ru-RU" sz="2400" dirty="0" err="1"/>
              <a:t>традиційному</a:t>
            </a:r>
            <a:r>
              <a:rPr lang="ru-RU" sz="2400" dirty="0"/>
              <a:t> </a:t>
            </a:r>
            <a:r>
              <a:rPr lang="ru-RU" sz="2400" dirty="0" err="1"/>
              <a:t>релігійному</a:t>
            </a:r>
            <a:r>
              <a:rPr lang="ru-RU" sz="2400" dirty="0"/>
              <a:t> </a:t>
            </a:r>
            <a:r>
              <a:rPr lang="ru-RU" sz="2400" dirty="0" err="1"/>
              <a:t>сюжеті</a:t>
            </a:r>
            <a:r>
              <a:rPr lang="ru-RU" sz="2400" dirty="0"/>
              <a:t> на перший план </a:t>
            </a:r>
            <a:r>
              <a:rPr lang="ru-RU" sz="2400" dirty="0" err="1"/>
              <a:t>винесено</a:t>
            </a:r>
            <a:r>
              <a:rPr lang="ru-RU" sz="2400" dirty="0"/>
              <a:t> </a:t>
            </a:r>
            <a:r>
              <a:rPr lang="ru-RU" sz="2400" dirty="0" err="1"/>
              <a:t>прості</a:t>
            </a:r>
            <a:r>
              <a:rPr lang="ru-RU" sz="2400" dirty="0"/>
              <a:t> </a:t>
            </a:r>
            <a:r>
              <a:rPr lang="ru-RU" sz="2400" dirty="0" err="1"/>
              <a:t>людські</a:t>
            </a:r>
            <a:r>
              <a:rPr lang="ru-RU" sz="2400" dirty="0"/>
              <a:t> </a:t>
            </a:r>
            <a:r>
              <a:rPr lang="ru-RU" sz="2400" dirty="0" err="1"/>
              <a:t>почуття</a:t>
            </a:r>
            <a:r>
              <a:rPr lang="ru-RU" sz="2400" dirty="0"/>
              <a:t> - </a:t>
            </a:r>
            <a:r>
              <a:rPr lang="ru-RU" sz="2400" dirty="0" err="1"/>
              <a:t>материнська</a:t>
            </a:r>
            <a:r>
              <a:rPr lang="ru-RU" sz="2400" dirty="0"/>
              <a:t> </a:t>
            </a:r>
            <a:r>
              <a:rPr lang="ru-RU" sz="2400" dirty="0" err="1"/>
              <a:t>любов</a:t>
            </a:r>
            <a:r>
              <a:rPr lang="ru-RU" sz="2400" dirty="0"/>
              <a:t> і </a:t>
            </a:r>
            <a:r>
              <a:rPr lang="ru-RU" sz="2400" dirty="0" err="1"/>
              <a:t>скорбота</a:t>
            </a:r>
            <a:endParaRPr lang="ru-RU" sz="2400" dirty="0"/>
          </a:p>
        </p:txBody>
      </p:sp>
      <p:pic>
        <p:nvPicPr>
          <p:cNvPr id="6146" name="Picture 2" descr="C:\Users\solt\Desktop\600px-Michelangelo's_Pieta_5450_cut_out_blac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9"/>
            <a:ext cx="5724128" cy="434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2157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olt\Desktop\800px-Valladolid_-_Catedr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108352"/>
            <a:ext cx="4572000" cy="3741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7484" y="0"/>
            <a:ext cx="6400800" cy="3474720"/>
          </a:xfrm>
        </p:spPr>
        <p:txBody>
          <a:bodyPr>
            <a:normAutofit lnSpcReduction="10000"/>
          </a:bodyPr>
          <a:lstStyle/>
          <a:p>
            <a:r>
              <a:rPr lang="ru-RU" sz="2800" dirty="0" err="1">
                <a:solidFill>
                  <a:srgbClr val="002060"/>
                </a:solidFill>
              </a:rPr>
              <a:t>Важливий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етап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розвитку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архітектури</a:t>
            </a:r>
            <a:r>
              <a:rPr lang="ru-RU" sz="2800" dirty="0">
                <a:solidFill>
                  <a:srgbClr val="002060"/>
                </a:solidFill>
              </a:rPr>
              <a:t> як </a:t>
            </a:r>
            <a:r>
              <a:rPr lang="ru-RU" sz="2800" dirty="0" err="1">
                <a:solidFill>
                  <a:srgbClr val="002060"/>
                </a:solidFill>
              </a:rPr>
              <a:t>мистецтва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пов'язаний</a:t>
            </a:r>
            <a:r>
              <a:rPr lang="ru-RU" sz="2800" dirty="0">
                <a:solidFill>
                  <a:srgbClr val="002060"/>
                </a:solidFill>
              </a:rPr>
              <a:t> з культурою </a:t>
            </a:r>
            <a:r>
              <a:rPr lang="ru-RU" sz="2800" dirty="0" err="1">
                <a:solidFill>
                  <a:srgbClr val="002060"/>
                </a:solidFill>
              </a:rPr>
              <a:t>Відродження</a:t>
            </a:r>
            <a:r>
              <a:rPr lang="ru-RU" sz="2800" dirty="0">
                <a:solidFill>
                  <a:srgbClr val="002060"/>
                </a:solidFill>
              </a:rPr>
              <a:t>, </a:t>
            </a:r>
            <a:r>
              <a:rPr lang="ru-RU" sz="2800" dirty="0" err="1">
                <a:solidFill>
                  <a:srgbClr val="002060"/>
                </a:solidFill>
              </a:rPr>
              <a:t>що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виникла</a:t>
            </a:r>
            <a:r>
              <a:rPr lang="ru-RU" sz="2800" dirty="0">
                <a:solidFill>
                  <a:srgbClr val="002060"/>
                </a:solidFill>
              </a:rPr>
              <a:t> на початку 15 </a:t>
            </a:r>
            <a:r>
              <a:rPr lang="ru-RU" sz="2800" dirty="0" err="1" smtClean="0">
                <a:solidFill>
                  <a:srgbClr val="002060"/>
                </a:solidFill>
              </a:rPr>
              <a:t>століття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>
                <a:solidFill>
                  <a:srgbClr val="002060"/>
                </a:solidFill>
              </a:rPr>
              <a:t>в </a:t>
            </a:r>
            <a:r>
              <a:rPr lang="ru-RU" sz="2800" dirty="0" err="1">
                <a:solidFill>
                  <a:srgbClr val="002060"/>
                </a:solidFill>
              </a:rPr>
              <a:t>італійському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місті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Флоренція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і </a:t>
            </a:r>
            <a:r>
              <a:rPr lang="ru-RU" sz="2800" dirty="0" err="1">
                <a:solidFill>
                  <a:srgbClr val="002060"/>
                </a:solidFill>
              </a:rPr>
              <a:t>розвивалось</a:t>
            </a:r>
            <a:r>
              <a:rPr lang="ru-RU" sz="2800" dirty="0">
                <a:solidFill>
                  <a:srgbClr val="002060"/>
                </a:solidFill>
              </a:rPr>
              <a:t> в 15-16 </a:t>
            </a:r>
            <a:r>
              <a:rPr lang="ru-RU" sz="2800" dirty="0" err="1" smtClean="0">
                <a:solidFill>
                  <a:srgbClr val="002060"/>
                </a:solidFill>
              </a:rPr>
              <a:t>століттях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>
                <a:solidFill>
                  <a:srgbClr val="002060"/>
                </a:solidFill>
              </a:rPr>
              <a:t>у </a:t>
            </a:r>
            <a:r>
              <a:rPr lang="ru-RU" sz="2800" dirty="0" err="1">
                <a:solidFill>
                  <a:srgbClr val="002060"/>
                </a:solidFill>
              </a:rPr>
              <a:t>багатьох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країнах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Західної</a:t>
            </a:r>
            <a:r>
              <a:rPr lang="ru-RU" sz="2800" dirty="0">
                <a:solidFill>
                  <a:srgbClr val="002060"/>
                </a:solidFill>
              </a:rPr>
              <a:t> та </a:t>
            </a:r>
            <a:r>
              <a:rPr lang="ru-RU" sz="2800" dirty="0" err="1">
                <a:solidFill>
                  <a:srgbClr val="002060"/>
                </a:solidFill>
              </a:rPr>
              <a:t>Центральної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Європи</a:t>
            </a:r>
            <a:r>
              <a:rPr lang="ru-RU" sz="2800" dirty="0">
                <a:solidFill>
                  <a:srgbClr val="002060"/>
                </a:solidFill>
              </a:rPr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85119" y="6258281"/>
            <a:ext cx="18108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(15 </a:t>
            </a:r>
            <a:r>
              <a:rPr lang="ru-RU" sz="2400" dirty="0" err="1" smtClean="0"/>
              <a:t>століття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8456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-16633" y="2927936"/>
            <a:ext cx="6885384" cy="4281656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dirty="0" err="1" smtClean="0"/>
              <a:t>Середньовічній</a:t>
            </a:r>
            <a:r>
              <a:rPr lang="ru-RU" sz="2400" dirty="0" smtClean="0"/>
              <a:t> </a:t>
            </a:r>
            <a:r>
              <a:rPr lang="ru-RU" sz="2400" dirty="0" err="1"/>
              <a:t>релігійній</a:t>
            </a:r>
            <a:r>
              <a:rPr lang="ru-RU" sz="2400" dirty="0"/>
              <a:t> </a:t>
            </a:r>
            <a:r>
              <a:rPr lang="ru-RU" sz="2400" dirty="0" err="1"/>
              <a:t>ідеології</a:t>
            </a:r>
            <a:r>
              <a:rPr lang="ru-RU" sz="2400" dirty="0"/>
              <a:t> </a:t>
            </a:r>
            <a:r>
              <a:rPr lang="ru-RU" sz="2400" dirty="0" err="1"/>
              <a:t>було</a:t>
            </a:r>
            <a:r>
              <a:rPr lang="ru-RU" sz="2400" dirty="0"/>
              <a:t> </a:t>
            </a:r>
            <a:r>
              <a:rPr lang="ru-RU" sz="2400" dirty="0" err="1"/>
              <a:t>протиставлено</a:t>
            </a:r>
            <a:r>
              <a:rPr lang="ru-RU" sz="2400" dirty="0"/>
              <a:t> </a:t>
            </a:r>
            <a:r>
              <a:rPr lang="ru-RU" sz="2400" dirty="0" err="1"/>
              <a:t>гуманізм</a:t>
            </a:r>
            <a:r>
              <a:rPr lang="ru-RU" sz="2400" dirty="0"/>
              <a:t>,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/>
              <a:t>шукав</a:t>
            </a:r>
            <a:r>
              <a:rPr lang="ru-RU" sz="2400" dirty="0"/>
              <a:t> </a:t>
            </a:r>
            <a:r>
              <a:rPr lang="ru-RU" sz="2400" dirty="0" err="1"/>
              <a:t>взівців</a:t>
            </a:r>
            <a:r>
              <a:rPr lang="ru-RU" sz="2400" dirty="0"/>
              <a:t> в </a:t>
            </a:r>
            <a:r>
              <a:rPr lang="ru-RU" sz="2400" dirty="0" err="1"/>
              <a:t>давньоримській</a:t>
            </a:r>
            <a:r>
              <a:rPr lang="ru-RU" sz="2400" dirty="0"/>
              <a:t> </a:t>
            </a:r>
            <a:r>
              <a:rPr lang="ru-RU" sz="2400" dirty="0" err="1"/>
              <a:t>античній</a:t>
            </a:r>
            <a:r>
              <a:rPr lang="ru-RU" sz="2400" dirty="0"/>
              <a:t> </a:t>
            </a:r>
            <a:r>
              <a:rPr lang="ru-RU" sz="2400" dirty="0" err="1"/>
              <a:t>спадщині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яскраво</a:t>
            </a:r>
            <a:r>
              <a:rPr lang="ru-RU" sz="2400" dirty="0"/>
              <a:t> </a:t>
            </a:r>
            <a:r>
              <a:rPr lang="ru-RU" sz="2400" dirty="0" err="1"/>
              <a:t>відбилося</a:t>
            </a:r>
            <a:r>
              <a:rPr lang="ru-RU" sz="2400" dirty="0"/>
              <a:t> в </a:t>
            </a:r>
            <a:r>
              <a:rPr lang="ru-RU" sz="2400" dirty="0" err="1"/>
              <a:t>архітектурі</a:t>
            </a:r>
            <a:r>
              <a:rPr lang="ru-RU" sz="2400" dirty="0"/>
              <a:t> </a:t>
            </a:r>
            <a:r>
              <a:rPr lang="ru-RU" sz="2400" dirty="0" err="1"/>
              <a:t>громадських</a:t>
            </a:r>
            <a:r>
              <a:rPr lang="ru-RU" sz="2400" dirty="0"/>
              <a:t> </a:t>
            </a:r>
            <a:r>
              <a:rPr lang="ru-RU" sz="2400" dirty="0" err="1"/>
              <a:t>будівель</a:t>
            </a:r>
            <a:r>
              <a:rPr lang="ru-RU" sz="2400" dirty="0"/>
              <a:t>, </a:t>
            </a:r>
            <a:r>
              <a:rPr lang="ru-RU" sz="2400" dirty="0" err="1"/>
              <a:t>палаців</a:t>
            </a:r>
            <a:r>
              <a:rPr lang="ru-RU" sz="2400" dirty="0"/>
              <a:t>, </a:t>
            </a:r>
            <a:r>
              <a:rPr lang="ru-RU" sz="2400" dirty="0" err="1"/>
              <a:t>заміських</a:t>
            </a:r>
            <a:r>
              <a:rPr lang="ru-RU" sz="2400" dirty="0"/>
              <a:t> </a:t>
            </a:r>
            <a:r>
              <a:rPr lang="ru-RU" sz="2400" dirty="0" err="1"/>
              <a:t>маєтків</a:t>
            </a:r>
            <a:r>
              <a:rPr lang="ru-RU" sz="2400" dirty="0"/>
              <a:t>. </a:t>
            </a:r>
            <a:r>
              <a:rPr lang="ru-RU" sz="2400" dirty="0" err="1"/>
              <a:t>Будівельника-ремісника</a:t>
            </a:r>
            <a:r>
              <a:rPr lang="ru-RU" sz="2400" dirty="0"/>
              <a:t> </a:t>
            </a:r>
            <a:r>
              <a:rPr lang="ru-RU" sz="2400" dirty="0" err="1"/>
              <a:t>змінює</a:t>
            </a:r>
            <a:r>
              <a:rPr lang="ru-RU" sz="2400" dirty="0"/>
              <a:t> широко </a:t>
            </a:r>
            <a:r>
              <a:rPr lang="ru-RU" sz="2400" dirty="0" err="1"/>
              <a:t>освічений</a:t>
            </a:r>
            <a:r>
              <a:rPr lang="ru-RU" sz="2400" dirty="0"/>
              <a:t> </a:t>
            </a:r>
            <a:r>
              <a:rPr lang="ru-RU" sz="2400" dirty="0" err="1"/>
              <a:t>спеціаліст-архітектор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спирається</a:t>
            </a:r>
            <a:r>
              <a:rPr lang="ru-RU" sz="2400" dirty="0"/>
              <a:t> на </a:t>
            </a:r>
            <a:r>
              <a:rPr lang="ru-RU" sz="2400" dirty="0" err="1"/>
              <a:t>всі</a:t>
            </a:r>
            <a:r>
              <a:rPr lang="ru-RU" sz="2400" dirty="0"/>
              <a:t> </a:t>
            </a:r>
            <a:r>
              <a:rPr lang="ru-RU" sz="2400" dirty="0" err="1"/>
              <a:t>досягнення</a:t>
            </a:r>
            <a:r>
              <a:rPr lang="ru-RU" sz="2400" dirty="0"/>
              <a:t> </a:t>
            </a:r>
            <a:r>
              <a:rPr lang="ru-RU" sz="2400" dirty="0" err="1"/>
              <a:t>сучасної</a:t>
            </a:r>
            <a:r>
              <a:rPr lang="ru-RU" sz="2400" dirty="0"/>
              <a:t> </a:t>
            </a:r>
            <a:r>
              <a:rPr lang="ru-RU" sz="2400" dirty="0" err="1"/>
              <a:t>йому</a:t>
            </a:r>
            <a:r>
              <a:rPr lang="ru-RU" sz="2400" dirty="0"/>
              <a:t> </a:t>
            </a:r>
            <a:r>
              <a:rPr lang="ru-RU" sz="2400" dirty="0" err="1" smtClean="0"/>
              <a:t>культури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2050" name="Picture 2" descr="C:\Users\solt\Desktop\content_.jpg.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0"/>
            <a:ext cx="5004048" cy="2942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5656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6572200" cy="3729568"/>
          </a:xfrm>
        </p:spPr>
        <p:txBody>
          <a:bodyPr>
            <a:normAutofit/>
          </a:bodyPr>
          <a:lstStyle/>
          <a:p>
            <a:r>
              <a:rPr lang="ru-RU" sz="2800" dirty="0" err="1"/>
              <a:t>Мимовольній</a:t>
            </a:r>
            <a:r>
              <a:rPr lang="ru-RU" sz="2800" dirty="0"/>
              <a:t> </a:t>
            </a:r>
            <a:r>
              <a:rPr lang="ru-RU" sz="2800" dirty="0" err="1"/>
              <a:t>асиметрії</a:t>
            </a:r>
            <a:r>
              <a:rPr lang="ru-RU" sz="2800" dirty="0"/>
              <a:t> </a:t>
            </a:r>
            <a:r>
              <a:rPr lang="ru-RU" sz="2800" dirty="0" err="1"/>
              <a:t>ансамблів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здебільшого</a:t>
            </a:r>
            <a:r>
              <a:rPr lang="ru-RU" sz="2800" dirty="0"/>
              <a:t> </a:t>
            </a:r>
            <a:r>
              <a:rPr lang="ru-RU" sz="2800" dirty="0" err="1"/>
              <a:t>розвивалися</a:t>
            </a:r>
            <a:r>
              <a:rPr lang="ru-RU" sz="2800" dirty="0"/>
              <a:t> </a:t>
            </a:r>
            <a:r>
              <a:rPr lang="ru-RU" sz="2800" dirty="0" err="1"/>
              <a:t>поступово</a:t>
            </a:r>
            <a:r>
              <a:rPr lang="ru-RU" sz="2800" dirty="0"/>
              <a:t>, </a:t>
            </a:r>
            <a:r>
              <a:rPr lang="ru-RU" sz="2800" dirty="0" err="1"/>
              <a:t>були</a:t>
            </a:r>
            <a:r>
              <a:rPr lang="ru-RU" sz="2800" dirty="0"/>
              <a:t> </a:t>
            </a:r>
            <a:r>
              <a:rPr lang="ru-RU" sz="2800" dirty="0" err="1"/>
              <a:t>протиставлені</a:t>
            </a:r>
            <a:r>
              <a:rPr lang="ru-RU" sz="2800" dirty="0"/>
              <a:t> </a:t>
            </a:r>
            <a:r>
              <a:rPr lang="ru-RU" sz="2800" dirty="0" err="1"/>
              <a:t>чіткі</a:t>
            </a:r>
            <a:r>
              <a:rPr lang="ru-RU" sz="2800" dirty="0"/>
              <a:t>, </a:t>
            </a:r>
            <a:r>
              <a:rPr lang="ru-RU" sz="2800" dirty="0" err="1"/>
              <a:t>завершені</a:t>
            </a:r>
            <a:r>
              <a:rPr lang="ru-RU" sz="2800" dirty="0"/>
              <a:t> </a:t>
            </a:r>
            <a:r>
              <a:rPr lang="ru-RU" sz="2800" dirty="0" err="1"/>
              <a:t>геометричні</a:t>
            </a:r>
            <a:r>
              <a:rPr lang="ru-RU" sz="2800" dirty="0"/>
              <a:t> </a:t>
            </a:r>
            <a:r>
              <a:rPr lang="ru-RU" sz="2800" dirty="0" err="1"/>
              <a:t>системи</a:t>
            </a:r>
            <a:r>
              <a:rPr lang="ru-RU" sz="2800" dirty="0"/>
              <a:t> як </a:t>
            </a:r>
            <a:r>
              <a:rPr lang="ru-RU" sz="2800" dirty="0" err="1"/>
              <a:t>вираз</a:t>
            </a:r>
            <a:r>
              <a:rPr lang="ru-RU" sz="2800" dirty="0"/>
              <a:t> </a:t>
            </a:r>
            <a:r>
              <a:rPr lang="ru-RU" sz="2800" dirty="0" err="1"/>
              <a:t>вольового</a:t>
            </a:r>
            <a:r>
              <a:rPr lang="ru-RU" sz="2800" dirty="0"/>
              <a:t>, </a:t>
            </a:r>
            <a:r>
              <a:rPr lang="ru-RU" sz="2800" dirty="0" err="1"/>
              <a:t>організуючого</a:t>
            </a:r>
            <a:r>
              <a:rPr lang="ru-RU" sz="2800" dirty="0"/>
              <a:t> початку. </a:t>
            </a:r>
            <a:r>
              <a:rPr lang="ru-RU" sz="2800" dirty="0" err="1"/>
              <a:t>Цей</a:t>
            </a:r>
            <a:r>
              <a:rPr lang="ru-RU" sz="2800" dirty="0"/>
              <a:t> </a:t>
            </a:r>
            <a:r>
              <a:rPr lang="ru-RU" sz="2800" dirty="0" err="1"/>
              <a:t>новий</a:t>
            </a:r>
            <a:r>
              <a:rPr lang="ru-RU" sz="2800" dirty="0"/>
              <a:t> </a:t>
            </a:r>
            <a:r>
              <a:rPr lang="ru-RU" sz="2800" dirty="0" err="1"/>
              <a:t>підхід</a:t>
            </a:r>
            <a:r>
              <a:rPr lang="ru-RU" sz="2800" dirty="0"/>
              <a:t> до </a:t>
            </a:r>
            <a:r>
              <a:rPr lang="ru-RU" sz="2800" dirty="0" err="1"/>
              <a:t>архітектури</a:t>
            </a:r>
            <a:r>
              <a:rPr lang="ru-RU" sz="2800" dirty="0"/>
              <a:t> </a:t>
            </a:r>
            <a:r>
              <a:rPr lang="ru-RU" sz="2800" dirty="0" err="1"/>
              <a:t>виражений</a:t>
            </a:r>
            <a:r>
              <a:rPr lang="ru-RU" sz="2800" dirty="0"/>
              <a:t> в </a:t>
            </a:r>
            <a:r>
              <a:rPr lang="ru-RU" sz="2800" dirty="0" smtClean="0"/>
              <a:t>палаццо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068960"/>
            <a:ext cx="4211960" cy="3776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 descr="C:\Users\solt\Desktop\1219151531_050503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68999"/>
            <a:ext cx="4467225" cy="337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3939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6512511" cy="1143000"/>
          </a:xfrm>
        </p:spPr>
        <p:txBody>
          <a:bodyPr/>
          <a:lstStyle/>
          <a:p>
            <a:r>
              <a:rPr lang="uk-UA" dirty="0" smtClean="0"/>
              <a:t>Що таке палаццо?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9777" y="908720"/>
            <a:ext cx="6400800" cy="347472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Палаццо </a:t>
            </a:r>
            <a:r>
              <a:rPr lang="ru-RU" sz="2800" dirty="0"/>
              <a:t>— </a:t>
            </a:r>
            <a:r>
              <a:rPr lang="ru-RU" sz="2800" dirty="0" smtClean="0"/>
              <a:t>тип </a:t>
            </a:r>
            <a:r>
              <a:rPr lang="ru-RU" sz="2800" dirty="0" err="1"/>
              <a:t>будинку</a:t>
            </a:r>
            <a:r>
              <a:rPr lang="ru-RU" sz="2800" dirty="0"/>
              <a:t>-палацу, в </a:t>
            </a:r>
            <a:r>
              <a:rPr lang="ru-RU" sz="2800" dirty="0" err="1"/>
              <a:t>якому</a:t>
            </a:r>
            <a:r>
              <a:rPr lang="ru-RU" sz="2800" dirty="0"/>
              <a:t> кожному </a:t>
            </a:r>
            <a:r>
              <a:rPr lang="ru-RU" sz="2800" dirty="0" err="1"/>
              <a:t>елементу</a:t>
            </a:r>
            <a:r>
              <a:rPr lang="ru-RU" sz="2800" dirty="0"/>
              <a:t> </a:t>
            </a:r>
            <a:r>
              <a:rPr lang="ru-RU" sz="2800" dirty="0" err="1"/>
              <a:t>притаманна</a:t>
            </a:r>
            <a:r>
              <a:rPr lang="ru-RU" sz="2800" dirty="0"/>
              <a:t> </a:t>
            </a:r>
            <a:r>
              <a:rPr lang="ru-RU" sz="2800" dirty="0" err="1"/>
              <a:t>виражена</a:t>
            </a:r>
            <a:r>
              <a:rPr lang="ru-RU" sz="2800" dirty="0"/>
              <a:t> </a:t>
            </a:r>
            <a:r>
              <a:rPr lang="ru-RU" sz="2800" dirty="0" err="1"/>
              <a:t>закінченість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виявляється</a:t>
            </a:r>
            <a:r>
              <a:rPr lang="ru-RU" sz="2800" dirty="0"/>
              <a:t> і в </a:t>
            </a:r>
            <a:r>
              <a:rPr lang="ru-RU" sz="2800" dirty="0" err="1"/>
              <a:t>зосередженості</a:t>
            </a:r>
            <a:r>
              <a:rPr lang="ru-RU" sz="2800" dirty="0"/>
              <a:t> </a:t>
            </a:r>
            <a:r>
              <a:rPr lang="ru-RU" sz="2800" dirty="0" err="1"/>
              <a:t>будівлі</a:t>
            </a:r>
            <a:r>
              <a:rPr lang="ru-RU" sz="2800" dirty="0"/>
              <a:t> </a:t>
            </a:r>
            <a:r>
              <a:rPr lang="ru-RU" sz="2800" dirty="0" err="1"/>
              <a:t>навколо</a:t>
            </a:r>
            <a:r>
              <a:rPr lang="ru-RU" sz="2800" dirty="0"/>
              <a:t> замкнутого </a:t>
            </a:r>
            <a:r>
              <a:rPr lang="ru-RU" sz="2800" dirty="0" err="1"/>
              <a:t>симетричного</a:t>
            </a:r>
            <a:r>
              <a:rPr lang="ru-RU" sz="2800" dirty="0"/>
              <a:t> </a:t>
            </a:r>
            <a:r>
              <a:rPr lang="ru-RU" sz="2800" dirty="0" err="1"/>
              <a:t>подвір'я</a:t>
            </a:r>
            <a:r>
              <a:rPr lang="ru-RU" sz="2800" dirty="0"/>
              <a:t>, і в </a:t>
            </a:r>
            <a:r>
              <a:rPr lang="ru-RU" sz="2800" dirty="0" err="1"/>
              <a:t>строгій</a:t>
            </a:r>
            <a:r>
              <a:rPr lang="ru-RU" sz="2800" dirty="0"/>
              <a:t> </a:t>
            </a:r>
            <a:r>
              <a:rPr lang="ru-RU" sz="2800" dirty="0" err="1"/>
              <a:t>симетрії</a:t>
            </a:r>
            <a:r>
              <a:rPr lang="ru-RU" sz="2800" dirty="0"/>
              <a:t> фасаду. </a:t>
            </a:r>
          </a:p>
        </p:txBody>
      </p:sp>
      <p:pic>
        <p:nvPicPr>
          <p:cNvPr id="3074" name="Picture 2" descr="C:\Users\solt\Desktop\250px-Palazzo_Cavalli_Franchetti_Venez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068960"/>
            <a:ext cx="5063356" cy="378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4963480"/>
            <a:ext cx="39188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Палаццо </a:t>
            </a:r>
            <a:r>
              <a:rPr lang="ru-RU" sz="2400" dirty="0" err="1" smtClean="0"/>
              <a:t>Каваллі-Франкетті</a:t>
            </a:r>
            <a:r>
              <a:rPr lang="ru-RU" sz="2400" dirty="0" smtClean="0"/>
              <a:t>,</a:t>
            </a:r>
          </a:p>
          <a:p>
            <a:r>
              <a:rPr lang="ru-RU" sz="2400" dirty="0" smtClean="0"/>
              <a:t> </a:t>
            </a:r>
            <a:r>
              <a:rPr lang="ru-RU" sz="2400" dirty="0" err="1" smtClean="0"/>
              <a:t>Венеція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7902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2400" dirty="0" err="1"/>
              <a:t>Італійські</a:t>
            </a:r>
            <a:r>
              <a:rPr lang="ru-RU" sz="2400" dirty="0"/>
              <a:t> </a:t>
            </a:r>
            <a:r>
              <a:rPr lang="ru-RU" sz="2400" dirty="0" err="1"/>
              <a:t>архітектори</a:t>
            </a:r>
            <a:r>
              <a:rPr lang="ru-RU" sz="2400" dirty="0"/>
              <a:t> </a:t>
            </a:r>
            <a:r>
              <a:rPr lang="ru-RU" sz="2400" dirty="0" err="1"/>
              <a:t>звертаються</a:t>
            </a:r>
            <a:r>
              <a:rPr lang="ru-RU" sz="2400" dirty="0"/>
              <a:t> до </a:t>
            </a:r>
            <a:r>
              <a:rPr lang="ru-RU" sz="2400" dirty="0" err="1"/>
              <a:t>ясноЇ</a:t>
            </a:r>
            <a:r>
              <a:rPr lang="ru-RU" sz="2400" dirty="0"/>
              <a:t> </a:t>
            </a:r>
            <a:r>
              <a:rPr lang="ru-RU" sz="2400" dirty="0" err="1"/>
              <a:t>системі</a:t>
            </a:r>
            <a:r>
              <a:rPr lang="ru-RU" sz="2400" dirty="0"/>
              <a:t> </a:t>
            </a:r>
            <a:r>
              <a:rPr lang="ru-RU" sz="2400" dirty="0" err="1"/>
              <a:t>ордерів</a:t>
            </a:r>
            <a:r>
              <a:rPr lang="ru-RU" sz="2400" dirty="0"/>
              <a:t> </a:t>
            </a:r>
            <a:r>
              <a:rPr lang="ru-RU" sz="2400" dirty="0" err="1"/>
              <a:t>Стародавньої</a:t>
            </a:r>
            <a:r>
              <a:rPr lang="ru-RU" sz="2400" dirty="0"/>
              <a:t> </a:t>
            </a:r>
            <a:r>
              <a:rPr lang="ru-RU" sz="2400" dirty="0" err="1"/>
              <a:t>Греції</a:t>
            </a:r>
            <a:r>
              <a:rPr lang="ru-RU" sz="2400" dirty="0"/>
              <a:t>: </a:t>
            </a:r>
            <a:r>
              <a:rPr lang="ru-RU" sz="2400" dirty="0" err="1"/>
              <a:t>творчість</a:t>
            </a:r>
            <a:r>
              <a:rPr lang="ru-RU" sz="2400" dirty="0"/>
              <a:t> </a:t>
            </a:r>
            <a:r>
              <a:rPr lang="ru-RU" sz="2400" dirty="0" err="1"/>
              <a:t>Філліппо</a:t>
            </a:r>
            <a:r>
              <a:rPr lang="ru-RU" sz="2400" dirty="0"/>
              <a:t> </a:t>
            </a:r>
            <a:r>
              <a:rPr lang="ru-RU" sz="2400" dirty="0" err="1"/>
              <a:t>Брунеллескі</a:t>
            </a:r>
            <a:r>
              <a:rPr lang="ru-RU" sz="2400" dirty="0"/>
              <a:t>, Л. Б. Альберта, </a:t>
            </a:r>
            <a:r>
              <a:rPr lang="ru-RU" sz="2400" dirty="0" err="1"/>
              <a:t>Мікелоццо</a:t>
            </a:r>
            <a:r>
              <a:rPr lang="ru-RU" sz="2400" dirty="0"/>
              <a:t>, Лучано </a:t>
            </a:r>
            <a:r>
              <a:rPr lang="ru-RU" sz="2400" dirty="0" err="1"/>
              <a:t>Лаурани</a:t>
            </a:r>
            <a:r>
              <a:rPr lang="ru-RU" sz="2400" dirty="0"/>
              <a:t>, </a:t>
            </a:r>
            <a:r>
              <a:rPr lang="ru-RU" sz="2400" dirty="0" err="1"/>
              <a:t>Браманте</a:t>
            </a:r>
            <a:r>
              <a:rPr lang="ru-RU" sz="2400" dirty="0"/>
              <a:t>, </a:t>
            </a:r>
            <a:r>
              <a:rPr lang="ru-RU" sz="2400" dirty="0" err="1"/>
              <a:t>Мікеланджело</a:t>
            </a:r>
            <a:r>
              <a:rPr lang="ru-RU" sz="2400" dirty="0"/>
              <a:t>. 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451" y="2636912"/>
            <a:ext cx="4159549" cy="422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33210"/>
            <a:ext cx="3059832" cy="3824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42175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-10657" y="9622"/>
            <a:ext cx="6400800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400" dirty="0" smtClean="0"/>
              <a:t> </a:t>
            </a:r>
            <a:r>
              <a:rPr lang="ru-RU" sz="2400" dirty="0" err="1"/>
              <a:t>Архітектура</a:t>
            </a:r>
            <a:r>
              <a:rPr lang="ru-RU" sz="2400" dirty="0"/>
              <a:t> </a:t>
            </a:r>
            <a:r>
              <a:rPr lang="ru-RU" sz="2400" dirty="0" err="1"/>
              <a:t>Відродження</a:t>
            </a:r>
            <a:r>
              <a:rPr lang="ru-RU" sz="2400" dirty="0"/>
              <a:t> за межами </a:t>
            </a:r>
            <a:r>
              <a:rPr lang="ru-RU" sz="2400" dirty="0" err="1"/>
              <a:t>Італії</a:t>
            </a:r>
            <a:r>
              <a:rPr lang="ru-RU" sz="2400" dirty="0"/>
              <a:t> </a:t>
            </a:r>
            <a:r>
              <a:rPr lang="ru-RU" sz="2400" dirty="0" err="1"/>
              <a:t>була</a:t>
            </a:r>
            <a:r>
              <a:rPr lang="ru-RU" sz="2400" dirty="0"/>
              <a:t> </a:t>
            </a:r>
            <a:r>
              <a:rPr lang="ru-RU" sz="2400" dirty="0" err="1"/>
              <a:t>менш</a:t>
            </a:r>
            <a:r>
              <a:rPr lang="ru-RU" sz="2400" dirty="0"/>
              <a:t> </a:t>
            </a:r>
            <a:r>
              <a:rPr lang="ru-RU" sz="2400" dirty="0" err="1"/>
              <a:t>послідовна</a:t>
            </a:r>
            <a:r>
              <a:rPr lang="ru-RU" sz="2400" dirty="0"/>
              <a:t> в </a:t>
            </a:r>
            <a:r>
              <a:rPr lang="ru-RU" sz="2400" dirty="0" err="1"/>
              <a:t>подоланні</a:t>
            </a:r>
            <a:r>
              <a:rPr lang="ru-RU" sz="2400" dirty="0"/>
              <a:t> </a:t>
            </a:r>
            <a:r>
              <a:rPr lang="ru-RU" sz="2400" dirty="0" err="1"/>
              <a:t>середньовічної</a:t>
            </a:r>
            <a:r>
              <a:rPr lang="ru-RU" sz="2400" dirty="0"/>
              <a:t> </a:t>
            </a:r>
            <a:r>
              <a:rPr lang="ru-RU" sz="2400" dirty="0" err="1"/>
              <a:t>традиції</a:t>
            </a:r>
            <a:r>
              <a:rPr lang="ru-RU" sz="2400" dirty="0"/>
              <a:t> і проходила </a:t>
            </a:r>
            <a:r>
              <a:rPr lang="ru-RU" sz="2400" dirty="0" err="1"/>
              <a:t>складну</a:t>
            </a:r>
            <a:r>
              <a:rPr lang="ru-RU" sz="2400" dirty="0"/>
              <a:t> </a:t>
            </a:r>
            <a:r>
              <a:rPr lang="ru-RU" sz="2400" dirty="0" err="1"/>
              <a:t>тривалу</a:t>
            </a:r>
            <a:r>
              <a:rPr lang="ru-RU" sz="2400" dirty="0"/>
              <a:t> </a:t>
            </a:r>
            <a:r>
              <a:rPr lang="ru-RU" sz="2400" dirty="0" err="1"/>
              <a:t>еволюцію</a:t>
            </a:r>
            <a:r>
              <a:rPr lang="ru-RU" sz="2400" dirty="0"/>
              <a:t>. У </a:t>
            </a:r>
            <a:r>
              <a:rPr lang="ru-RU" sz="2400" dirty="0" err="1"/>
              <a:t>розвитку</a:t>
            </a:r>
            <a:r>
              <a:rPr lang="ru-RU" sz="2400" dirty="0"/>
              <a:t> ж </a:t>
            </a:r>
            <a:r>
              <a:rPr lang="ru-RU" sz="2400" dirty="0" err="1"/>
              <a:t>архітектури</a:t>
            </a:r>
            <a:r>
              <a:rPr lang="ru-RU" sz="2400" dirty="0"/>
              <a:t> </a:t>
            </a:r>
            <a:r>
              <a:rPr lang="ru-RU" sz="2400" dirty="0" err="1"/>
              <a:t>Відроження</a:t>
            </a:r>
            <a:r>
              <a:rPr lang="ru-RU" sz="2400" dirty="0"/>
              <a:t> </a:t>
            </a:r>
            <a:r>
              <a:rPr lang="ru-RU" sz="2400" dirty="0" err="1"/>
              <a:t>Італії</a:t>
            </a:r>
            <a:r>
              <a:rPr lang="ru-RU" sz="2400" dirty="0"/>
              <a:t> </a:t>
            </a:r>
            <a:r>
              <a:rPr lang="ru-RU" sz="2400" dirty="0" err="1"/>
              <a:t>прийнято</a:t>
            </a:r>
            <a:r>
              <a:rPr lang="ru-RU" sz="2400" dirty="0"/>
              <a:t> </a:t>
            </a:r>
            <a:r>
              <a:rPr lang="ru-RU" sz="2400" dirty="0" err="1"/>
              <a:t>виділяти</a:t>
            </a:r>
            <a:r>
              <a:rPr lang="ru-RU" sz="2400" dirty="0"/>
              <a:t> 3 </a:t>
            </a:r>
            <a:r>
              <a:rPr lang="ru-RU" sz="2400" dirty="0" err="1"/>
              <a:t>періоди</a:t>
            </a:r>
            <a:r>
              <a:rPr lang="ru-RU" sz="2400" dirty="0"/>
              <a:t>: </a:t>
            </a:r>
            <a:r>
              <a:rPr lang="ru-RU" sz="2400" dirty="0" err="1"/>
              <a:t>ранній</a:t>
            </a:r>
            <a:r>
              <a:rPr lang="ru-RU" sz="2400" dirty="0"/>
              <a:t> (</a:t>
            </a:r>
            <a:r>
              <a:rPr lang="ru-RU" sz="2400" dirty="0" err="1"/>
              <a:t>кінець</a:t>
            </a:r>
            <a:r>
              <a:rPr lang="ru-RU" sz="2400" dirty="0"/>
              <a:t> 14—15 </a:t>
            </a:r>
            <a:r>
              <a:rPr lang="ru-RU" sz="2400" dirty="0" err="1"/>
              <a:t>століття</a:t>
            </a:r>
            <a:r>
              <a:rPr lang="ru-RU" sz="2400" dirty="0"/>
              <a:t>), </a:t>
            </a:r>
            <a:r>
              <a:rPr lang="ru-RU" sz="2400" dirty="0" err="1"/>
              <a:t>високий</a:t>
            </a:r>
            <a:r>
              <a:rPr lang="ru-RU" sz="2400" dirty="0"/>
              <a:t> (</a:t>
            </a:r>
            <a:r>
              <a:rPr lang="ru-RU" sz="2400" dirty="0" err="1"/>
              <a:t>кінець</a:t>
            </a:r>
            <a:r>
              <a:rPr lang="ru-RU" sz="2400" dirty="0"/>
              <a:t> 15-середина 16 </a:t>
            </a:r>
            <a:r>
              <a:rPr lang="ru-RU" sz="2400" dirty="0" err="1"/>
              <a:t>століття</a:t>
            </a:r>
            <a:r>
              <a:rPr lang="ru-RU" sz="2400" dirty="0"/>
              <a:t>) та </a:t>
            </a:r>
            <a:r>
              <a:rPr lang="ru-RU" sz="2400" dirty="0" err="1"/>
              <a:t>пізній</a:t>
            </a:r>
            <a:r>
              <a:rPr lang="ru-RU" sz="2400" dirty="0"/>
              <a:t> (середина — </a:t>
            </a:r>
            <a:r>
              <a:rPr lang="ru-RU" sz="2400" dirty="0" err="1"/>
              <a:t>кінець</a:t>
            </a:r>
            <a:r>
              <a:rPr lang="ru-RU" sz="2400" dirty="0"/>
              <a:t> 16 </a:t>
            </a:r>
            <a:r>
              <a:rPr lang="ru-RU" sz="2400" dirty="0" err="1"/>
              <a:t>століття</a:t>
            </a:r>
            <a:r>
              <a:rPr lang="ru-RU" sz="2400" dirty="0"/>
              <a:t>).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680368"/>
            <a:ext cx="2987824" cy="4177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89040"/>
            <a:ext cx="4860032" cy="3068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5200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1" y="21704"/>
            <a:ext cx="6768752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Визначні</a:t>
            </a:r>
            <a:r>
              <a:rPr lang="ru-RU" dirty="0"/>
              <a:t> </a:t>
            </a:r>
            <a:r>
              <a:rPr lang="ru-RU" dirty="0" err="1"/>
              <a:t>споруди</a:t>
            </a:r>
            <a:endParaRPr lang="ru-RU" dirty="0"/>
          </a:p>
        </p:txBody>
      </p:sp>
      <p:pic>
        <p:nvPicPr>
          <p:cNvPr id="4098" name="Picture 2" descr="C:\Users\solt\Desktop\270px-Petersdom_von_Engelsburg_geseh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5394"/>
            <a:ext cx="9144000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181574" y="6237109"/>
            <a:ext cx="95408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 Собор Святого Петра  в </a:t>
            </a:r>
            <a:r>
              <a:rPr lang="ru-RU" sz="2400" dirty="0" err="1" smtClean="0"/>
              <a:t>Римі</a:t>
            </a:r>
            <a:r>
              <a:rPr lang="ru-RU" sz="2400" dirty="0" smtClean="0"/>
              <a:t> </a:t>
            </a:r>
            <a:r>
              <a:rPr lang="ru-RU" sz="2400" dirty="0" err="1" smtClean="0"/>
              <a:t>архітектора</a:t>
            </a:r>
            <a:r>
              <a:rPr lang="ru-RU" sz="2400" dirty="0" smtClean="0"/>
              <a:t> Д. </a:t>
            </a:r>
            <a:r>
              <a:rPr lang="ru-RU" sz="2400" dirty="0" err="1" smtClean="0"/>
              <a:t>Браманте</a:t>
            </a:r>
            <a:r>
              <a:rPr lang="ru-RU" sz="2400" dirty="0" smtClean="0"/>
              <a:t>(</a:t>
            </a:r>
            <a:r>
              <a:rPr lang="ru-RU" sz="2400" dirty="0" err="1" smtClean="0"/>
              <a:t>високий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період</a:t>
            </a:r>
            <a:r>
              <a:rPr lang="ru-RU" sz="2400" dirty="0" smtClean="0"/>
              <a:t>)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7106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solt\Desktop\300px-VillaCapra_2007_07_18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9410"/>
            <a:ext cx="4775351" cy="3183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solt\Desktop\200px-VillaCapra_2007_07_18_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4575" y="4221088"/>
            <a:ext cx="3937925" cy="262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321297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err="1"/>
              <a:t>В</a:t>
            </a:r>
            <a:r>
              <a:rPr lang="ru-RU" sz="2400" dirty="0" err="1" smtClean="0"/>
              <a:t>ілла</a:t>
            </a:r>
            <a:r>
              <a:rPr lang="ru-RU" sz="2400" dirty="0" smtClean="0"/>
              <a:t> Ротонда у </a:t>
            </a:r>
            <a:r>
              <a:rPr lang="ru-RU" sz="2400" dirty="0" err="1" smtClean="0"/>
              <a:t>Віченці</a:t>
            </a:r>
            <a:r>
              <a:rPr lang="ru-RU" sz="2400" dirty="0" smtClean="0"/>
              <a:t>, </a:t>
            </a:r>
            <a:r>
              <a:rPr lang="ru-RU" sz="2400" dirty="0" err="1" smtClean="0"/>
              <a:t>архітектор</a:t>
            </a:r>
            <a:r>
              <a:rPr lang="ru-RU" sz="2400" dirty="0" smtClean="0"/>
              <a:t> </a:t>
            </a:r>
            <a:r>
              <a:rPr lang="ru-RU" sz="2400" dirty="0" err="1" smtClean="0"/>
              <a:t>Палладіо</a:t>
            </a:r>
            <a:r>
              <a:rPr lang="ru-RU" sz="2400" dirty="0" smtClean="0"/>
              <a:t>.(</a:t>
            </a:r>
            <a:r>
              <a:rPr lang="ru-RU" sz="2400" dirty="0" err="1" smtClean="0"/>
              <a:t>пізній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період</a:t>
            </a:r>
            <a:r>
              <a:rPr lang="ru-RU" sz="2400" dirty="0" smtClean="0"/>
              <a:t>)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5589239"/>
            <a:ext cx="52437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Барокові</a:t>
            </a:r>
            <a:r>
              <a:rPr lang="ru-RU" sz="2400" dirty="0" smtClean="0"/>
              <a:t> фрески куполу </a:t>
            </a:r>
            <a:r>
              <a:rPr lang="ru-RU" sz="2400" dirty="0" err="1" smtClean="0"/>
              <a:t>вілли</a:t>
            </a:r>
            <a:r>
              <a:rPr lang="ru-RU" sz="2400" dirty="0" smtClean="0"/>
              <a:t> </a:t>
            </a:r>
            <a:r>
              <a:rPr lang="ru-RU" sz="2400" dirty="0" err="1" smtClean="0"/>
              <a:t>зсередини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5124" name="Picture 4" descr="C:\Users\solt\Desktop\200px-Villa_La_Rotond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9410"/>
            <a:ext cx="4139952" cy="3183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995936" y="3244334"/>
            <a:ext cx="64024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Вілла</a:t>
            </a:r>
            <a:r>
              <a:rPr lang="ru-RU" sz="2400" dirty="0" smtClean="0"/>
              <a:t> </a:t>
            </a:r>
            <a:r>
              <a:rPr lang="ru-RU" sz="2400" dirty="0" err="1" smtClean="0"/>
              <a:t>збоку</a:t>
            </a:r>
            <a:r>
              <a:rPr lang="ru-RU" sz="2400" dirty="0" smtClean="0"/>
              <a:t> саду і </a:t>
            </a:r>
            <a:r>
              <a:rPr lang="ru-RU" sz="2400" dirty="0" err="1" smtClean="0"/>
              <a:t>службових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флігелів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3143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56</TotalTime>
  <Words>296</Words>
  <Application>Microsoft Office PowerPoint</Application>
  <PresentationFormat>Экран (4:3)</PresentationFormat>
  <Paragraphs>17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Архітектура                                                                                    Відродження  </vt:lpstr>
      <vt:lpstr>Презентация PowerPoint</vt:lpstr>
      <vt:lpstr>Презентация PowerPoint</vt:lpstr>
      <vt:lpstr>Презентация PowerPoint</vt:lpstr>
      <vt:lpstr>Що таке палаццо?</vt:lpstr>
      <vt:lpstr>Презентация PowerPoint</vt:lpstr>
      <vt:lpstr>Презентация PowerPoint</vt:lpstr>
      <vt:lpstr>Визначні споруди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Архітектура                                                                                    Відродження</dc:title>
  <dc:creator>Пользователь Windows</dc:creator>
  <cp:lastModifiedBy>Admin</cp:lastModifiedBy>
  <cp:revision>7</cp:revision>
  <dcterms:created xsi:type="dcterms:W3CDTF">2012-03-14T18:49:39Z</dcterms:created>
  <dcterms:modified xsi:type="dcterms:W3CDTF">2015-04-26T18:21:46Z</dcterms:modified>
</cp:coreProperties>
</file>