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66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76" r:id="rId15"/>
    <p:sldId id="277" r:id="rId16"/>
    <p:sldId id="273" r:id="rId17"/>
    <p:sldId id="272" r:id="rId18"/>
    <p:sldId id="271" r:id="rId19"/>
    <p:sldId id="270" r:id="rId20"/>
    <p:sldId id="269" r:id="rId21"/>
    <p:sldId id="268" r:id="rId22"/>
    <p:sldId id="274" r:id="rId23"/>
    <p:sldId id="278" r:id="rId2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319F"/>
    <a:srgbClr val="E7DFF5"/>
    <a:srgbClr val="CEF1FE"/>
    <a:srgbClr val="8D0D68"/>
    <a:srgbClr val="8EF6C7"/>
    <a:srgbClr val="68D5FC"/>
    <a:srgbClr val="91E1FD"/>
    <a:srgbClr val="67EFD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606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83B2A-2A7E-4B60-A36C-20B74E36B53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BFEFA-4B65-459D-A41D-629364C6ECF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8BECE-6EFC-4B2D-81A6-E04941B3F09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0C713-043E-4A51-A1DC-1D1BDDE3ABB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B9247-8F25-42D4-B62A-4D3303F1E5B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A31A5-3FFD-4AB1-B3A4-F1C1632ADEE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526DC-8A2A-4229-9C68-67691E48A0D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5F679-8BF4-4941-8B2A-7574F6A7A76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A9B08-40E0-4B80-86FA-DAEE9F14E52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4F1E5-0C78-43BE-83FB-B07D357C7EC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2661C-1E0C-4991-B8AA-D729483789C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FF85D48-7E66-40CB-A8F6-E2BB7A42606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wmf"/><Relationship Id="rId7" Type="http://schemas.openxmlformats.org/officeDocument/2006/relationships/image" Target="../media/image13.gi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643306" y="2786058"/>
            <a:ext cx="52101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uk-UA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“Рок-</a:t>
            </a:r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це щось більше, ніж просто мода, 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ніж </a:t>
            </a:r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просто 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музика</a:t>
            </a:r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ніж просто тематичне захоплення. Це народження нового стилю </a:t>
            </a:r>
            <a:r>
              <a:rPr lang="uk-UA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життя”</a:t>
            </a:r>
            <a:endParaRPr lang="uk-U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r">
              <a:defRPr/>
            </a:pPr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(П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. </a:t>
            </a:r>
            <a:r>
              <a:rPr lang="uk-U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Ретані</a:t>
            </a:r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, французький журналіст)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500042"/>
            <a:ext cx="81439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dirty="0" smtClean="0">
                <a:solidFill>
                  <a:srgbClr val="67EF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Рок </a:t>
            </a:r>
            <a:r>
              <a:rPr lang="ru-RU" sz="4400" dirty="0" err="1" smtClean="0">
                <a:solidFill>
                  <a:srgbClr val="67EF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музика</a:t>
            </a:r>
            <a:r>
              <a:rPr lang="ru-RU" sz="4400" dirty="0" smtClean="0">
                <a:solidFill>
                  <a:srgbClr val="67EF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</a:t>
            </a:r>
            <a:r>
              <a:rPr lang="ru-RU" sz="4400" dirty="0" err="1" smtClean="0">
                <a:solidFill>
                  <a:srgbClr val="67EF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Витоки</a:t>
            </a:r>
            <a:r>
              <a:rPr lang="ru-RU" sz="4400" dirty="0" smtClean="0">
                <a:solidFill>
                  <a:srgbClr val="67EF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</a:t>
            </a:r>
            <a:r>
              <a:rPr lang="ru-RU" sz="4400" dirty="0" err="1" smtClean="0">
                <a:solidFill>
                  <a:srgbClr val="67EF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Традиції</a:t>
            </a:r>
            <a:r>
              <a:rPr lang="ru-RU" sz="4400" dirty="0" smtClean="0">
                <a:solidFill>
                  <a:srgbClr val="67EF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</a:t>
            </a:r>
            <a:r>
              <a:rPr lang="ru-RU" sz="4400" dirty="0" err="1">
                <a:solidFill>
                  <a:srgbClr val="67EF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Перспективи</a:t>
            </a:r>
            <a:r>
              <a:rPr lang="ru-RU" sz="4400" dirty="0">
                <a:solidFill>
                  <a:srgbClr val="67EF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</a:p>
        </p:txBody>
      </p:sp>
      <p:pic>
        <p:nvPicPr>
          <p:cNvPr id="2052" name="Picture 6" descr="EN00508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57538"/>
            <a:ext cx="3743325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http://upload.wikimedia.org/wikipedia/commons/thumb/1/12/Neil_Young_on_chopper.jpg/290px-Neil_Young_on_chop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725144"/>
            <a:ext cx="2762250" cy="181927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7652" name="Picture 4" descr="http://userserve-ak.last.fm/serve/_/40272343/Steeleye+Span+Steeleye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365104"/>
            <a:ext cx="3563888" cy="281547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7650" name="Picture 2" descr="Портрет Боба Ділана, зроблений Даніелем Крамером (Daniel Kramer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51910">
            <a:off x="-25337" y="4336919"/>
            <a:ext cx="1974205" cy="250365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Фольк-рок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 напрямок у музиці, що поєднує фольклор з роком.  Як правило, музику відносять до </a:t>
            </a:r>
            <a:r>
              <a:rPr lang="uk-UA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фольк-року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тих випадках, коли «фольклорною» складовою виступає етнічна музика народів Європи (наприклад кельтський або слов'янський фольклор). Водночас подібне поєднання року з </a:t>
            </a:r>
            <a:r>
              <a:rPr lang="uk-UA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афроамериканським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фольклором чи фольклором народів Азії відносять до інших напрямків (наприклад блюз-рок, кантрі-рок, afro-</a:t>
            </a:r>
            <a:r>
              <a:rPr lang="uk-UA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rock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uk-UA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latin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rock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чи етнічної музики відповідно). Окремо виділяють анатолійський рок (поєднання з турецьким 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фольклором).</a:t>
            </a:r>
            <a:endParaRPr lang="uk-UA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6375" y="6308725"/>
            <a:ext cx="12588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Боб Ді́лан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825" y="6488113"/>
            <a:ext cx="174783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Steeleye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Span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2500" y="6488113"/>
            <a:ext cx="9810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Ніл </a:t>
            </a:r>
            <a:r>
              <a:rPr lang="uk-UA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Янг</a:t>
            </a:r>
            <a:endParaRPr lang="uk-U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http://www.perjalananhati-ndoddybumi.com/wp-content/uploads/Collective-So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43700">
            <a:off x="5622925" y="4067175"/>
            <a:ext cx="336867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8D0D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Хард-рок 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 жанр 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рок-музики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один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напрямів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класичного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року.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всеосяжне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практично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неможливо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провести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однозначну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межу хард-року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рок-музикою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окремими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напрямами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хеві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метал, 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грандж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панк-рок). Те,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сприйматися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слухачем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як «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тяжкість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в хард-року,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досягається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специфічного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звучання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електогітари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такими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ефектами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дисторшн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овердрайв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ритм-секції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Важкий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рок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вирізняється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наявністю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швидких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голосних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соло,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високим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вокалом та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глибокою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смисловістю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текстів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інструментами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стилю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електрогітара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барабани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бас,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клавішні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Класичний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хард-рок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виник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кінці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1960-х — початку 1970-х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Колискою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хард-року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західна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Європа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Німеччина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Великобританія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засновників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важкого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року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вирізнити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гурти: 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Led Zeppelin, Deep Purple, Uriah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Heep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Scorpions, UFO.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2" descr="https://encrypted-tbn2.gstatic.com/images?q=tbn:ANd9GcQjn0-WE13LCREMO8D9hoBelTWwjguMjx34rcodBlTpDAvNeQs0F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933825"/>
            <a:ext cx="3529013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http://img12.nnm.ru/5/7/d/f/c/4d1fa358bd4fcc41614d59043b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70129">
            <a:off x="266700" y="4084638"/>
            <a:ext cx="28797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0" y="188913"/>
            <a:ext cx="9144000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Альтернативний</a:t>
            </a:r>
            <a:r>
              <a:rPr lang="uk-UA" sz="2400" b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рок</a:t>
            </a:r>
            <a:r>
              <a:rPr lang="uk-UA" sz="2400" b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термін у сучасній 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музиці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під яким розуміють різні 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жанри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рок-музики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що протиставляють себе 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традиційним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Термін з'явився в 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1980-их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роках й охоплював безліч 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жанрів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що беруть свій початок 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панк-року,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пост-панку й 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Наразі альтернативний рок розділяють на дві 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перша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це групи 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1980-их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років із широким діапазоном музичної 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самоідентифікації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друга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групи 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1990-их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що одержали після комерційного успіху 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американського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гранджу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в 1991—1993 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роках таку ж підтримку 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великих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лейблів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і 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розкручування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як і традиційні естрадні й рок-колективи 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 альтернативний рок в ті роки став асоціюватися в основному із гранджем і пост-гранджевими 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групами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таким 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чином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ставши 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жанром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при цьому більше безкомпромісні ансамблі пішли в 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андерграунд.</a:t>
            </a:r>
            <a:endParaRPr lang="uk-UA" sz="24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Термін 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альтернативний 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рок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найуживаніший 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США, в той час як у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Великобританії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частіше використовують назви 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альтернативна 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музика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й 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«альтернатива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використовують обидва 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терміни.</a:t>
            </a:r>
            <a:endParaRPr lang="uk-UA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Психоделічний</a:t>
            </a:r>
            <a:r>
              <a:rPr lang="uk-UA" sz="24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</a:t>
            </a:r>
            <a:r>
              <a:rPr lang="uk-UA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— стиль</a:t>
            </a:r>
            <a:r>
              <a:rPr lang="uk-UA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рок-музики</a:t>
            </a:r>
            <a:r>
              <a:rPr lang="uk-UA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що виник у 1960-х </a:t>
            </a:r>
            <a:r>
              <a:rPr lang="uk-UA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роках</a:t>
            </a:r>
            <a:r>
              <a:rPr lang="uk-UA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один із </a:t>
            </a:r>
            <a:r>
              <a:rPr lang="uk-UA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різновидів</a:t>
            </a:r>
            <a:r>
              <a:rPr lang="uk-UA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психоделічної </a:t>
            </a:r>
            <a:r>
              <a:rPr lang="uk-UA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музики</a:t>
            </a:r>
            <a:r>
              <a:rPr lang="uk-UA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Музика психоделічного року викликана непостійністю й швидкою зміною </a:t>
            </a:r>
            <a:r>
              <a:rPr lang="uk-UA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думок</a:t>
            </a:r>
            <a:r>
              <a:rPr lang="uk-UA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Може бути навіть реверсований хід </a:t>
            </a:r>
            <a:r>
              <a:rPr lang="uk-UA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думок</a:t>
            </a:r>
            <a:r>
              <a:rPr lang="uk-UA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В ньому автор змальовує свої </a:t>
            </a:r>
            <a:r>
              <a:rPr lang="uk-UA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фантазії</a:t>
            </a:r>
            <a:r>
              <a:rPr lang="uk-UA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галюцінації</a:t>
            </a:r>
            <a:r>
              <a:rPr lang="uk-UA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уяви </a:t>
            </a:r>
            <a:r>
              <a:rPr lang="uk-UA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uk-UA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Переважно пісні такого типу вирізняються великою кількістю </a:t>
            </a:r>
            <a:r>
              <a:rPr lang="uk-UA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епітетів</a:t>
            </a:r>
            <a:r>
              <a:rPr lang="uk-UA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порівнянь</a:t>
            </a:r>
            <a:r>
              <a:rPr lang="uk-UA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алегорій</a:t>
            </a:r>
            <a:r>
              <a:rPr lang="uk-UA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гіпербол й </a:t>
            </a:r>
            <a:r>
              <a:rPr lang="uk-UA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прислівників</a:t>
            </a:r>
            <a:r>
              <a:rPr lang="uk-UA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Інколи речення в піснях такого типу бувають логічно не пов'язані між </a:t>
            </a:r>
            <a:r>
              <a:rPr lang="uk-UA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собою</a:t>
            </a:r>
            <a:r>
              <a:rPr lang="uk-UA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Зазвичай в них є філософська </a:t>
            </a:r>
            <a:r>
              <a:rPr lang="uk-UA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думка</a:t>
            </a:r>
            <a:r>
              <a:rPr lang="uk-UA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Перші представники цього стилю вживали психоактивні </a:t>
            </a:r>
            <a:r>
              <a:rPr lang="uk-UA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ліки.</a:t>
            </a:r>
            <a:endParaRPr lang="uk-UA" sz="24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Елементи психоделічного року використовуються також </a:t>
            </a:r>
            <a:r>
              <a:rPr lang="uk-UA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прогресивному </a:t>
            </a:r>
            <a:r>
              <a:rPr lang="uk-UA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uk-UA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uk-UA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важкому </a:t>
            </a:r>
            <a:r>
              <a:rPr lang="uk-UA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металі.</a:t>
            </a:r>
            <a:endParaRPr lang="uk-UA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96875" y="4581525"/>
            <a:ext cx="972185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Панк-ро́к</a:t>
            </a:r>
            <a:r>
              <a:rPr lang="vi-VN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напрям у рок-музиці, що виник у середині 1970-х рр. у США і Великобританії, у якому поєднувалися соціальний протест і музичне неприйняття тодішніх форм року: культивувалися нарочисто примітивна гра і завзятість раннього рок-н-ролу</a:t>
            </a:r>
            <a:r>
              <a:rPr lang="uk-U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 1977 року панк-рок — завдяки своїй скандальності — був одним з найпомітніших явищ в рок-музиці Великобританії. З часом жанр породив безліч різновидів і досі притягує чимало молодих виконавців.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File:John Cale (200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98362">
            <a:off x="5206520" y="3719333"/>
            <a:ext cx="3587750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File:David-Bowie Chicago 2002-08-08 photoby Adam-Bielaws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81723">
            <a:off x="118484" y="4516649"/>
            <a:ext cx="3264106" cy="215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196850"/>
            <a:ext cx="9396413" cy="4156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 smtClean="0">
                <a:solidFill>
                  <a:srgbClr val="5831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Експериментальний рок або Авангардний рок</a:t>
            </a:r>
            <a:r>
              <a:rPr lang="uk-UA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музичний стиль, заснований на рок-музиці з експериментами над звучанням базових елементів жанру і технікою виконання. Зазвичай композиції експериментального рока є повною протилежністю стандартній музичної структури «куплет-приспів-куплет». Так як в цілому головною ідеєю є стильова свобода і новаторство, то в цьому напрямку музики не існує сталих правил, але серед характерних ознак стилю виділяють імпровізації , вплив авангардної музики, присутність нестандартних для року інструментів, складні тексти пісень (або взагалі їх відсутність), дивні незвичайні композиційні структури і ритми, а також фундаментальне відкидання комерційних прагнень. </a:t>
            </a:r>
            <a:endParaRPr lang="uk-UA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4932363" y="6334125"/>
            <a:ext cx="2276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Mistral" pitchFamily="66" charset="0"/>
              </a:rPr>
              <a:t>Джон Дэвис Кейл</a:t>
            </a:r>
          </a:p>
        </p:txBody>
      </p:sp>
      <p:sp>
        <p:nvSpPr>
          <p:cNvPr id="15366" name="Прямоугольник 5"/>
          <p:cNvSpPr>
            <a:spLocks noChangeArrowheads="1"/>
          </p:cNvSpPr>
          <p:nvPr/>
        </p:nvSpPr>
        <p:spPr bwMode="auto">
          <a:xfrm>
            <a:off x="2071670" y="6143644"/>
            <a:ext cx="2357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Mistral" pitchFamily="66" charset="0"/>
                <a:cs typeface="Times New Roman" pitchFamily="18" charset="0"/>
              </a:rPr>
              <a:t>Дэвид </a:t>
            </a:r>
            <a:r>
              <a:rPr lang="ru-RU" sz="2400" dirty="0" err="1">
                <a:solidFill>
                  <a:schemeClr val="bg1"/>
                </a:solidFill>
                <a:latin typeface="Mistral" pitchFamily="66" charset="0"/>
                <a:cs typeface="Times New Roman" pitchFamily="18" charset="0"/>
              </a:rPr>
              <a:t>Боуи</a:t>
            </a:r>
            <a:endParaRPr lang="ru-RU" sz="2400" dirty="0">
              <a:solidFill>
                <a:schemeClr val="bg1"/>
              </a:solidFill>
              <a:latin typeface="Mistral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0" y="301625"/>
            <a:ext cx="91440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Нова </a:t>
            </a:r>
            <a:r>
              <a:rPr lang="uk-UA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хвиля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напрямок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рок-музики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пізніше загальна назва ряду стилів рок-музики у 1980-ті 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роки.</a:t>
            </a:r>
            <a:endParaRPr lang="uk-UA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Цей термін був придуманий 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лейблом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Sire 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Records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як термін 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панк-рокової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музики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що випускалась нею 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переважно гурти клубу 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CBGB)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в тому числі піонерів 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панк-року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таких 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Talking 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Heads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і 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Television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Тоді новою хвилею почали називати усіх 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панків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що були натхненні цією 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музикою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й виходили за межі власне панк-року у 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стилі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Ramones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На якийсь час Нова хвиля стала по суті синонімом 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терміна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пост-панк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ці два терміни були використані для розколу всередині тієї ж групи 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виконавців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новою хвилею окреслювали 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музику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ближчу 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попу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пост-панку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експериментальної.</a:t>
            </a:r>
            <a:endParaRPr lang="uk-UA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 часом термін нова хвиля стали використовуватися для більш комерційних 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правило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з м'яким 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тоном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заснованих на використанні електронних клавішних і 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ударних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також технічно чистого співу 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часто з багатоголосною 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гармонії)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— в 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тому числі такі 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синті-поп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нова романтика.</a:t>
            </a:r>
          </a:p>
          <a:p>
            <a:pPr algn="ctr"/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представників нової хвилі серед інших 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зараховують: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Joy 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Division,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Kim Wilde,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Lostprophets,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Buggles,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INXS, The Cure, Elvis Costello, 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Nick 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Lowe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Devo,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Talking Heads, Swans, Blondie, The 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B-52's 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засновник 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Ріккі 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Вілсон),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The 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Police,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The Jam, XTC, The dB's, The Pretenders, The Stranglers, Man 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 Fish,Cheap 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Trick,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The Cars, 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Split 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Enz,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Duran 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Duran,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Depeche Mode, Spandau Ballet, ABC, 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Gary 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Numan,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Talk 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Talk,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Ultravox,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Classix 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Nouveaux,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The Boomtown Rats,U2,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Republika,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Kryzys,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Modern Talking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та 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інші.</a:t>
            </a:r>
            <a:endParaRPr lang="uk-UA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Текст 7"/>
          <p:cNvSpPr>
            <a:spLocks noGrp="1"/>
          </p:cNvSpPr>
          <p:nvPr>
            <p:ph type="body" idx="1"/>
          </p:nvPr>
        </p:nvSpPr>
        <p:spPr>
          <a:xfrm>
            <a:off x="0" y="2636838"/>
            <a:ext cx="4040188" cy="639762"/>
          </a:xfrm>
        </p:spPr>
        <p:txBody>
          <a:bodyPr/>
          <a:lstStyle/>
          <a:p>
            <a:pPr algn="ctr"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Чак Беррі</a:t>
            </a:r>
          </a:p>
        </p:txBody>
      </p:sp>
      <p:pic>
        <p:nvPicPr>
          <p:cNvPr id="17411" name="Содержимое 11" descr="Chuck Berry (4)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3284538"/>
            <a:ext cx="4021138" cy="3217862"/>
          </a:xfrm>
        </p:spPr>
      </p:pic>
      <p:sp>
        <p:nvSpPr>
          <p:cNvPr id="17412" name="Текст 9"/>
          <p:cNvSpPr>
            <a:spLocks noGrp="1"/>
          </p:cNvSpPr>
          <p:nvPr>
            <p:ph type="body" sz="quarter" idx="3"/>
          </p:nvPr>
        </p:nvSpPr>
        <p:spPr>
          <a:xfrm>
            <a:off x="5292725" y="2781300"/>
            <a:ext cx="4041775" cy="639763"/>
          </a:xfrm>
        </p:spPr>
        <p:txBody>
          <a:bodyPr/>
          <a:lstStyle/>
          <a:p>
            <a:pPr algn="ctr"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Боб Діллан</a:t>
            </a:r>
          </a:p>
        </p:txBody>
      </p:sp>
      <p:pic>
        <p:nvPicPr>
          <p:cNvPr id="17413" name="Содержимое 12" descr="dylan_tv_65_08_376x450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6084888" y="3487738"/>
            <a:ext cx="2816225" cy="3370262"/>
          </a:xfrm>
        </p:spPr>
      </p:pic>
      <p:pic>
        <p:nvPicPr>
          <p:cNvPr id="8" name="Picture 2" descr="http://worldlifeeco.ucoz.ru/_si/0/611297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0"/>
            <a:ext cx="5328592" cy="328184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Текст 2"/>
          <p:cNvSpPr>
            <a:spLocks noGrp="1"/>
          </p:cNvSpPr>
          <p:nvPr>
            <p:ph type="body" idx="1"/>
          </p:nvPr>
        </p:nvSpPr>
        <p:spPr>
          <a:xfrm>
            <a:off x="827088" y="1700213"/>
            <a:ext cx="4040187" cy="639762"/>
          </a:xfrm>
        </p:spPr>
        <p:txBody>
          <a:bodyPr/>
          <a:lstStyle/>
          <a:p>
            <a:pPr algn="ctr"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Дюран Дюран</a:t>
            </a:r>
          </a:p>
        </p:txBody>
      </p:sp>
      <p:pic>
        <p:nvPicPr>
          <p:cNvPr id="18435" name="Содержимое 6" descr="дюран дюран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2781300"/>
            <a:ext cx="3471863" cy="3214688"/>
          </a:xfrm>
        </p:spPr>
      </p:pic>
      <p:sp>
        <p:nvSpPr>
          <p:cNvPr id="18436" name="Текст 4"/>
          <p:cNvSpPr>
            <a:spLocks noGrp="1"/>
          </p:cNvSpPr>
          <p:nvPr>
            <p:ph type="body" sz="quarter" idx="3"/>
          </p:nvPr>
        </p:nvSpPr>
        <p:spPr>
          <a:xfrm>
            <a:off x="5102225" y="333375"/>
            <a:ext cx="4041775" cy="639763"/>
          </a:xfrm>
        </p:spPr>
        <p:txBody>
          <a:bodyPr/>
          <a:lstStyle/>
          <a:p>
            <a:pPr algn="ctr"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Діп Перпл</a:t>
            </a:r>
          </a:p>
        </p:txBody>
      </p:sp>
      <p:pic>
        <p:nvPicPr>
          <p:cNvPr id="18437" name="Содержимое 7" descr="дип перпл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886325" y="1628775"/>
            <a:ext cx="4257675" cy="3192463"/>
          </a:xfrm>
        </p:spPr>
      </p:pic>
      <p:pic>
        <p:nvPicPr>
          <p:cNvPr id="18438" name="Picture 2" descr="https://encrypted-tbn1.gstatic.com/images?q=tbn:ANd9GcTFWQzSzuOGIhLijZe2TwmPxCCA-aWgWOrUSNz2VgtvAWXnUUiuN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7811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encrypted-tbn0.gstatic.com/images?q=tbn:ANd9GcR4wmu4mB-Qy1sVcbH7vRMmFlxMmf6RfZjXuE2KMvnitUz3fOURc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0"/>
            <a:ext cx="3528392" cy="309634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9459" name="Текст 2"/>
          <p:cNvSpPr>
            <a:spLocks noGrp="1"/>
          </p:cNvSpPr>
          <p:nvPr>
            <p:ph type="body" idx="1"/>
          </p:nvPr>
        </p:nvSpPr>
        <p:spPr>
          <a:xfrm>
            <a:off x="179388" y="2636838"/>
            <a:ext cx="4040187" cy="639762"/>
          </a:xfrm>
        </p:spPr>
        <p:txBody>
          <a:bodyPr/>
          <a:lstStyle/>
          <a:p>
            <a:pPr algn="ctr"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Лед Зеппелін</a:t>
            </a:r>
          </a:p>
        </p:txBody>
      </p:sp>
      <p:pic>
        <p:nvPicPr>
          <p:cNvPr id="19460" name="Содержимое 6" descr="1 лед зеппелин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3644900"/>
            <a:ext cx="4040188" cy="2909888"/>
          </a:xfrm>
        </p:spPr>
      </p:pic>
      <p:sp>
        <p:nvSpPr>
          <p:cNvPr id="19461" name="Текст 4"/>
          <p:cNvSpPr>
            <a:spLocks noGrp="1"/>
          </p:cNvSpPr>
          <p:nvPr>
            <p:ph type="body" sz="quarter" idx="3"/>
          </p:nvPr>
        </p:nvSpPr>
        <p:spPr>
          <a:xfrm>
            <a:off x="5102225" y="2565400"/>
            <a:ext cx="4041775" cy="639763"/>
          </a:xfrm>
        </p:spPr>
        <p:txBody>
          <a:bodyPr/>
          <a:lstStyle/>
          <a:p>
            <a:pPr algn="ctr"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Роллінг Стоунз</a:t>
            </a:r>
          </a:p>
        </p:txBody>
      </p:sp>
      <p:pic>
        <p:nvPicPr>
          <p:cNvPr id="19462" name="Содержимое 7" descr="rolling-stones-razem-u-miechni-ci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5102225" y="3429000"/>
            <a:ext cx="4041775" cy="303053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Текст 2"/>
          <p:cNvSpPr>
            <a:spLocks noGrp="1"/>
          </p:cNvSpPr>
          <p:nvPr>
            <p:ph type="body" idx="1"/>
          </p:nvPr>
        </p:nvSpPr>
        <p:spPr>
          <a:xfrm>
            <a:off x="107950" y="2565400"/>
            <a:ext cx="4040188" cy="639763"/>
          </a:xfrm>
        </p:spPr>
        <p:txBody>
          <a:bodyPr/>
          <a:lstStyle/>
          <a:p>
            <a:pPr algn="ctr"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Бітлз</a:t>
            </a:r>
          </a:p>
        </p:txBody>
      </p:sp>
      <p:pic>
        <p:nvPicPr>
          <p:cNvPr id="20483" name="Содержимое 6" descr="1230004799_allday4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3487738"/>
            <a:ext cx="2214562" cy="3370262"/>
          </a:xfrm>
        </p:spPr>
      </p:pic>
      <p:sp>
        <p:nvSpPr>
          <p:cNvPr id="20484" name="Текст 4"/>
          <p:cNvSpPr>
            <a:spLocks noGrp="1"/>
          </p:cNvSpPr>
          <p:nvPr>
            <p:ph type="body" sz="quarter" idx="3"/>
          </p:nvPr>
        </p:nvSpPr>
        <p:spPr>
          <a:xfrm>
            <a:off x="4716463" y="908050"/>
            <a:ext cx="4041775" cy="639763"/>
          </a:xfrm>
        </p:spPr>
        <p:txBody>
          <a:bodyPr/>
          <a:lstStyle/>
          <a:p>
            <a:pPr algn="ctr"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Джуді Прест</a:t>
            </a:r>
          </a:p>
        </p:txBody>
      </p:sp>
      <p:pic>
        <p:nvPicPr>
          <p:cNvPr id="20485" name="Содержимое 7" descr="джуди прест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1916113"/>
            <a:ext cx="4041775" cy="3392487"/>
          </a:xfrm>
        </p:spPr>
      </p:pic>
      <p:pic>
        <p:nvPicPr>
          <p:cNvPr id="20486" name="Picture 2" descr="http://www.brd24.com/up/news/2012/apr12/news26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575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rockoborot.com/wp-content/uploads/2012/10/rock-n-ro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Текст 2"/>
          <p:cNvSpPr>
            <a:spLocks noGrp="1"/>
          </p:cNvSpPr>
          <p:nvPr>
            <p:ph type="body" idx="1"/>
          </p:nvPr>
        </p:nvSpPr>
        <p:spPr>
          <a:xfrm>
            <a:off x="468313" y="2492375"/>
            <a:ext cx="4040187" cy="639763"/>
          </a:xfrm>
        </p:spPr>
        <p:txBody>
          <a:bodyPr/>
          <a:lstStyle/>
          <a:p>
            <a:pPr algn="ctr"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Саутгранд</a:t>
            </a:r>
          </a:p>
        </p:txBody>
      </p:sp>
      <p:pic>
        <p:nvPicPr>
          <p:cNvPr id="21507" name="Содержимое 6" descr="саутдгранд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3068638"/>
            <a:ext cx="4040188" cy="3598862"/>
          </a:xfrm>
        </p:spPr>
      </p:pic>
      <p:sp>
        <p:nvSpPr>
          <p:cNvPr id="21508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Металліка</a:t>
            </a:r>
          </a:p>
        </p:txBody>
      </p:sp>
      <p:pic>
        <p:nvPicPr>
          <p:cNvPr id="21509" name="Содержимое 7" descr="металлимка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072063" y="2357438"/>
            <a:ext cx="3641725" cy="3640137"/>
          </a:xfrm>
        </p:spPr>
      </p:pic>
      <p:pic>
        <p:nvPicPr>
          <p:cNvPr id="51202" name="Picture 2" descr="http://www.lider.crimea.com/public/upload/news/3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62188" cy="283276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Текст 2"/>
          <p:cNvSpPr>
            <a:spLocks noGrp="1"/>
          </p:cNvSpPr>
          <p:nvPr>
            <p:ph type="body" idx="1"/>
          </p:nvPr>
        </p:nvSpPr>
        <p:spPr>
          <a:xfrm>
            <a:off x="395288" y="2997200"/>
            <a:ext cx="4040187" cy="639763"/>
          </a:xfrm>
        </p:spPr>
        <p:txBody>
          <a:bodyPr/>
          <a:lstStyle/>
          <a:p>
            <a:pPr algn="ctr"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Перл Джам</a:t>
            </a:r>
          </a:p>
        </p:txBody>
      </p:sp>
      <p:sp>
        <p:nvSpPr>
          <p:cNvPr id="22531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836613"/>
            <a:ext cx="4041775" cy="639762"/>
          </a:xfrm>
        </p:spPr>
        <p:txBody>
          <a:bodyPr/>
          <a:lstStyle/>
          <a:p>
            <a:pPr algn="ctr"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Секс пистолз</a:t>
            </a:r>
          </a:p>
        </p:txBody>
      </p:sp>
      <p:pic>
        <p:nvPicPr>
          <p:cNvPr id="22532" name="Содержимое 7" descr="секс пистолз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1844675"/>
            <a:ext cx="4041775" cy="2763838"/>
          </a:xfrm>
        </p:spPr>
      </p:pic>
      <p:pic>
        <p:nvPicPr>
          <p:cNvPr id="22533" name="Содержимое 9" descr="pearl_jam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187450" y="3713163"/>
            <a:ext cx="3144838" cy="3144837"/>
          </a:xfrm>
        </p:spPr>
      </p:pic>
      <p:pic>
        <p:nvPicPr>
          <p:cNvPr id="22534" name="Picture 2" descr="http://s59.radikal.ru/i166/1301/b5/b59cc522ab0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132138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Відомі рок-групи</a:t>
            </a:r>
            <a:endParaRPr lang="ru-RU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3457575" cy="1828800"/>
          </a:xfrm>
        </p:spPr>
        <p:txBody>
          <a:bodyPr/>
          <a:lstStyle/>
          <a:p>
            <a:pPr eaLnBrk="1" hangingPunct="1"/>
            <a:r>
              <a:rPr lang="uk-UA" smtClean="0"/>
              <a:t>“</a:t>
            </a:r>
            <a:r>
              <a:rPr lang="en-US" smtClean="0"/>
              <a:t>The Beatles</a:t>
            </a:r>
            <a:r>
              <a:rPr lang="uk-UA" smtClean="0"/>
              <a:t>”</a:t>
            </a:r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23556" name="Picture 4" descr="images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844675"/>
            <a:ext cx="22479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images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916113"/>
            <a:ext cx="2808287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images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3860800"/>
            <a:ext cx="2986088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4787900" y="1341438"/>
            <a:ext cx="34575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uk-UA" sz="3200"/>
              <a:t>“Машина часу”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4572000" y="3644900"/>
            <a:ext cx="34575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endParaRPr lang="uk-UA" sz="320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uk-UA" sz="3200"/>
              <a:t>“Океан Ельзи”</a:t>
            </a:r>
            <a:endParaRPr lang="en-US" sz="3200"/>
          </a:p>
        </p:txBody>
      </p:sp>
      <p:pic>
        <p:nvPicPr>
          <p:cNvPr id="23561" name="Picture 2" descr="http://upload.wikimedia.org/wikipedia/uk/thumb/6/67/UkrRock.svg/850px-UkrRock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68938" y="4868863"/>
            <a:ext cx="3675062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novostiua.net/uploads/posts/2012-06/1340955583_r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509120"/>
            <a:ext cx="3301853" cy="251804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4579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  <a:latin typeface="Book Antiqua" pitchFamily="18" charset="0"/>
              </a:rPr>
              <a:t>Рок-музика як культурний феномен породила так званий </a:t>
            </a:r>
            <a:r>
              <a:rPr lang="uk-UA" sz="2800" dirty="0" err="1" smtClean="0">
                <a:solidFill>
                  <a:schemeClr val="bg1"/>
                </a:solidFill>
                <a:latin typeface="Book Antiqua" pitchFamily="18" charset="0"/>
              </a:rPr>
              <a:t>рок-н-рольний</a:t>
            </a:r>
            <a:r>
              <a:rPr lang="uk-UA" sz="2800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latin typeface="Book Antiqua" pitchFamily="18" charset="0"/>
              </a:rPr>
              <a:t>спосіб життя - певний стиль поведінки і систему  життєвих  цінностей, власну філософію. </a:t>
            </a:r>
            <a:r>
              <a:rPr lang="uk-UA" sz="2800" dirty="0" smtClean="0">
                <a:solidFill>
                  <a:schemeClr val="bg1"/>
                </a:solidFill>
                <a:latin typeface="Book Antiqua" pitchFamily="18" charset="0"/>
              </a:rPr>
              <a:t>Рок-музика - </a:t>
            </a:r>
            <a:r>
              <a:rPr lang="uk-UA" sz="2800" dirty="0">
                <a:solidFill>
                  <a:schemeClr val="bg1"/>
                </a:solidFill>
                <a:latin typeface="Book Antiqua" pitchFamily="18" charset="0"/>
              </a:rPr>
              <a:t>це своєрідне самовираження молоді, бунт і протест, заперечені і перегляд моральних і матеріальних цінностей світу. Шанувальники цієї музики вважають, що вона володіє  великою захоплюючою енергією (</a:t>
            </a:r>
            <a:r>
              <a:rPr lang="uk-UA" sz="2800" dirty="0" err="1">
                <a:solidFill>
                  <a:schemeClr val="bg1"/>
                </a:solidFill>
                <a:latin typeface="Book Antiqua" pitchFamily="18" charset="0"/>
              </a:rPr>
              <a:t>“драйвом</a:t>
            </a:r>
            <a:r>
              <a:rPr lang="uk-UA" sz="2800" dirty="0" err="1" smtClean="0">
                <a:solidFill>
                  <a:schemeClr val="bg1"/>
                </a:solidFill>
                <a:latin typeface="Book Antiqua" pitchFamily="18" charset="0"/>
              </a:rPr>
              <a:t>”</a:t>
            </a:r>
            <a:r>
              <a:rPr lang="uk-UA" sz="2800" dirty="0" smtClean="0">
                <a:solidFill>
                  <a:schemeClr val="bg1"/>
                </a:solidFill>
                <a:latin typeface="Book Antiqua" pitchFamily="18" charset="0"/>
              </a:rPr>
              <a:t>), </a:t>
            </a:r>
            <a:r>
              <a:rPr lang="uk-UA" sz="2800" dirty="0">
                <a:solidFill>
                  <a:schemeClr val="bg1"/>
                </a:solidFill>
                <a:latin typeface="Book Antiqua" pitchFamily="18" charset="0"/>
              </a:rPr>
              <a:t>що вона може дати особі свободу від сталих суспільних принципів і стереотипів, від </a:t>
            </a:r>
            <a:r>
              <a:rPr lang="uk-UA" sz="2800" dirty="0" smtClean="0">
                <a:solidFill>
                  <a:schemeClr val="bg1"/>
                </a:solidFill>
                <a:latin typeface="Book Antiqua" pitchFamily="18" charset="0"/>
              </a:rPr>
              <a:t>навколишньої дійсності</a:t>
            </a:r>
            <a:endParaRPr lang="ru-RU" sz="2800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0350"/>
            <a:ext cx="882015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Рок-музика виникла на початку 50-х </a:t>
            </a:r>
            <a:r>
              <a:rPr lang="uk-UA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рр</a:t>
            </a:r>
            <a:r>
              <a:rPr lang="uk-U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20 ст. і протистояла існуючій музичній культурі. У той період надзвичайно  загострилася проблема молоді та музики. Рок - це, з одного боку, рупор молоді, музичне втілення </a:t>
            </a:r>
            <a:r>
              <a:rPr lang="uk-U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її </a:t>
            </a:r>
            <a:r>
              <a:rPr lang="uk-U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суперечливих настроїв, конфлікту із загальноприйнятими нормами. 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099" name="Picture 2" descr="гиф анимация,гифки - ПРИКОЛЬНЫЕ анимированные gif (гиф анимация, анимашки),рок,концерт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5263"/>
            <a:ext cx="4500563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3429000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 іншого боку, рок - один з інструментів шоу-бізнесу, спрямований на комерційний прибуток в індустрії розваг. Ця подвійна природа і обумовлює суперечності розвитку жанру</a:t>
            </a:r>
            <a:r>
              <a:rPr lang="uk-UA" sz="2400" dirty="0">
                <a:solidFill>
                  <a:srgbClr val="FFFF00"/>
                </a:solidFill>
                <a:latin typeface="Bookman Old Style" pitchFamily="18" charset="0"/>
              </a:rPr>
              <a:t>.</a:t>
            </a:r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ics.livejournal.com/akulininn/pic/0000b0ga/s320x2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9839"/>
            <a:ext cx="3203848" cy="448816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" name="Picture 13" descr="рок,леонардо да винчи,песочниц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-171400"/>
            <a:ext cx="2952328" cy="311191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124" name="Прямоугольник 1"/>
          <p:cNvSpPr>
            <a:spLocks noChangeArrowheads="1"/>
          </p:cNvSpPr>
          <p:nvPr/>
        </p:nvSpPr>
        <p:spPr bwMode="auto">
          <a:xfrm>
            <a:off x="-107950" y="0"/>
            <a:ext cx="62642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dirty="0">
                <a:solidFill>
                  <a:srgbClr val="FFFF00"/>
                </a:solidFill>
                <a:latin typeface="Bookman Old Style" pitchFamily="18" charset="0"/>
              </a:rPr>
              <a:t>Жодна інша епоха  не знала настільки  войовничого  протиставлення рок-музики всьому музичному світові. Музичним символом рок-музикантів стала пісня </a:t>
            </a:r>
            <a:r>
              <a:rPr lang="uk-UA" sz="2000" dirty="0" err="1" smtClean="0">
                <a:solidFill>
                  <a:srgbClr val="FFFF00"/>
                </a:solidFill>
                <a:latin typeface="Bookman Old Style" pitchFamily="18" charset="0"/>
              </a:rPr>
              <a:t>“Стань</a:t>
            </a:r>
            <a:r>
              <a:rPr lang="uk-UA" sz="20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uk-UA" sz="2000" dirty="0">
                <a:solidFill>
                  <a:srgbClr val="FFFF00"/>
                </a:solidFill>
                <a:latin typeface="Bookman Old Style" pitchFamily="18" charset="0"/>
              </a:rPr>
              <a:t>осторонь, </a:t>
            </a:r>
            <a:r>
              <a:rPr lang="uk-UA" sz="2000" dirty="0" err="1">
                <a:solidFill>
                  <a:srgbClr val="FFFF00"/>
                </a:solidFill>
                <a:latin typeface="Bookman Old Style" pitchFamily="18" charset="0"/>
              </a:rPr>
              <a:t>Бетховене”</a:t>
            </a:r>
            <a:r>
              <a:rPr lang="uk-UA" sz="2000" dirty="0">
                <a:solidFill>
                  <a:srgbClr val="FFFF00"/>
                </a:solidFill>
                <a:latin typeface="Bookman Old Style" pitchFamily="18" charset="0"/>
              </a:rPr>
              <a:t>, яку написав один з перших американських рокерів Чак Беррі.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6950" y="2703016"/>
            <a:ext cx="687705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Негритянський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гітарист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Чак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Беррі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ru-RU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який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стояв </a:t>
            </a:r>
            <a:r>
              <a:rPr lang="ru-RU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біля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витоків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рок-н-ролу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справив на </a:t>
            </a:r>
            <a:r>
              <a:rPr lang="ru-RU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цю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музику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такий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вплив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ru-RU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що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уявити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без </a:t>
            </a:r>
            <a:r>
              <a:rPr lang="ru-RU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нього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цей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стиль просто </a:t>
            </a:r>
            <a:r>
              <a:rPr lang="ru-RU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неможливо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</a:t>
            </a:r>
            <a:r>
              <a:rPr lang="ru-RU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Він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склав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безліч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заводних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пісень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ru-RU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що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стали </a:t>
            </a:r>
            <a:r>
              <a:rPr lang="ru-RU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зразками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рок-н-ролу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придумав </a:t>
            </a:r>
            <a:r>
              <a:rPr lang="ru-RU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багато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трюків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ru-RU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які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на </a:t>
            </a:r>
            <a:r>
              <a:rPr lang="ru-RU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сцені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гітаристи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повторюють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досі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</a:t>
            </a:r>
            <a:r>
              <a:rPr lang="ru-RU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Дуже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симптоматично </a:t>
            </a:r>
            <a:r>
              <a:rPr lang="ru-RU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вислів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Джона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Леннона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: «</a:t>
            </a:r>
            <a:r>
              <a:rPr lang="ru-RU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Якби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термін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 </a:t>
            </a:r>
            <a:r>
              <a:rPr lang="ru-RU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рок-н-рол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»не </a:t>
            </a:r>
            <a:r>
              <a:rPr lang="ru-RU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існував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ru-RU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цю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музику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треба </a:t>
            </a:r>
            <a:r>
              <a:rPr lang="ru-RU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було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б </a:t>
            </a:r>
            <a:r>
              <a:rPr lang="ru-RU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назвати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«</a:t>
            </a:r>
            <a:r>
              <a:rPr lang="ru-RU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Чак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Беррі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».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EN0055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908050"/>
            <a:ext cx="2195512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dirty="0">
                <a:solidFill>
                  <a:srgbClr val="8D0D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Від інших музичних стилів рок-музику відрізняє наявність електроінструментів, а також специфіка їх звучання: експресивна й агресивна.</a:t>
            </a:r>
            <a:endParaRPr lang="ru-RU" sz="2800" dirty="0">
              <a:solidFill>
                <a:srgbClr val="8D0D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6148" name="Picture 4" descr="EN00267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773238"/>
            <a:ext cx="168592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EN0055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1700213"/>
            <a:ext cx="2881313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 descr="EN00590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84313"/>
            <a:ext cx="2052638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1" descr="EN00593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4163" y="3500438"/>
            <a:ext cx="324485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4" descr="AG00378_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8588" y="4076700"/>
            <a:ext cx="2665412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2" descr="http://img11.nnm.ru/c/1/0/5/f/d2f9ef42e20be67d48d494dce2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292600"/>
            <a:ext cx="44704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6" descr="EN00535_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1826407">
            <a:off x="3938588" y="2155825"/>
            <a:ext cx="1855787" cy="454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 err="1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Рок-музика</a:t>
            </a:r>
            <a:r>
              <a:rPr lang="ru-RU" sz="2800" dirty="0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- </a:t>
            </a:r>
            <a:r>
              <a:rPr lang="ru-RU" sz="2800" dirty="0" err="1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узагальнююча</a:t>
            </a:r>
            <a:r>
              <a:rPr lang="ru-RU" sz="2800" dirty="0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800" dirty="0" err="1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назва</a:t>
            </a:r>
            <a:r>
              <a:rPr lang="ru-RU" sz="2800" dirty="0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800" dirty="0" err="1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багатьох</a:t>
            </a:r>
            <a:r>
              <a:rPr lang="ru-RU" sz="2800" dirty="0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800" dirty="0" err="1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напрямків</a:t>
            </a:r>
            <a:r>
              <a:rPr lang="ru-RU" sz="2800" dirty="0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800" dirty="0" err="1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сучасної</a:t>
            </a:r>
            <a:r>
              <a:rPr lang="ru-RU" sz="2800" dirty="0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800" dirty="0" err="1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музики</a:t>
            </a:r>
            <a:r>
              <a:rPr lang="ru-RU" sz="2800" dirty="0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ru-RU" sz="2800" dirty="0" err="1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існуючих</a:t>
            </a:r>
            <a:r>
              <a:rPr lang="ru-RU" sz="2800" dirty="0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800" dirty="0" err="1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</a:t>
            </a:r>
            <a:r>
              <a:rPr lang="ru-RU" sz="2800" dirty="0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1950-х </a:t>
            </a:r>
            <a:r>
              <a:rPr lang="ru-RU" sz="2800" dirty="0" err="1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років</a:t>
            </a:r>
            <a:r>
              <a:rPr lang="ru-RU" sz="2800" dirty="0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</a:t>
            </a:r>
            <a:r>
              <a:rPr lang="ru-RU" sz="2800" dirty="0" err="1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Також</a:t>
            </a:r>
            <a:r>
              <a:rPr lang="ru-RU" sz="2800" dirty="0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роком </a:t>
            </a:r>
            <a:r>
              <a:rPr lang="ru-RU" sz="2800" dirty="0" err="1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називають</a:t>
            </a:r>
            <a:r>
              <a:rPr lang="ru-RU" sz="2800" dirty="0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800" dirty="0" err="1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своєрідний</a:t>
            </a:r>
            <a:r>
              <a:rPr lang="ru-RU" sz="2800" dirty="0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800" dirty="0" err="1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спосіб</a:t>
            </a:r>
            <a:r>
              <a:rPr lang="ru-RU" sz="2800" dirty="0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800" dirty="0" err="1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життя</a:t>
            </a:r>
            <a:r>
              <a:rPr lang="ru-RU" sz="2800" dirty="0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800" dirty="0" err="1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деяких</a:t>
            </a:r>
            <a:r>
              <a:rPr lang="ru-RU" sz="2800" dirty="0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800" dirty="0" err="1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шанувальників</a:t>
            </a:r>
            <a:r>
              <a:rPr lang="ru-RU" sz="2800" dirty="0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800" dirty="0" err="1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рок-музики</a:t>
            </a:r>
            <a:r>
              <a:rPr lang="ru-RU" sz="2800" dirty="0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ru-RU" sz="2800" dirty="0" err="1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що</a:t>
            </a:r>
            <a:r>
              <a:rPr lang="ru-RU" sz="2800" dirty="0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800" dirty="0" err="1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переріс</a:t>
            </a:r>
            <a:r>
              <a:rPr lang="ru-RU" sz="2800" dirty="0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у субкультуру.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2214554"/>
            <a:ext cx="57864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dirty="0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Рок-музика є особливим </a:t>
            </a:r>
            <a:r>
              <a:rPr lang="uk-UA" sz="2400" dirty="0" err="1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субкультурним</a:t>
            </a:r>
            <a:r>
              <a:rPr lang="uk-UA" sz="2400" dirty="0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явищем, такі субкультури як моди, хіпі, панки, металісти, </a:t>
            </a:r>
            <a:r>
              <a:rPr lang="uk-UA" sz="2400" dirty="0" smtClean="0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готи </a:t>
            </a:r>
            <a:r>
              <a:rPr lang="uk-UA" sz="2400" dirty="0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нерозривно пов'язані з певними жанрами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172" name="Picture 15" descr="гиф анимация,гифки - ПРИКОЛЬНЫЕ анимированные gif (гиф анимация, анимашки),Dubstep,похуй пляшем,танец,рука,музык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4221163"/>
            <a:ext cx="47625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 descr="http://img.beatles.ru/f/304/3046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17497"/>
            <a:ext cx="3286116" cy="434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55006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	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Найбільші </a:t>
            </a:r>
            <a:r>
              <a:rPr lang="uk-U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піджанри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рок-музики:</a:t>
            </a:r>
          </a:p>
          <a:p>
            <a:pPr>
              <a:defRPr/>
            </a:pP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60-70-ті роки-метал (</a:t>
            </a:r>
            <a:r>
              <a:rPr lang="uk-U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хард-рок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), панк-рок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uk-U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соул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фанк, рок-авангард;</a:t>
            </a:r>
          </a:p>
          <a:p>
            <a:pPr>
              <a:defRPr/>
            </a:pP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80-ті роки - пост-панк, нова хвиля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 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альтернативний 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рок, </a:t>
            </a:r>
            <a:r>
              <a:rPr lang="uk-U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хардрок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дез-метал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uk-U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блек-метал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uk-U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грайндкор</a:t>
            </a:r>
            <a:endParaRPr lang="uk-UA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defRPr/>
            </a:pP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90-ті роки - гранж, </a:t>
            </a:r>
            <a:r>
              <a:rPr lang="uk-U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брит-поп</a:t>
            </a:r>
            <a:endParaRPr lang="uk-U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175" y="3811588"/>
            <a:ext cx="4862543" cy="3046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err="1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Музична</a:t>
            </a:r>
            <a:r>
              <a:rPr lang="ru-RU" sz="2400" dirty="0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складова</a:t>
            </a:r>
            <a:r>
              <a:rPr lang="ru-RU" sz="2400" dirty="0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:</a:t>
            </a:r>
          </a:p>
          <a:p>
            <a:pPr>
              <a:defRPr/>
            </a:pPr>
            <a:r>
              <a:rPr lang="ru-RU" sz="2400" dirty="0" err="1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вокаліст</a:t>
            </a:r>
            <a:r>
              <a:rPr lang="ru-RU" sz="2400" dirty="0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</a:t>
            </a:r>
          </a:p>
          <a:p>
            <a:pPr>
              <a:defRPr/>
            </a:pPr>
            <a:r>
              <a:rPr lang="ru-RU" sz="2400" dirty="0" err="1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гітарист</a:t>
            </a:r>
            <a:r>
              <a:rPr lang="ru-RU" sz="2400" dirty="0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(як правило, </a:t>
            </a:r>
            <a:r>
              <a:rPr lang="ru-RU" sz="2400" dirty="0" err="1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грає</a:t>
            </a:r>
            <a:r>
              <a:rPr lang="ru-RU" sz="2400" dirty="0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на </a:t>
            </a:r>
            <a:r>
              <a:rPr lang="ru-RU" sz="2400" dirty="0" err="1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електрогітарі</a:t>
            </a:r>
            <a:r>
              <a:rPr lang="ru-RU" sz="2400" dirty="0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),</a:t>
            </a:r>
          </a:p>
          <a:p>
            <a:pPr>
              <a:defRPr/>
            </a:pPr>
            <a:r>
              <a:rPr lang="ru-RU" sz="2400" dirty="0" err="1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бас-гітарист</a:t>
            </a:r>
            <a:r>
              <a:rPr lang="ru-RU" sz="2400" dirty="0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</a:t>
            </a:r>
          </a:p>
          <a:p>
            <a:pPr>
              <a:defRPr/>
            </a:pPr>
            <a:r>
              <a:rPr lang="ru-RU" sz="2400" dirty="0" smtClean="0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барабанщик,</a:t>
            </a:r>
            <a:endParaRPr lang="ru-RU" sz="2400" dirty="0">
              <a:solidFill>
                <a:srgbClr val="8EF6C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defRPr/>
            </a:pPr>
            <a:r>
              <a:rPr lang="ru-RU" sz="2400" dirty="0" err="1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іноді</a:t>
            </a:r>
            <a:r>
              <a:rPr lang="ru-RU" sz="2400" dirty="0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клавішник</a:t>
            </a:r>
            <a:r>
              <a:rPr lang="ru-RU" sz="2400" dirty="0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</a:t>
            </a:r>
          </a:p>
          <a:p>
            <a:pPr>
              <a:defRPr/>
            </a:pPr>
            <a:r>
              <a:rPr lang="ru-RU" sz="2400" dirty="0" err="1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рідше</a:t>
            </a:r>
            <a:r>
              <a:rPr lang="ru-RU" sz="2400" dirty="0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присутній</a:t>
            </a:r>
            <a:r>
              <a:rPr lang="ru-RU" sz="2400" dirty="0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ритм-секція</a:t>
            </a:r>
            <a:endParaRPr lang="ru-RU" sz="2400" dirty="0">
              <a:solidFill>
                <a:srgbClr val="8EF6C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0722" name="Picture 2" descr="http://www.rockmir.ru/Rockmusic_files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0"/>
            <a:ext cx="4139952" cy="394602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24" name="Picture 4" descr="http://2.bp.blogspot.com/-GsJozVW_hQA/T4gD48jol-I/AAAAAAAAACA/cP7setg5jkQ/s1600/%D1%80%D0%BE%D0%B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3816424" cy="360892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400" b="1" dirty="0">
                <a:solidFill>
                  <a:srgbClr val="CEF1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Рокабі́лі</a:t>
            </a:r>
            <a:r>
              <a:rPr lang="vi-VN" sz="2400" dirty="0">
                <a:solidFill>
                  <a:srgbClr val="CEF1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>
                <a:solidFill>
                  <a:srgbClr val="CEF1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vi-V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одна з ранніх форм рок-н-ролу, поширена серед білих виконавців, у якій поєднувались елементи ритм-енд-блюзу та кантрі-енд-вестерн. З'явилась у середині 50-х років 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vi-V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ст. у США. Виконавцями рокабілі були виключно білі музиканти. Він орієнтований на білу публіку, що має особливий експресивний акцент. По суті справи, рокабілі є прабатьком сучасного року.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vsiknygy.net.ua/wp-content/uploads/2012/08/elv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00976">
            <a:off x="179512" y="2348880"/>
            <a:ext cx="2781300" cy="351472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220" name="Picture 4" descr="http://fotki.ykt.ru/albums/userpics/22112/4cd4222e21755_2807200902036johnny_cash_1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276475"/>
            <a:ext cx="3109912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659563" y="6334125"/>
            <a:ext cx="16462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CEF1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 </a:t>
            </a:r>
            <a:r>
              <a:rPr lang="ru-RU" sz="2800" dirty="0" err="1">
                <a:solidFill>
                  <a:srgbClr val="CEF1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Джоні</a:t>
            </a:r>
            <a:r>
              <a:rPr lang="ru-RU" sz="2800" dirty="0">
                <a:solidFill>
                  <a:srgbClr val="CEF1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Кеш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750" y="6092825"/>
            <a:ext cx="14954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CEF1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 </a:t>
            </a:r>
            <a:r>
              <a:rPr lang="ru-RU" sz="2400" dirty="0" err="1">
                <a:solidFill>
                  <a:srgbClr val="CEF1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Елвіс</a:t>
            </a:r>
            <a:r>
              <a:rPr lang="ru-RU" sz="2400" dirty="0">
                <a:solidFill>
                  <a:srgbClr val="CEF1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</a:t>
            </a:r>
            <a:r>
              <a:rPr lang="ru-RU" sz="2400" dirty="0" err="1">
                <a:solidFill>
                  <a:srgbClr val="CEF1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Преслі</a:t>
            </a:r>
            <a:endParaRPr lang="ru-RU" sz="2400" dirty="0">
              <a:solidFill>
                <a:srgbClr val="CEF1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pic>
        <p:nvPicPr>
          <p:cNvPr id="9223" name="Picture 6" descr="http://rockhall.com/media/assets/inductees/default/roy-orbis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2492375"/>
            <a:ext cx="27813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635375" y="6021388"/>
            <a:ext cx="16160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CEF1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Рой </a:t>
            </a:r>
            <a:r>
              <a:rPr lang="ru-RU" sz="2800" dirty="0" err="1">
                <a:solidFill>
                  <a:srgbClr val="CEF1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Орбісон</a:t>
            </a:r>
            <a:endParaRPr lang="ru-RU" sz="2800" dirty="0">
              <a:solidFill>
                <a:srgbClr val="CEF1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2519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err="1">
                <a:solidFill>
                  <a:srgbClr val="CEF1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Серф-рок</a:t>
            </a:r>
            <a:r>
              <a:rPr lang="ru-RU" sz="2400" b="1" dirty="0">
                <a:solidFill>
                  <a:srgbClr val="CEF1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Surf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rock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інструментальний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мелодію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грає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електрогітара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саксофон.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765175"/>
            <a:ext cx="9396413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Блюз-рок — 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музичний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напрямок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що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сполучає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риси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 блюзу та 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рок-н-ролу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Блюз-рок почав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розвиватися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у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середині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1960-х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років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в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Англії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та США у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творчості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таких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музикантів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як 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Cream 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та 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The Rolling Stones,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які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ставили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собі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за мету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відродження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класичного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блюзу (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творчість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 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Елмора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Джеймса, 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Хауліна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Вульфа, 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Мадді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Вотерса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).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Проте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грана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цими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гуртами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музика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відрізнялася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від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ортодоксального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чорного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блюзу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і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запозичувала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 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рокову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 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естетику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Іноді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цей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напрямок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називали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"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білим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блюзом".</a:t>
            </a:r>
          </a:p>
        </p:txBody>
      </p:sp>
      <p:pic>
        <p:nvPicPr>
          <p:cNvPr id="28674" name="Picture 2" descr="http://www.michaelarnoldart.com/rolling-sto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8749" y="4581128"/>
            <a:ext cx="4005251" cy="249289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8676" name="Picture 4" descr="http://upload.wikimedia.org/wikipedia/uk/0/01/Cre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93096"/>
            <a:ext cx="2857500" cy="281940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916238" y="4786322"/>
            <a:ext cx="2232025" cy="1787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The Rolling Stones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3101</TotalTime>
  <Words>559</Words>
  <Application>Microsoft Office PowerPoint</Application>
  <PresentationFormat>Экран (4:3)</PresentationFormat>
  <Paragraphs>63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Diseño predeterminado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Відомі рок-групи</vt:lpstr>
      <vt:lpstr>Слайд 23</vt:lpstr>
    </vt:vector>
  </TitlesOfParts>
  <Company>Siracusa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Mariajose</dc:creator>
  <cp:lastModifiedBy>User</cp:lastModifiedBy>
  <cp:revision>75</cp:revision>
  <dcterms:created xsi:type="dcterms:W3CDTF">2009-03-26T20:51:52Z</dcterms:created>
  <dcterms:modified xsi:type="dcterms:W3CDTF">2013-02-18T12:06:42Z</dcterms:modified>
</cp:coreProperties>
</file>