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9_02.jpg"/>
          <p:cNvPicPr preferRelativeResize="0">
            <a:picLocks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54112" y="0"/>
            <a:ext cx="73152" cy="6858000"/>
          </a:xfrm>
          <a:prstGeom prst="rect">
            <a:avLst/>
          </a:prstGeom>
        </p:spPr>
      </p:pic>
      <p:pic>
        <p:nvPicPr>
          <p:cNvPr id="7" name="Picture 6" descr="1_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0"/>
            <a:ext cx="1333500" cy="6858000"/>
          </a:xfrm>
          <a:prstGeom prst="rect">
            <a:avLst/>
          </a:prstGeom>
        </p:spPr>
      </p:pic>
      <p:grpSp>
        <p:nvGrpSpPr>
          <p:cNvPr id="4" name="Group 17"/>
          <p:cNvGrpSpPr/>
          <p:nvPr/>
        </p:nvGrpSpPr>
        <p:grpSpPr>
          <a:xfrm>
            <a:off x="0" y="6630352"/>
            <a:ext cx="9144000" cy="228600"/>
            <a:chOff x="0" y="6582727"/>
            <a:chExt cx="9144000" cy="228600"/>
          </a:xfrm>
        </p:grpSpPr>
        <p:sp>
          <p:nvSpPr>
            <p:cNvPr id="10" name="Rectangle 9"/>
            <p:cNvSpPr/>
            <p:nvPr/>
          </p:nvSpPr>
          <p:spPr>
            <a:xfrm>
              <a:off x="7813040" y="6582727"/>
              <a:ext cx="1330960" cy="228600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34101" y="6582727"/>
              <a:ext cx="1609724" cy="2286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6582727"/>
              <a:ext cx="6096000" cy="2286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6781800" cy="1069975"/>
          </a:xfrm>
        </p:spPr>
        <p:txBody>
          <a:bodyPr bIns="0" anchor="b" anchorCtr="0">
            <a:noAutofit/>
          </a:bodyPr>
          <a:lstStyle>
            <a:lvl1pPr>
              <a:defRPr sz="4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38400"/>
            <a:ext cx="6781800" cy="762000"/>
          </a:xfrm>
        </p:spPr>
        <p:txBody>
          <a:bodyPr lIns="0" tIns="0" rIns="0"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>
          <a:xfrm>
            <a:off x="6210300" y="6610350"/>
            <a:ext cx="1524000" cy="2286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>
          <a:xfrm>
            <a:off x="7924800" y="6610350"/>
            <a:ext cx="1198880" cy="2286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>
            <a:off x="457200" y="6611112"/>
            <a:ext cx="5600700" cy="2286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grpSp>
        <p:nvGrpSpPr>
          <p:cNvPr id="4" name="Group 10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2" name="Rectangle 11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Picture 10" descr="bar_06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pic>
        <p:nvPicPr>
          <p:cNvPr id="14" name="Picture 13" descr="2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89085"/>
            <a:ext cx="2057400" cy="5537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85216"/>
            <a:ext cx="6019800" cy="55412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grpSp>
        <p:nvGrpSpPr>
          <p:cNvPr id="4" name="Group 10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2" name="Rectangle 11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Picture 10" descr="bar_06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pic>
        <p:nvPicPr>
          <p:cNvPr id="14" name="Picture 13" descr="2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32" name="Rectangle 31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bar_06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pic>
        <p:nvPicPr>
          <p:cNvPr id="10" name="Picture 9" descr="2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2"/>
          <p:cNvGrpSpPr/>
          <p:nvPr/>
        </p:nvGrpSpPr>
        <p:grpSpPr>
          <a:xfrm>
            <a:off x="1438274" y="6629400"/>
            <a:ext cx="7705726" cy="228600"/>
            <a:chOff x="1438274" y="6629400"/>
            <a:chExt cx="7705726" cy="228600"/>
          </a:xfrm>
        </p:grpSpPr>
        <p:sp>
          <p:nvSpPr>
            <p:cNvPr id="27" name="Rectangle 26"/>
            <p:cNvSpPr/>
            <p:nvPr/>
          </p:nvSpPr>
          <p:spPr>
            <a:xfrm>
              <a:off x="8763000" y="662940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142480" y="662940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438274" y="6629400"/>
              <a:ext cx="5663565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245101"/>
            <a:ext cx="6934199" cy="1155700"/>
          </a:xfrm>
        </p:spPr>
        <p:txBody>
          <a:bodyPr anchor="t">
            <a:normAutofit/>
          </a:bodyPr>
          <a:lstStyle>
            <a:lvl1pPr algn="r">
              <a:defRPr sz="42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2600" y="4114800"/>
            <a:ext cx="6934199" cy="1130300"/>
          </a:xfrm>
        </p:spPr>
        <p:txBody>
          <a:bodyPr anchor="b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0" name="Picture 9" descr="9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3980" cy="6858000"/>
          </a:xfrm>
          <a:prstGeom prst="rect">
            <a:avLst/>
          </a:prstGeom>
        </p:spPr>
      </p:pic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>
          <a:xfrm>
            <a:off x="7162800" y="6610350"/>
            <a:ext cx="1524000" cy="246888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1"/>
          </p:nvPr>
        </p:nvSpPr>
        <p:spPr>
          <a:xfrm>
            <a:off x="8742680" y="6610350"/>
            <a:ext cx="381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2"/>
          </p:nvPr>
        </p:nvSpPr>
        <p:spPr>
          <a:xfrm>
            <a:off x="1524000" y="6610350"/>
            <a:ext cx="5562600" cy="247650"/>
          </a:xfrm>
        </p:spPr>
        <p:txBody>
          <a:bodyPr/>
          <a:lstStyle/>
          <a:p>
            <a:endParaRPr lang="ru-RU"/>
          </a:p>
        </p:txBody>
      </p:sp>
      <p:pic>
        <p:nvPicPr>
          <p:cNvPr id="20" name="Picture 19" descr="vert_bar_02.png"/>
          <p:cNvPicPr preferRelativeResize="0">
            <a:picLocks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62456" y="0"/>
            <a:ext cx="7315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r_06.pn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12" name="Picture 11" descr="3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grpSp>
        <p:nvGrpSpPr>
          <p:cNvPr id="3" name="Group 14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7" name="Rectangle 16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4040188" cy="411162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4" name="Picture 13" descr="4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4648200" y="1981200"/>
            <a:ext cx="4040188" cy="411162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57200" y="2438400"/>
            <a:ext cx="40386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5"/>
          </p:nvPr>
        </p:nvSpPr>
        <p:spPr>
          <a:xfrm>
            <a:off x="4648200" y="2438400"/>
            <a:ext cx="40386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16" name="Picture 15" descr="bar_06.png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grpSp>
        <p:nvGrpSpPr>
          <p:cNvPr id="4" name="Group 17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20" name="Rectangle 19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Date Placeholder 2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10" name="Picture 9" descr="2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pic>
        <p:nvPicPr>
          <p:cNvPr id="11" name="Picture 10" descr="bar_06.png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grpSp>
        <p:nvGrpSpPr>
          <p:cNvPr id="3" name="Group 11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3" name="Rectangle 12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0" name="Rectangle 9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352800" cy="914400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i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419600" y="1524000"/>
            <a:ext cx="42672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1" y="2514599"/>
            <a:ext cx="3352800" cy="312724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4" name="Picture 13" descr="bar_06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grpSp>
        <p:nvGrpSpPr>
          <p:cNvPr id="2" name="Group 15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7" name="Rectangle 16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5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3" name="Rectangle 12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048"/>
            <a:ext cx="3355848" cy="914400"/>
          </a:xfrm>
        </p:spPr>
        <p:txBody>
          <a:bodyPr anchor="b">
            <a:normAutofit/>
          </a:bodyPr>
          <a:lstStyle>
            <a:lvl1pPr algn="l">
              <a:defRPr lang="en-US" sz="1800" b="1" i="0" kern="1200" cap="all" spc="1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25696" y="1554480"/>
            <a:ext cx="4270248" cy="4059936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355848" cy="312724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7" descr="4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pic>
        <p:nvPicPr>
          <p:cNvPr id="9" name="Picture 8" descr="bar_06.png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419600" y="1524000"/>
            <a:ext cx="42672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19600" y="5637212"/>
            <a:ext cx="42672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4000">
                <a:schemeClr val="bg1">
                  <a:lumMod val="75000"/>
                  <a:alpha val="61000"/>
                </a:schemeClr>
              </a:gs>
              <a:gs pos="38000">
                <a:schemeClr val="bg1">
                  <a:lumMod val="75000"/>
                  <a:alpha val="76000"/>
                </a:schemeClr>
              </a:gs>
              <a:gs pos="100000">
                <a:schemeClr val="bg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9144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610350"/>
            <a:ext cx="1524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610350"/>
            <a:ext cx="6629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2680" y="6610350"/>
            <a:ext cx="381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 typeface="Wingdings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 typeface="Wingdings" pitchFamily="2" charset="2"/>
        <a:buNone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Wingdings" pitchFamily="2" charset="2"/>
        <a:buNone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Wingdings" pitchFamily="2" charset="2"/>
        <a:buNone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23928" y="1115153"/>
            <a:ext cx="37752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u="sng" dirty="0" smtClean="0"/>
              <a:t>Модернізм – як напрям у всіх його проявах</a:t>
            </a:r>
            <a:endParaRPr lang="uk-UA" sz="4000" b="1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9" y="3789040"/>
            <a:ext cx="1942344" cy="258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643" y="3645024"/>
            <a:ext cx="346329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044" y="1065881"/>
            <a:ext cx="233239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316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908720"/>
            <a:ext cx="76328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u="sng" dirty="0" smtClean="0"/>
              <a:t>Модернізм створює власні міфи, твори його нерідко перетворюються на міфологеми. «Замість розповідного методу ми можемо використовувати тепер міфічний метод», — писав один з найвизначніших модерністів </a:t>
            </a:r>
            <a:r>
              <a:rPr lang="en-US" sz="2400" b="1" u="sng" dirty="0" smtClean="0"/>
              <a:t>XX </a:t>
            </a:r>
            <a:r>
              <a:rPr lang="ru-RU" sz="2400" b="1" u="sng" dirty="0"/>
              <a:t>століття Томас Стернз Еліот. Міфотворчими є твори Дж. Джойса та А. Бєлого, Г. Мейрінка та В. Хлєбникова, Т. С. </a:t>
            </a:r>
            <a:r>
              <a:rPr lang="ru-RU" sz="2400" b="1" u="sng" noProof="1" smtClean="0"/>
              <a:t>Еліота</a:t>
            </a:r>
            <a:r>
              <a:rPr lang="ru-RU" sz="2400" b="1" u="sng" dirty="0" smtClean="0"/>
              <a:t> </a:t>
            </a:r>
            <a:r>
              <a:rPr lang="ru-RU" sz="2400" b="1" u="sng" dirty="0"/>
              <a:t>та </a:t>
            </a:r>
            <a:r>
              <a:rPr lang="el-GR" sz="2400" b="1" u="sng" dirty="0"/>
              <a:t>Ε. </a:t>
            </a:r>
            <a:r>
              <a:rPr lang="ru-RU" sz="2400" b="1" u="sng" dirty="0"/>
              <a:t>Паунда, Д. Буццаті та</a:t>
            </a:r>
            <a:r>
              <a:rPr lang="en-US" sz="2400" b="1" u="sng" dirty="0"/>
              <a:t>X. </a:t>
            </a:r>
            <a:r>
              <a:rPr lang="ru-RU" sz="2400" b="1" u="sng" dirty="0"/>
              <a:t>Л. Борхеса. </a:t>
            </a:r>
            <a:r>
              <a:rPr lang="uk-UA" sz="2400" b="1" u="sng" dirty="0" smtClean="0"/>
              <a:t>Процес модерністської творчості, зазначав Д. </a:t>
            </a:r>
            <a:r>
              <a:rPr lang="uk-UA" sz="2400" b="1" u="sng" noProof="1" smtClean="0"/>
              <a:t>Затонський, «є </a:t>
            </a:r>
            <a:r>
              <a:rPr lang="uk-UA" sz="2400" b="1" u="sng" dirty="0" smtClean="0"/>
              <a:t>процесом перетворення реальних явищ, подій, проблем на ідіоми, символи, знаки — тобто абстрактні форми, що не відображають дійсності, а лише її символічно моделюють, створюють дещо подібне до адекватного їй душевного настрою».</a:t>
            </a:r>
            <a:endParaRPr lang="uk-UA" sz="2400" b="1" u="sng" dirty="0"/>
          </a:p>
        </p:txBody>
      </p:sp>
    </p:spTree>
    <p:extLst>
      <p:ext uri="{BB962C8B-B14F-4D97-AF65-F5344CB8AC3E}">
        <p14:creationId xmlns:p14="http://schemas.microsoft.com/office/powerpoint/2010/main" val="2399051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548680"/>
            <a:ext cx="65526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u="sng" dirty="0" smtClean="0"/>
              <a:t>Український модернізм</a:t>
            </a:r>
            <a:endParaRPr lang="uk-UA" sz="4800" b="1" u="sng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0826" y="2060848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/>
              <a:t>Представники українського модернізму кінця </a:t>
            </a:r>
            <a:r>
              <a:rPr lang="en-US" sz="2400" b="1" u="sng" dirty="0"/>
              <a:t>XIX – </a:t>
            </a:r>
            <a:r>
              <a:rPr lang="ru-RU" sz="2400" b="1" u="sng" dirty="0"/>
              <a:t>початку </a:t>
            </a:r>
            <a:r>
              <a:rPr lang="en-US" sz="2400" b="1" u="sng" dirty="0"/>
              <a:t>XX </a:t>
            </a:r>
            <a:r>
              <a:rPr lang="ru-RU" sz="2400" b="1" u="sng" dirty="0"/>
              <a:t>століття – </a:t>
            </a:r>
            <a:r>
              <a:rPr lang="uk-UA" sz="2400" b="1" u="sng" dirty="0" smtClean="0"/>
              <a:t>Дніпрова</a:t>
            </a:r>
            <a:r>
              <a:rPr lang="ru-RU" sz="2400" b="1" u="sng" dirty="0" smtClean="0"/>
              <a:t> </a:t>
            </a:r>
            <a:r>
              <a:rPr lang="ru-RU" sz="2400" b="1" u="sng" dirty="0"/>
              <a:t>Чайка, Леся Українка, Михайло Коцюбинський, Олександр Олесь. У </a:t>
            </a:r>
            <a:r>
              <a:rPr lang="uk-UA" sz="2400" b="1" u="sng" dirty="0" smtClean="0"/>
              <a:t>казці раннього українського модернізму, наявні ряд провідних просторових орієнтирів, а саме: хронотоп лісу, хронотоп дороги, хронотоп оселі, хронотоп палацу тощо. Жанрові інтерпретації традиційного казкового часопростору в системі модерністичного мистецтва суголосні тогочасному тяжінню до фіктивних світів, снів, візій, які дозволяють письменнику створювати ефект дива в умовах реальності</a:t>
            </a:r>
            <a:endParaRPr lang="uk-UA" sz="2400" b="1" u="sng" dirty="0"/>
          </a:p>
        </p:txBody>
      </p:sp>
    </p:spTree>
    <p:extLst>
      <p:ext uri="{BB962C8B-B14F-4D97-AF65-F5344CB8AC3E}">
        <p14:creationId xmlns:p14="http://schemas.microsoft.com/office/powerpoint/2010/main" val="3869562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53187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670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6624736" cy="628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329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4" y="620688"/>
            <a:ext cx="4536504" cy="602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340" y="620688"/>
            <a:ext cx="4514892" cy="602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538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5" y="598586"/>
            <a:ext cx="4553793" cy="607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98586"/>
            <a:ext cx="4762500" cy="607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73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2909"/>
            <a:ext cx="8541893" cy="640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70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024501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497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0" y="687969"/>
            <a:ext cx="9001000" cy="568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489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1948"/>
            <a:ext cx="889248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21873"/>
            <a:ext cx="889248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959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5566" y="944604"/>
            <a:ext cx="39604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8000" b="1" u="sng" dirty="0" smtClean="0"/>
              <a:t>Історія</a:t>
            </a:r>
            <a:endParaRPr lang="uk-UA" sz="8000" b="1" u="sng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9345" y="2996952"/>
            <a:ext cx="6858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u="sng" dirty="0" smtClean="0"/>
              <a:t>Не існує одностайної думки щодо виникнення модернізму. Тривалий час вважалося, що зародився він у Франції в 70-х роках XIX століття, а проявами модернізму були імпресіонізм і символізм.</a:t>
            </a:r>
            <a:endParaRPr lang="uk-UA" sz="2800" b="1" u="sn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788239"/>
            <a:ext cx="2065412" cy="361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796677"/>
            <a:ext cx="28575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723302"/>
            <a:ext cx="3239883" cy="241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513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0" y="548680"/>
            <a:ext cx="909638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379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0" y="3178061"/>
            <a:ext cx="425148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8000" b="1" u="sng" dirty="0" smtClean="0"/>
              <a:t>Напрями</a:t>
            </a:r>
            <a:endParaRPr lang="uk-UA" sz="8000" b="1" u="sng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93692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u="sng" dirty="0" smtClean="0"/>
              <a:t>Окремі напрями модерністської літератури сьогодні стали класикою. Серед найвизначніших — імажинізм та футуризм, акмеїзм та експресіонізм, сюрреалізм та «театр абсурду», дадаїзм та «новий роман». Деякі з них охопили не тільки літературу, а й інші види мистецтва (експресіонізм, сюрреалізм, футуризм поширилися також на образотворче мистецтво, музику, театр), проникли в кіно й на телебачення.</a:t>
            </a:r>
            <a:endParaRPr lang="uk-UA" sz="2400" b="1" u="sng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764" y="4664676"/>
            <a:ext cx="2827721" cy="204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9" y="3184584"/>
            <a:ext cx="1919483" cy="248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236" y="4675148"/>
            <a:ext cx="2847528" cy="203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851465"/>
            <a:ext cx="19050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101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8778" y="1187395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u="sng" dirty="0" smtClean="0"/>
              <a:t>Модернізм зовсім не покликаний бути мистецтвом для широких мас, а навпаки. Відомий іспанський філософ та мистецтвознавець Хосе Ортега-і-Гассет зазначає: «Модерністське мистецтво має маси проти себе, і воно завжди буде мати їх проти себе. Воно, по суті, чуже народові й більш того, воно вороже народові». Модернізм ставить собі за мету бути «мистецтвом для митців, а не для мас людей. Це буде мистецтво касти, а не демократичне мистецтво». Втім, принцип цей не є для модернізму абсолютним. Винятком з «антидемократичного» правила може слугувати теорія і творча практика унанімістів та експресіоністів</a:t>
            </a:r>
            <a:endParaRPr lang="uk-UA" sz="2400" b="1" u="sng" dirty="0"/>
          </a:p>
        </p:txBody>
      </p:sp>
    </p:spTree>
    <p:extLst>
      <p:ext uri="{BB962C8B-B14F-4D97-AF65-F5344CB8AC3E}">
        <p14:creationId xmlns:p14="http://schemas.microsoft.com/office/powerpoint/2010/main" val="1920741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67944" y="476672"/>
            <a:ext cx="50760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u="sng" dirty="0" smtClean="0"/>
              <a:t>Модернізм - це літературний напрямок, який утвердився в мистецтві наприкінці XIX - на початку XX століття разом з новим розумінням людини, коли істотним стає все нетипове, особистісне.</a:t>
            </a:r>
            <a:endParaRPr lang="uk-UA" sz="3200" b="1" u="sng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35" y="764704"/>
            <a:ext cx="3828434" cy="278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498" y="4885963"/>
            <a:ext cx="4595428" cy="171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92" y="3550766"/>
            <a:ext cx="3831477" cy="304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289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09491"/>
            <a:ext cx="4788024" cy="324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2120" y="813718"/>
            <a:ext cx="388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u="sng" dirty="0" smtClean="0"/>
              <a:t>Модернізм </a:t>
            </a:r>
          </a:p>
          <a:p>
            <a:pPr algn="ctr"/>
            <a:r>
              <a:rPr lang="uk-UA" sz="4800" b="1" u="sng" dirty="0" smtClean="0"/>
              <a:t>у </a:t>
            </a:r>
          </a:p>
          <a:p>
            <a:pPr algn="ctr"/>
            <a:r>
              <a:rPr lang="uk-UA" sz="4800" b="1" u="sng" dirty="0" smtClean="0"/>
              <a:t>живописі</a:t>
            </a:r>
            <a:endParaRPr lang="ru-RU" sz="4800" b="1" u="sng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4366"/>
            <a:ext cx="4355976" cy="379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740"/>
            <a:ext cx="597217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281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013176"/>
            <a:ext cx="3491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u="sng" dirty="0" smtClean="0"/>
              <a:t>Скульптура модернізму</a:t>
            </a:r>
            <a:endParaRPr lang="ru-RU" sz="4800" b="1" u="sng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988457"/>
            <a:ext cx="5652120" cy="275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128" y="432583"/>
            <a:ext cx="5672871" cy="355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0" y="432583"/>
            <a:ext cx="3479480" cy="458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717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48680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u="sng" dirty="0" smtClean="0"/>
              <a:t>Архітектура модернізму</a:t>
            </a:r>
            <a:endParaRPr lang="ru-RU" sz="4800" b="1" u="sng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676" y="498160"/>
            <a:ext cx="5095875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159" y="3573016"/>
            <a:ext cx="5095875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52" y="2127468"/>
            <a:ext cx="4018159" cy="4730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832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2348880"/>
            <a:ext cx="69819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u="sng" dirty="0" smtClean="0"/>
              <a:t>«Потік свідомості», про який пише американський дослідник, є одним з основних художніх прийомів літератури модернізму. Термін цей належить відомому психологові та філософові Вільяму </a:t>
            </a:r>
            <a:r>
              <a:rPr lang="uk-UA" sz="2400" b="1" u="sng" dirty="0" err="1" smtClean="0"/>
              <a:t>Джемсу</a:t>
            </a:r>
            <a:r>
              <a:rPr lang="uk-UA" sz="2400" b="1" u="sng" dirty="0" smtClean="0"/>
              <a:t>. Класичними зразками застосу­вання потоку свідомості в модерністській літературі є романи «</a:t>
            </a:r>
            <a:r>
              <a:rPr lang="uk-UA" sz="2400" b="1" u="sng" dirty="0" err="1" smtClean="0"/>
              <a:t>Улісс</a:t>
            </a:r>
            <a:r>
              <a:rPr lang="uk-UA" sz="2400" b="1" u="sng" dirty="0" smtClean="0"/>
              <a:t>» Джеймса </a:t>
            </a:r>
            <a:r>
              <a:rPr lang="uk-UA" sz="2400" b="1" u="sng" dirty="0" err="1" smtClean="0"/>
              <a:t>Джойса</a:t>
            </a:r>
            <a:r>
              <a:rPr lang="uk-UA" sz="2400" b="1" u="sng" dirty="0" smtClean="0"/>
              <a:t>, «У пошуках втраченого часу» Марселя </a:t>
            </a:r>
            <a:r>
              <a:rPr lang="uk-UA" sz="2400" b="1" u="sng" dirty="0" err="1" smtClean="0"/>
              <a:t>Пруста</a:t>
            </a:r>
            <a:r>
              <a:rPr lang="uk-UA" sz="2400" b="1" u="sng" dirty="0" smtClean="0"/>
              <a:t>, «Місіс </a:t>
            </a:r>
            <a:r>
              <a:rPr lang="uk-UA" sz="2400" b="1" u="sng" dirty="0" err="1" smtClean="0"/>
              <a:t>Деллоуей</a:t>
            </a:r>
            <a:r>
              <a:rPr lang="uk-UA" sz="2400" b="1" u="sng" dirty="0" smtClean="0"/>
              <a:t>» Вірджинії </a:t>
            </a:r>
            <a:r>
              <a:rPr lang="uk-UA" sz="2400" b="1" u="sng" dirty="0" err="1" smtClean="0"/>
              <a:t>Вулф</a:t>
            </a:r>
            <a:r>
              <a:rPr lang="uk-UA" sz="2400" b="1" u="sng" dirty="0" smtClean="0"/>
              <a:t>.</a:t>
            </a:r>
            <a:endParaRPr lang="uk-UA" sz="24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1112766" y="1036186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u="sng" dirty="0" smtClean="0"/>
              <a:t>Література модернізму</a:t>
            </a:r>
            <a:endParaRPr lang="ru-RU" sz="4800" b="1" u="sng" dirty="0"/>
          </a:p>
        </p:txBody>
      </p:sp>
    </p:spTree>
    <p:extLst>
      <p:ext uri="{BB962C8B-B14F-4D97-AF65-F5344CB8AC3E}">
        <p14:creationId xmlns:p14="http://schemas.microsoft.com/office/powerpoint/2010/main" val="3447955154"/>
      </p:ext>
    </p:extLst>
  </p:cSld>
  <p:clrMapOvr>
    <a:masterClrMapping/>
  </p:clrMapOvr>
</p:sld>
</file>

<file path=ppt/theme/theme1.xml><?xml version="1.0" encoding="utf-8"?>
<a:theme xmlns:a="http://schemas.openxmlformats.org/drawingml/2006/main" name="Macro">
  <a:themeElements>
    <a:clrScheme name="Macro">
      <a:dk1>
        <a:sysClr val="windowText" lastClr="000000"/>
      </a:dk1>
      <a:lt1>
        <a:sysClr val="window" lastClr="FFFFFF"/>
      </a:lt1>
      <a:dk2>
        <a:srgbClr val="3F3F4D"/>
      </a:dk2>
      <a:lt2>
        <a:srgbClr val="DDDDDD"/>
      </a:lt2>
      <a:accent1>
        <a:srgbClr val="A51009"/>
      </a:accent1>
      <a:accent2>
        <a:srgbClr val="DE7014"/>
      </a:accent2>
      <a:accent3>
        <a:srgbClr val="704836"/>
      </a:accent3>
      <a:accent4>
        <a:srgbClr val="F2B431"/>
      </a:accent4>
      <a:accent5>
        <a:srgbClr val="7F221D"/>
      </a:accent5>
      <a:accent6>
        <a:srgbClr val="CDAC77"/>
      </a:accent6>
      <a:hlink>
        <a:srgbClr val="F5B123"/>
      </a:hlink>
      <a:folHlink>
        <a:srgbClr val="E19B0B"/>
      </a:folHlink>
    </a:clrScheme>
    <a:fontScheme name="Macr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c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300000"/>
              </a:schemeClr>
            </a:gs>
            <a:gs pos="100000">
              <a:schemeClr val="phClr">
                <a:tint val="80000"/>
                <a:satMod val="15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hade val="90000"/>
                <a:satMod val="300000"/>
              </a:schemeClr>
            </a:gs>
            <a:gs pos="100000">
              <a:schemeClr val="phClr">
                <a:satMod val="150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70000"/>
              </a:srgbClr>
            </a:outerShdw>
          </a:effectLst>
        </a:effectStyle>
        <a:effectStyle>
          <a:effectLst>
            <a:outerShdw blurRad="25400" dist="254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contourW="15875" prstMaterial="softmetal">
            <a:bevelT w="25400" h="19050" prst="angle"/>
            <a:contourClr>
              <a:schemeClr val="phClr">
                <a:shade val="30000"/>
              </a:schemeClr>
            </a:contourClr>
          </a:sp3d>
        </a:effectStyle>
        <a:effectStyle>
          <a:effectLst>
            <a:outerShdw blurRad="254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contourW="19050" prstMaterial="metal">
            <a:bevelT w="63500" h="31750" prst="angle"/>
            <a:contourClr>
              <a:schemeClr val="phClr">
                <a:shade val="25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7000"/>
                <a:shade val="93000"/>
                <a:satMod val="110000"/>
                <a:lumMod val="90000"/>
              </a:schemeClr>
            </a:gs>
            <a:gs pos="76000">
              <a:schemeClr val="phClr">
                <a:tint val="85000"/>
                <a:shade val="75000"/>
                <a:satMod val="120000"/>
              </a:schemeClr>
            </a:gs>
            <a:gs pos="100000">
              <a:schemeClr val="phClr">
                <a:tint val="86000"/>
                <a:shade val="50000"/>
                <a:satMod val="13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35000"/>
                <a:satMod val="146000"/>
                <a:lumMod val="101000"/>
              </a:schemeClr>
            </a:gs>
            <a:gs pos="26000">
              <a:schemeClr val="phClr">
                <a:tint val="96000"/>
                <a:shade val="96000"/>
                <a:satMod val="190000"/>
              </a:schemeClr>
            </a:gs>
            <a:gs pos="100000">
              <a:schemeClr val="phClr">
                <a:tint val="60000"/>
                <a:shade val="90000"/>
                <a:satMod val="22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TM01859866[[fn=Макрос]]</Template>
  <TotalTime>164</TotalTime>
  <Words>520</Words>
  <Application>Microsoft Office PowerPoint</Application>
  <PresentationFormat>Экран (4:3)</PresentationFormat>
  <Paragraphs>17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Macro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</cp:revision>
  <dcterms:created xsi:type="dcterms:W3CDTF">2015-04-02T19:18:31Z</dcterms:created>
  <dcterms:modified xsi:type="dcterms:W3CDTF">2015-04-02T22:13:04Z</dcterms:modified>
</cp:coreProperties>
</file>