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3" r:id="rId8"/>
    <p:sldId id="259" r:id="rId9"/>
    <p:sldId id="265" r:id="rId10"/>
    <p:sldId id="262" r:id="rId11"/>
    <p:sldId id="269" r:id="rId12"/>
    <p:sldId id="270" r:id="rId13"/>
    <p:sldId id="268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6453DC-76E4-40B9-8ECA-64478FB4783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82A1CE-2B78-48FE-984E-F7B80428B6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1659757" y="2731271"/>
            <a:ext cx="5962656" cy="1643074"/>
          </a:xfrm>
        </p:spPr>
        <p:txBody>
          <a:bodyPr/>
          <a:lstStyle/>
          <a:p>
            <a:pPr algn="ctr"/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Кінематограф  початку ХХ ст.</a:t>
            </a:r>
            <a:endParaRPr lang="uk-UA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357694"/>
            <a:ext cx="3500462" cy="21037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uk-UA" dirty="0" smtClean="0"/>
              <a:t>Перевірила: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uk-UA" dirty="0" smtClean="0"/>
              <a:t>Викладач-методист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uk-UA" dirty="0" err="1" smtClean="0"/>
              <a:t>Андросова</a:t>
            </a:r>
            <a:r>
              <a:rPr lang="uk-UA" dirty="0" smtClean="0"/>
              <a:t> Г.Д.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uk-UA" dirty="0" smtClean="0"/>
              <a:t>Виконала: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uk-UA" dirty="0" smtClean="0"/>
              <a:t>Студенти </a:t>
            </a:r>
            <a:r>
              <a:rPr lang="uk-UA" dirty="0" smtClean="0"/>
              <a:t>групи 1-801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uk-UA" dirty="0" err="1" smtClean="0"/>
              <a:t>МаркоТ.В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Мар</a:t>
            </a:r>
            <a:r>
              <a:rPr lang="en-US" dirty="0" smtClean="0"/>
              <a:t>’</a:t>
            </a:r>
            <a:r>
              <a:rPr lang="ru-RU" dirty="0" err="1" smtClean="0"/>
              <a:t>янич</a:t>
            </a:r>
            <a:r>
              <a:rPr lang="ru-RU" dirty="0" smtClean="0"/>
              <a:t> В.В.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История Кин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6096000" cy="3600451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p.vk.me/c621322/v621322995/14dd2/tNGBIFAj1T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19"/>
            <a:ext cx="9144000" cy="6862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1214422"/>
            <a:ext cx="3460280" cy="39894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До 1927 р.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німими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", вони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містили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зображення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без звуку. На початку 1920-х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з'являється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перша система,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здатна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записувати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відтворювати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звукове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протекинопроизводители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довго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обережні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побоюючись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значно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подорожчання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виробництва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та прокату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фільмів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Першої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експеримент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вирішується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американська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фірма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Ворнер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бразерс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", 1927 р. вона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випускає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перший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у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персонаж на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екрані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розмовляє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- "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Співак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джазу".</a:t>
            </a: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30" name="Picture 6" descr="https://pp.vk.me/c621322/v621322899/11a68/1kNFRcgQBE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7379" r="1737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643050"/>
            <a:ext cx="3429000" cy="35608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Німе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загальноприйняте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позначення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кінематографу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перші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десятиріччя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історію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коли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виходили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екрани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без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одночасно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записаного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звуку.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відсутність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доступною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технічної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можливості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запису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синхронного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відтворення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звуку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виявився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найбільш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важливим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обставиною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визначила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художню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специфіку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кінофільмів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період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650" name="Picture 2" descr="Новости NEWSru.com :: Первый музей знаменитого комика Чарли Чаплина откроется в Швейцари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699" r="106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Поява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планети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"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Голлівуд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". 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Голлівуду</a:t>
            </a:r>
            <a:endParaRPr lang="ru-RU" dirty="0"/>
          </a:p>
          <a:p>
            <a:r>
              <a:rPr lang="ru-RU" dirty="0" err="1"/>
              <a:t>Майже</a:t>
            </a:r>
            <a:r>
              <a:rPr lang="ru-RU" dirty="0"/>
              <a:t> сотня </a:t>
            </a:r>
            <a:r>
              <a:rPr lang="ru-RU" dirty="0" err="1"/>
              <a:t>років</a:t>
            </a:r>
            <a:r>
              <a:rPr lang="ru-RU" dirty="0"/>
              <a:t> тому вони, на початку 1908 р.,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 </a:t>
            </a:r>
            <a:r>
              <a:rPr lang="ru-RU" dirty="0" err="1"/>
              <a:t>виробники</a:t>
            </a:r>
            <a:r>
              <a:rPr lang="ru-RU" dirty="0"/>
              <a:t> </a:t>
            </a:r>
            <a:r>
              <a:rPr lang="ru-RU" dirty="0" err="1"/>
              <a:t>потягнулися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колиски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кіноіндустрії</a:t>
            </a:r>
            <a:r>
              <a:rPr lang="ru-RU" dirty="0"/>
              <a:t> - Нью-Йорка на </a:t>
            </a:r>
            <a:r>
              <a:rPr lang="ru-RU" dirty="0" err="1"/>
              <a:t>Західне</a:t>
            </a:r>
            <a:r>
              <a:rPr lang="ru-RU" dirty="0"/>
              <a:t> </a:t>
            </a:r>
            <a:r>
              <a:rPr lang="ru-RU" dirty="0" err="1"/>
              <a:t>узбережжі</a:t>
            </a:r>
            <a:r>
              <a:rPr lang="ru-RU" dirty="0"/>
              <a:t>, до </a:t>
            </a:r>
            <a:r>
              <a:rPr lang="ru-RU" dirty="0" err="1"/>
              <a:t>Каліфорнії</a:t>
            </a:r>
            <a:r>
              <a:rPr lang="ru-RU" dirty="0"/>
              <a:t>. Так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Голлівуд</a:t>
            </a:r>
            <a:r>
              <a:rPr lang="ru-RU" dirty="0"/>
              <a:t> - велика "фабрика </a:t>
            </a:r>
            <a:r>
              <a:rPr lang="ru-RU" dirty="0" err="1"/>
              <a:t>мрій</a:t>
            </a:r>
            <a:r>
              <a:rPr lang="ru-RU" dirty="0"/>
              <a:t>"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ілюзій</a:t>
            </a:r>
            <a:r>
              <a:rPr lang="ru-RU" dirty="0"/>
              <a:t>. </a:t>
            </a:r>
            <a:r>
              <a:rPr lang="ru-RU" dirty="0" smtClean="0"/>
              <a:t>Слово </a:t>
            </a:r>
            <a:r>
              <a:rPr lang="en-US" dirty="0" smtClean="0"/>
              <a:t>Hollywood </a:t>
            </a:r>
            <a:r>
              <a:rPr lang="ru-RU" dirty="0"/>
              <a:t>створено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англійських</a:t>
            </a:r>
            <a:r>
              <a:rPr lang="ru-RU" dirty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en-US" dirty="0" smtClean="0"/>
              <a:t>holly </a:t>
            </a:r>
            <a:r>
              <a:rPr lang="en-US" dirty="0"/>
              <a:t>- "</a:t>
            </a:r>
            <a:r>
              <a:rPr lang="ru-RU" dirty="0" err="1"/>
              <a:t>гостролист</a:t>
            </a:r>
            <a:r>
              <a:rPr lang="ru-RU" dirty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wood </a:t>
            </a:r>
            <a:r>
              <a:rPr lang="en-US" dirty="0"/>
              <a:t>- "</a:t>
            </a:r>
            <a:r>
              <a:rPr lang="ru-RU" dirty="0" err="1"/>
              <a:t>ліс</a:t>
            </a:r>
            <a:r>
              <a:rPr lang="ru-RU" dirty="0"/>
              <a:t>". У 1886 р. </a:t>
            </a:r>
            <a:r>
              <a:rPr lang="ru-RU" dirty="0" err="1"/>
              <a:t>якась</a:t>
            </a:r>
            <a:r>
              <a:rPr lang="ru-RU" dirty="0"/>
              <a:t> </a:t>
            </a:r>
            <a:r>
              <a:rPr lang="ru-RU" dirty="0" err="1"/>
              <a:t>ДейдаУилконс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Канзас-Сіті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чоловіком</a:t>
            </a:r>
            <a:r>
              <a:rPr lang="ru-RU" dirty="0"/>
              <a:t> купила шматок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навколоЛосАнджелеса</a:t>
            </a:r>
            <a:r>
              <a:rPr lang="ru-RU" dirty="0"/>
              <a:t>, назвавши </a:t>
            </a:r>
            <a:r>
              <a:rPr lang="ru-RU" dirty="0" err="1"/>
              <a:t>його</a:t>
            </a:r>
            <a:r>
              <a:rPr lang="en-US" dirty="0"/>
              <a:t>Hollywood.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подружжя</a:t>
            </a:r>
            <a:r>
              <a:rPr lang="ru-RU" dirty="0"/>
              <a:t> стало </a:t>
            </a:r>
            <a:r>
              <a:rPr lang="ru-RU" dirty="0" err="1"/>
              <a:t>здавати</a:t>
            </a:r>
            <a:r>
              <a:rPr lang="ru-RU" dirty="0"/>
              <a:t> землю у </a:t>
            </a:r>
            <a:r>
              <a:rPr lang="ru-RU" dirty="0" err="1"/>
              <a:t>найм</a:t>
            </a:r>
            <a:r>
              <a:rPr lang="ru-RU" dirty="0"/>
              <a:t>, а до 1930 р. </a:t>
            </a:r>
            <a:r>
              <a:rPr lang="ru-RU" dirty="0" err="1"/>
              <a:t>навколо</a:t>
            </a:r>
            <a:r>
              <a:rPr lang="ru-RU" dirty="0"/>
              <a:t> ранчо </a:t>
            </a:r>
            <a:r>
              <a:rPr lang="ru-RU" dirty="0" err="1"/>
              <a:t>виросло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/>
              <a:t>селище,присоединенний</a:t>
            </a:r>
            <a:r>
              <a:rPr lang="ru-RU" dirty="0"/>
              <a:t> </a:t>
            </a:r>
            <a:r>
              <a:rPr lang="ru-RU" dirty="0" err="1"/>
              <a:t>доЛосАнджелесу</a:t>
            </a:r>
            <a:r>
              <a:rPr lang="ru-RU" dirty="0"/>
              <a:t> на правах </a:t>
            </a:r>
            <a:r>
              <a:rPr lang="ru-RU" dirty="0" err="1"/>
              <a:t>передмістя</a:t>
            </a:r>
            <a:r>
              <a:rPr lang="ru-RU" dirty="0"/>
              <a:t>. Першим </a:t>
            </a:r>
            <a:r>
              <a:rPr lang="ru-RU" dirty="0" err="1"/>
              <a:t>кінематографістом,ступившим</a:t>
            </a:r>
            <a:r>
              <a:rPr lang="ru-RU" dirty="0"/>
              <a:t> на </a:t>
            </a:r>
            <a:r>
              <a:rPr lang="ru-RU" dirty="0" err="1"/>
              <a:t>грішну</a:t>
            </a:r>
            <a:r>
              <a:rPr lang="ru-RU" dirty="0"/>
              <a:t> землю </a:t>
            </a:r>
            <a:r>
              <a:rPr lang="ru-RU" dirty="0" err="1"/>
              <a:t>Голлівуду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ВільямЗелиг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купив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розмістити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філія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чиказької</a:t>
            </a:r>
            <a:r>
              <a:rPr lang="ru-RU" dirty="0"/>
              <a:t> </a:t>
            </a:r>
            <a:r>
              <a:rPr lang="ru-RU" dirty="0" err="1"/>
              <a:t>кінокомпанії</a:t>
            </a:r>
            <a:r>
              <a:rPr lang="ru-RU" dirty="0"/>
              <a:t>. </a:t>
            </a:r>
            <a:r>
              <a:rPr lang="ru-RU" dirty="0" err="1"/>
              <a:t>Найпотужніший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центр </a:t>
            </a:r>
            <a:r>
              <a:rPr lang="ru-RU" dirty="0" err="1"/>
              <a:t>кіновиробництва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так </a:t>
            </a:r>
            <a:r>
              <a:rPr lang="ru-RU" dirty="0" err="1"/>
              <a:t>званої</a:t>
            </a:r>
            <a:r>
              <a:rPr lang="ru-RU" dirty="0"/>
              <a:t> </a:t>
            </a:r>
            <a:r>
              <a:rPr lang="ru-RU" dirty="0" err="1"/>
              <a:t>патентної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Pin Hollywood Celebrities Tattoo Pictures Cool Tatto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29198"/>
            <a:ext cx="8072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кінематограф</a:t>
            </a:r>
            <a:r>
              <a:rPr lang="ru-RU" dirty="0"/>
              <a:t> -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індустрія</a:t>
            </a:r>
            <a:r>
              <a:rPr lang="ru-RU" dirty="0"/>
              <a:t>,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розвиненим</a:t>
            </a:r>
            <a:r>
              <a:rPr lang="ru-RU" dirty="0"/>
              <a:t> державам. </a:t>
            </a:r>
            <a:r>
              <a:rPr lang="ru-RU" dirty="0" err="1"/>
              <a:t>Кінодіячі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дома художника, </a:t>
            </a:r>
            <a:r>
              <a:rPr lang="ru-RU" dirty="0" err="1"/>
              <a:t>котра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гонорар у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того </a:t>
            </a:r>
            <a:r>
              <a:rPr lang="ru-RU" dirty="0" err="1"/>
              <a:t>роботи</a:t>
            </a:r>
            <a:r>
              <a:rPr lang="ru-RU" dirty="0"/>
              <a:t>, яка </a:t>
            </a:r>
            <a:r>
              <a:rPr lang="ru-RU" dirty="0" err="1"/>
              <a:t>сподобається</a:t>
            </a:r>
            <a:r>
              <a:rPr lang="ru-RU" dirty="0"/>
              <a:t> </a:t>
            </a:r>
            <a:r>
              <a:rPr lang="ru-RU" dirty="0" err="1"/>
              <a:t>замовнику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коли самого </a:t>
            </a:r>
            <a:r>
              <a:rPr lang="ru-RU" dirty="0" err="1"/>
              <a:t>живописець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роботу </a:t>
            </a:r>
            <a:r>
              <a:rPr lang="ru-RU" dirty="0" err="1"/>
              <a:t>нічого</a:t>
            </a:r>
            <a:r>
              <a:rPr lang="ru-RU" dirty="0"/>
              <a:t> собою </a:t>
            </a:r>
            <a:r>
              <a:rPr lang="ru-RU" dirty="0" err="1"/>
              <a:t>технічно</a:t>
            </a:r>
            <a:r>
              <a:rPr lang="ru-RU" dirty="0"/>
              <a:t> </a:t>
            </a:r>
            <a:r>
              <a:rPr lang="ru-RU" dirty="0" err="1"/>
              <a:t>нескладне</a:t>
            </a:r>
            <a:r>
              <a:rPr lang="ru-RU" dirty="0"/>
              <a:t>. Все </a:t>
            </a:r>
            <a:r>
              <a:rPr lang="ru-RU" dirty="0" err="1"/>
              <a:t>спрямоване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"&gt;</a:t>
            </a:r>
            <a:r>
              <a:rPr lang="ru-RU" dirty="0" err="1"/>
              <a:t>усредненних</a:t>
            </a:r>
            <a:r>
              <a:rPr lang="ru-RU" dirty="0"/>
              <a:t> </a:t>
            </a:r>
            <a:r>
              <a:rPr lang="ru-RU" dirty="0" err="1"/>
              <a:t>бажань</a:t>
            </a:r>
            <a:r>
              <a:rPr lang="ru-RU" dirty="0"/>
              <a:t>"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  <p:pic>
        <p:nvPicPr>
          <p:cNvPr id="23556" name="Picture 4" descr="разговорный английский &quot; Блог - английский в Донецке, курсы английского Донецк"/>
          <p:cNvPicPr>
            <a:picLocks noChangeAspect="1" noChangeArrowheads="1"/>
          </p:cNvPicPr>
          <p:nvPr/>
        </p:nvPicPr>
        <p:blipFill>
          <a:blip r:embed="rId2"/>
          <a:srcRect t="7393"/>
          <a:stretch>
            <a:fillRect/>
          </a:stretch>
        </p:blipFill>
        <p:spPr bwMode="auto">
          <a:xfrm>
            <a:off x="142844" y="72216"/>
            <a:ext cx="7874818" cy="485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йт о кино"/>
          <p:cNvPicPr>
            <a:picLocks noChangeAspect="1" noChangeArrowheads="1"/>
          </p:cNvPicPr>
          <p:nvPr/>
        </p:nvPicPr>
        <p:blipFill>
          <a:blip r:embed="rId2"/>
          <a:srcRect r="5073"/>
          <a:stretch>
            <a:fillRect/>
          </a:stretch>
        </p:blipFill>
        <p:spPr bwMode="auto">
          <a:xfrm>
            <a:off x="142844" y="0"/>
            <a:ext cx="7944626" cy="5696147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572140"/>
            <a:ext cx="8143900" cy="1143008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«</a:t>
            </a:r>
            <a:r>
              <a:rPr lang="ru-RU" sz="4500" dirty="0" err="1" smtClean="0"/>
              <a:t>Поки</a:t>
            </a:r>
            <a:r>
              <a:rPr lang="ru-RU" sz="4500" dirty="0" smtClean="0"/>
              <a:t> народ </a:t>
            </a:r>
            <a:r>
              <a:rPr lang="ru-RU" sz="4500" dirty="0" err="1" smtClean="0"/>
              <a:t>безграмотний</a:t>
            </a:r>
            <a:r>
              <a:rPr lang="ru-RU" sz="4500" dirty="0" smtClean="0"/>
              <a:t>, </a:t>
            </a:r>
            <a:r>
              <a:rPr lang="ru-RU" sz="4500" dirty="0" err="1" smtClean="0"/>
              <a:t>з</a:t>
            </a:r>
            <a:r>
              <a:rPr lang="ru-RU" sz="4500" dirty="0" smtClean="0"/>
              <a:t> </a:t>
            </a:r>
            <a:r>
              <a:rPr lang="ru-RU" sz="4500" dirty="0" err="1" smtClean="0"/>
              <a:t>усіх</a:t>
            </a:r>
            <a:r>
              <a:rPr lang="ru-RU" sz="4500" dirty="0" smtClean="0"/>
              <a:t> </a:t>
            </a:r>
            <a:r>
              <a:rPr lang="ru-RU" sz="4500" dirty="0" err="1" smtClean="0"/>
              <a:t>мистецтв</a:t>
            </a:r>
            <a:r>
              <a:rPr lang="ru-RU" sz="4500" dirty="0" smtClean="0"/>
              <a:t> </a:t>
            </a:r>
            <a:r>
              <a:rPr lang="ru-RU" sz="4500" dirty="0" err="1" smtClean="0"/>
              <a:t>найважливішими</a:t>
            </a:r>
            <a:r>
              <a:rPr lang="ru-RU" sz="4500" dirty="0" smtClean="0"/>
              <a:t> для нас </a:t>
            </a:r>
            <a:r>
              <a:rPr lang="ru-RU" sz="4500" dirty="0" err="1" smtClean="0"/>
              <a:t>є</a:t>
            </a:r>
            <a:r>
              <a:rPr lang="ru-RU" sz="4500" dirty="0" smtClean="0"/>
              <a:t> </a:t>
            </a:r>
            <a:r>
              <a:rPr lang="ru-RU" sz="4500" dirty="0" err="1" smtClean="0"/>
              <a:t>кіно</a:t>
            </a:r>
            <a:r>
              <a:rPr lang="ru-RU" sz="4500" dirty="0" smtClean="0"/>
              <a:t> </a:t>
            </a:r>
            <a:r>
              <a:rPr lang="ru-RU" sz="4500" dirty="0" err="1" smtClean="0"/>
              <a:t>і</a:t>
            </a:r>
            <a:r>
              <a:rPr lang="ru-RU" sz="4500" dirty="0" smtClean="0"/>
              <a:t> цирк»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зібрання</a:t>
            </a:r>
            <a:r>
              <a:rPr lang="ru-RU" dirty="0" smtClean="0"/>
              <a:t>. Соч. — 5 -е вид. — Т.44. — С.579: </a:t>
            </a:r>
            <a:r>
              <a:rPr lang="ru-RU" dirty="0" err="1" smtClean="0"/>
              <a:t>Бесіда</a:t>
            </a:r>
            <a:r>
              <a:rPr lang="ru-RU" dirty="0" smtClean="0"/>
              <a:t> В.І. </a:t>
            </a:r>
            <a:r>
              <a:rPr lang="ru-RU" dirty="0" err="1" smtClean="0"/>
              <a:t>Леніна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А.В.Луначарский)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ультура та мистецтво"/>
          <p:cNvPicPr>
            <a:picLocks noChangeAspect="1" noChangeArrowheads="1"/>
          </p:cNvPicPr>
          <p:nvPr/>
        </p:nvPicPr>
        <p:blipFill>
          <a:blip r:embed="rId2"/>
          <a:srcRect t="3238" b="1225"/>
          <a:stretch>
            <a:fillRect/>
          </a:stretch>
        </p:blipFill>
        <p:spPr bwMode="auto">
          <a:xfrm>
            <a:off x="142844" y="2643182"/>
            <a:ext cx="5204074" cy="4040005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71604" y="214290"/>
            <a:ext cx="5763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кінематографа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000108"/>
            <a:ext cx="6143668" cy="147732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002">
            <a:schemeClr val="dk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/>
              <a:t>Кінематограф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винайдений</a:t>
            </a:r>
            <a:r>
              <a:rPr lang="ru-RU" dirty="0"/>
              <a:t> в 1895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поклало</a:t>
            </a:r>
            <a:r>
              <a:rPr lang="ru-RU" dirty="0"/>
              <a:t> початок активному </a:t>
            </a:r>
            <a:r>
              <a:rPr lang="ru-RU" dirty="0" err="1"/>
              <a:t>розвитку</a:t>
            </a:r>
            <a:r>
              <a:rPr lang="ru-RU" dirty="0"/>
              <a:t> нового виду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Кіно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стрімкими</a:t>
            </a:r>
            <a:r>
              <a:rPr lang="ru-RU" dirty="0"/>
              <a:t> темпами, </a:t>
            </a:r>
            <a:r>
              <a:rPr lang="ru-RU" dirty="0" err="1"/>
              <a:t>крім</a:t>
            </a:r>
            <a:r>
              <a:rPr lang="ru-RU" dirty="0"/>
              <a:t> жанром </a:t>
            </a:r>
            <a:r>
              <a:rPr lang="ru-RU" dirty="0" err="1"/>
              <a:t>комедії</a:t>
            </a:r>
            <a:r>
              <a:rPr lang="ru-RU" dirty="0"/>
              <a:t> та </a:t>
            </a:r>
            <a:r>
              <a:rPr lang="ru-RU" dirty="0" err="1"/>
              <a:t>мелодрами</a:t>
            </a:r>
            <a:r>
              <a:rPr lang="ru-RU" dirty="0"/>
              <a:t>,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напрямки у </a:t>
            </a:r>
            <a:r>
              <a:rPr lang="ru-RU" dirty="0" err="1"/>
              <a:t>фільмах</a:t>
            </a:r>
            <a:r>
              <a:rPr lang="ru-RU" dirty="0"/>
              <a:t>.</a:t>
            </a:r>
          </a:p>
        </p:txBody>
      </p:sp>
      <p:pic>
        <p:nvPicPr>
          <p:cNvPr id="15364" name="Picture 4" descr="ДЕНЬ КИ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3376051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інематограф України На початку ХХ 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2" y="0"/>
            <a:ext cx="9120198" cy="6840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1500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sz="2000" dirty="0"/>
              <a:t>Великий художник </a:t>
            </a:r>
            <a:r>
              <a:rPr lang="ru-RU" sz="2000" dirty="0" err="1"/>
              <a:t>екрана</a:t>
            </a:r>
            <a:r>
              <a:rPr lang="ru-RU" sz="2000" dirty="0"/>
              <a:t> </a:t>
            </a:r>
            <a:r>
              <a:rPr lang="ru-RU" sz="2000" dirty="0" err="1"/>
              <a:t>Чарлі</a:t>
            </a:r>
            <a:r>
              <a:rPr lang="ru-RU" sz="2000" dirty="0"/>
              <a:t> </a:t>
            </a:r>
            <a:r>
              <a:rPr lang="ru-RU" sz="2000" dirty="0" err="1" smtClean="0"/>
              <a:t>Чаплін</a:t>
            </a:r>
            <a:endParaRPr lang="ru-RU" sz="2000" dirty="0" smtClean="0"/>
          </a:p>
          <a:p>
            <a:pPr algn="just"/>
            <a:endParaRPr lang="uk-UA" sz="2000" dirty="0" smtClean="0"/>
          </a:p>
          <a:p>
            <a:pPr algn="just"/>
            <a:r>
              <a:rPr lang="uk-UA" sz="1600" dirty="0" smtClean="0"/>
              <a:t>Його фільми мали успіх вже у період війни, будучи бажаними гостями в прифронтовій смузі. Його любили простий люд і інтелектуали, великі і маленькі світу цього. Немає країни, у яких не демонструвалися б стрічки цього коміка. Статистики підрахували, кожен фільм Чапліна дивилося близько мільйонів глядачів. Одна цю цифру може викликати запаморочення, бо свідчить одночасно про небувалою, безприкладної історія популярності </a:t>
            </a:r>
            <a:r>
              <a:rPr lang="ru-RU" sz="1600" dirty="0" smtClean="0"/>
              <a:t>к</a:t>
            </a:r>
            <a:r>
              <a:rPr lang="uk-UA" sz="1600" dirty="0" smtClean="0"/>
              <a:t>і</a:t>
            </a:r>
            <a:r>
              <a:rPr lang="ru-RU" sz="1600" dirty="0" err="1" smtClean="0"/>
              <a:t>нематографиста-режиссера</a:t>
            </a:r>
            <a:r>
              <a:rPr lang="ru-RU" sz="1600" dirty="0"/>
              <a:t>, сценариста </a:t>
            </a:r>
            <a:r>
              <a:rPr lang="uk-UA" sz="1600" dirty="0" smtClean="0"/>
              <a:t>і актора ніби </a:t>
            </a:r>
            <a:r>
              <a:rPr lang="ru-RU" sz="1600" dirty="0" smtClean="0"/>
              <a:t>одна </a:t>
            </a:r>
            <a:r>
              <a:rPr lang="ru-RU" sz="1600" dirty="0"/>
              <a:t>особа.</a:t>
            </a:r>
          </a:p>
          <a:p>
            <a:pPr algn="just"/>
            <a:r>
              <a:rPr lang="uk-UA" sz="1600" dirty="0" smtClean="0"/>
              <a:t>Чарлі Чаплін — це людина-легенда. Навіть у століття комп'ютерів, і немислимих </a:t>
            </a:r>
            <a:r>
              <a:rPr lang="uk-UA" sz="1600" dirty="0" err="1" smtClean="0"/>
              <a:t>спецефектів</a:t>
            </a:r>
            <a:r>
              <a:rPr lang="uk-UA" sz="1600" dirty="0" smtClean="0"/>
              <a:t> його чорно-білі німі фільми, давним-давно які є класикою кінематографу, вражають бо завжди вразить найкрутіший і </a:t>
            </a:r>
            <a:r>
              <a:rPr lang="uk-UA" sz="1600" dirty="0" err="1" smtClean="0"/>
              <a:t>наворочений</a:t>
            </a:r>
            <a:r>
              <a:rPr lang="uk-UA" sz="1600" dirty="0" smtClean="0"/>
              <a:t> голлівудський </a:t>
            </a:r>
            <a:r>
              <a:rPr lang="uk-UA" sz="1600" dirty="0" err="1" smtClean="0"/>
              <a:t>блокбастер</a:t>
            </a:r>
            <a:r>
              <a:rPr lang="uk-UA" sz="1600" dirty="0" smtClean="0"/>
              <a:t>. Фільми Чарлі Чапліна — особливі. Він виступав у ролі сценариста, режисера, актора (граючи часом назвати не одне роль однієї картині) і композиторки одночасно, і, напевно, що ця божевільна любов до своєї справи разом із безмежним універсальним талантом Чарлі зробила його фільми воістину безсмертними. Вони досі змушують сміятися й </a:t>
            </a:r>
            <a:r>
              <a:rPr lang="ru-RU" sz="1600" dirty="0" smtClean="0"/>
              <a:t>почала </a:t>
            </a:r>
            <a:r>
              <a:rPr lang="uk-UA" sz="1600" dirty="0" smtClean="0"/>
              <a:t>плакати, вказують глянути інакше на дрібні життєві негаразди і, як той герой Чапліна </a:t>
            </a:r>
            <a:r>
              <a:rPr lang="uk-UA" sz="1600" dirty="0" err="1" smtClean="0"/>
              <a:t>—Бродяге</a:t>
            </a:r>
            <a:r>
              <a:rPr lang="uk-UA" sz="1600" dirty="0" smtClean="0"/>
              <a:t>, не здаватися і сумувати.</a:t>
            </a:r>
            <a:endParaRPr lang="uk-UA" sz="1600" dirty="0"/>
          </a:p>
        </p:txBody>
      </p:sp>
      <p:pic>
        <p:nvPicPr>
          <p:cNvPr id="25606" name="Picture 6" descr="16 апреля - 121 год Чарли Чаплину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333625" cy="6858001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895 г. - Развитие кино - Картинка 4217/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2066" y="1785926"/>
            <a:ext cx="407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відомими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актор</a:t>
            </a:r>
            <a:r>
              <a:rPr lang="ru-RU" dirty="0" smtClean="0"/>
              <a:t> М. </a:t>
            </a:r>
            <a:r>
              <a:rPr lang="ru-RU" dirty="0" err="1" smtClean="0"/>
              <a:t>Ліндер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американець</a:t>
            </a:r>
            <a:r>
              <a:rPr lang="ru-RU" dirty="0" smtClean="0"/>
              <a:t> Ч. </a:t>
            </a:r>
            <a:r>
              <a:rPr lang="ru-RU" dirty="0" err="1" smtClean="0"/>
              <a:t>Чаплін</a:t>
            </a:r>
            <a:r>
              <a:rPr lang="ru-RU" dirty="0" smtClean="0"/>
              <a:t>. У </a:t>
            </a:r>
            <a:r>
              <a:rPr lang="ru-RU" dirty="0" err="1" smtClean="0"/>
              <a:t>Каліфорнії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Голлівуд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всесвітньої</a:t>
            </a:r>
            <a:r>
              <a:rPr lang="ru-RU" dirty="0" smtClean="0"/>
              <a:t> » фабрикою </a:t>
            </a:r>
            <a:r>
              <a:rPr lang="ru-RU" dirty="0" err="1" smtClean="0"/>
              <a:t>мрій</a:t>
            </a:r>
            <a:r>
              <a:rPr lang="ru-RU" dirty="0" smtClean="0"/>
              <a:t> «. </a:t>
            </a:r>
            <a:r>
              <a:rPr lang="ru-RU" dirty="0" err="1" smtClean="0"/>
              <a:t>Найважливішим</a:t>
            </a:r>
            <a:r>
              <a:rPr lang="ru-RU" dirty="0" smtClean="0"/>
              <a:t> </a:t>
            </a:r>
            <a:r>
              <a:rPr lang="ru-RU" dirty="0" err="1" smtClean="0"/>
              <a:t>відкриттям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BFI Features Charlie Chaplin Researcher's Guide BFI material…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760" r="11760"/>
          <a:stretch>
            <a:fillRect/>
          </a:stretch>
        </p:blipFill>
        <p:spPr bwMode="auto">
          <a:xfrm>
            <a:off x="642910" y="1071546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7412" name="Picture 4" descr="Кінематограф України На початку ХХ 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682320"/>
            <a:ext cx="3185952" cy="61756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кінематографі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освоюється</a:t>
            </a:r>
            <a:r>
              <a:rPr lang="ru-RU" dirty="0" smtClean="0"/>
              <a:t> </a:t>
            </a:r>
            <a:r>
              <a:rPr lang="ru-RU" dirty="0" err="1" smtClean="0"/>
              <a:t>експресіоністський</a:t>
            </a:r>
            <a:r>
              <a:rPr lang="ru-RU" dirty="0" smtClean="0"/>
              <a:t> стиль, </a:t>
            </a:r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 err="1" smtClean="0"/>
              <a:t>ірраціоналізму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духовних</a:t>
            </a:r>
            <a:r>
              <a:rPr lang="ru-RU" dirty="0" smtClean="0"/>
              <a:t> тематик.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яскравих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стилю </a:t>
            </a:r>
            <a:r>
              <a:rPr lang="ru-RU" dirty="0" err="1" smtClean="0"/>
              <a:t>є</a:t>
            </a:r>
            <a:r>
              <a:rPr lang="ru-RU" dirty="0" smtClean="0"/>
              <a:t> С. </a:t>
            </a:r>
            <a:r>
              <a:rPr lang="ru-RU" dirty="0" err="1" smtClean="0"/>
              <a:t>Ейзентштейн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ввів</a:t>
            </a:r>
            <a:r>
              <a:rPr lang="ru-RU" dirty="0" smtClean="0"/>
              <a:t> в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епічне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2" name="Picture 4" descr="Theodor Drei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958" y="0"/>
            <a:ext cx="45612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6">
      <a:dk1>
        <a:srgbClr val="3F0040"/>
      </a:dk1>
      <a:lt1>
        <a:srgbClr val="C7A2E3"/>
      </a:lt1>
      <a:dk2>
        <a:srgbClr val="7030A0"/>
      </a:dk2>
      <a:lt2>
        <a:srgbClr val="D500D8"/>
      </a:lt2>
      <a:accent1>
        <a:srgbClr val="F6AA6A"/>
      </a:accent1>
      <a:accent2>
        <a:srgbClr val="DF6C0C"/>
      </a:accent2>
      <a:accent3>
        <a:srgbClr val="6F3606"/>
      </a:accent3>
      <a:accent4>
        <a:srgbClr val="2C1502"/>
      </a:accent4>
      <a:accent5>
        <a:srgbClr val="7030A0"/>
      </a:accent5>
      <a:accent6>
        <a:srgbClr val="5F0060"/>
      </a:accent6>
      <a:hlink>
        <a:srgbClr val="FE19FF"/>
      </a:hlink>
      <a:folHlink>
        <a:srgbClr val="FE66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325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Кінематограф  початку ХХ 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Поява планети "Голлівуд".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Кінематограф  початку ХХ ст.</dc:title>
  <dc:creator>Петро</dc:creator>
  <cp:lastModifiedBy>Петро</cp:lastModifiedBy>
  <cp:revision>13</cp:revision>
  <dcterms:created xsi:type="dcterms:W3CDTF">2015-03-04T13:39:12Z</dcterms:created>
  <dcterms:modified xsi:type="dcterms:W3CDTF">2015-03-04T15:18:13Z</dcterms:modified>
</cp:coreProperties>
</file>