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5" r:id="rId13"/>
    <p:sldId id="270" r:id="rId14"/>
    <p:sldId id="273" r:id="rId15"/>
    <p:sldId id="271" r:id="rId16"/>
    <p:sldId id="272" r:id="rId17"/>
    <p:sldId id="274" r:id="rId18"/>
    <p:sldId id="276" r:id="rId19"/>
    <p:sldId id="278" r:id="rId20"/>
    <p:sldId id="280" r:id="rId21"/>
    <p:sldId id="268" r:id="rId22"/>
    <p:sldId id="277" r:id="rId23"/>
    <p:sldId id="269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9C50-8D7C-4A31-BDFE-391F43AF097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A230-EED8-45FC-B334-D4F26054A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48DDA-2348-4295-A3A7-B121BE6FE886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CA486-D015-4CA8-BD97-9DA4EFDB6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A486-D015-4CA8-BD97-9DA4EFDB60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5.nnm.ru/b/c/9/c/c/7f26697a07b06498b346e8c17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6191260" cy="4643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Підготувала:</a:t>
            </a:r>
          </a:p>
          <a:p>
            <a:pPr algn="r"/>
            <a:r>
              <a:rPr lang="uk-UA" sz="2400" dirty="0" smtClean="0"/>
              <a:t>учениця 9-А класу</a:t>
            </a:r>
          </a:p>
          <a:p>
            <a:pPr algn="r"/>
            <a:r>
              <a:rPr lang="uk-UA" sz="2400" dirty="0" smtClean="0"/>
              <a:t>Волкова Інна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929718" cy="2071678"/>
          </a:xfrm>
        </p:spPr>
        <p:txBody>
          <a:bodyPr/>
          <a:lstStyle/>
          <a:p>
            <a:pPr algn="r"/>
            <a:r>
              <a:rPr lang="uk-UA" sz="5400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Готичний стиль в архітектурі країн Європи</a:t>
            </a:r>
            <a:endParaRPr lang="ru-RU" sz="5400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йл:Šv. Onos bažnyčia, Viln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4143404" cy="622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928670"/>
            <a:ext cx="2786082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Костел Св. </a:t>
            </a:r>
            <a:r>
              <a:rPr lang="ru-RU" sz="2400" i="1" dirty="0" err="1" smtClean="0"/>
              <a:t>Анни</a:t>
            </a:r>
            <a:r>
              <a:rPr lang="ru-RU" sz="2400" i="1" dirty="0" smtClean="0"/>
              <a:t> </a:t>
            </a:r>
          </a:p>
          <a:p>
            <a:pPr>
              <a:buNone/>
            </a:pPr>
            <a:r>
              <a:rPr lang="ru-RU" sz="2400" i="1" dirty="0" smtClean="0"/>
              <a:t>(</a:t>
            </a:r>
            <a:r>
              <a:rPr lang="ru-RU" sz="2400" i="1" dirty="0" err="1" smtClean="0"/>
              <a:t>Вільнюс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айл:Wells.cathedral.front.arp.jpg"/>
          <p:cNvPicPr>
            <a:picLocks noChangeAspect="1" noChangeArrowheads="1"/>
          </p:cNvPicPr>
          <p:nvPr/>
        </p:nvPicPr>
        <p:blipFill>
          <a:blip r:embed="rId2" cstate="print"/>
          <a:srcRect l="6604" r="2830" b="14787"/>
          <a:stretch>
            <a:fillRect/>
          </a:stretch>
        </p:blipFill>
        <p:spPr bwMode="auto">
          <a:xfrm>
            <a:off x="0" y="2643182"/>
            <a:ext cx="5950361" cy="42148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85728"/>
            <a:ext cx="4000496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Готика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рано (</a:t>
            </a:r>
            <a:r>
              <a:rPr lang="ru-RU" dirty="0" err="1" smtClean="0"/>
              <a:t>наприкінці</a:t>
            </a:r>
            <a:r>
              <a:rPr lang="ru-RU" dirty="0" smtClean="0"/>
              <a:t> ХІІ ст.)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до XVI ст. </a:t>
            </a:r>
            <a:r>
              <a:rPr lang="ru-RU" dirty="0" err="1" smtClean="0"/>
              <a:t>Млявий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готичний собор став не </a:t>
            </a:r>
            <a:r>
              <a:rPr lang="ru-RU" dirty="0" err="1" smtClean="0">
                <a:solidFill>
                  <a:schemeClr val="bg1"/>
                </a:solidFill>
              </a:rPr>
              <a:t>міс</a:t>
            </a:r>
            <a:r>
              <a:rPr lang="ru-RU" dirty="0" err="1" smtClean="0"/>
              <a:t>ьким</a:t>
            </a:r>
            <a:r>
              <a:rPr lang="ru-RU" dirty="0" smtClean="0"/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мо</a:t>
            </a:r>
            <a:r>
              <a:rPr lang="ru-RU" dirty="0" err="1" smtClean="0"/>
              <a:t>настирським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ото</a:t>
            </a:r>
            <a:r>
              <a:rPr lang="ru-RU" dirty="0" err="1" smtClean="0"/>
              <a:t>ченим</a:t>
            </a:r>
            <a:r>
              <a:rPr lang="ru-RU" dirty="0" smtClean="0"/>
              <a:t> полями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лук</a:t>
            </a:r>
            <a:r>
              <a:rPr lang="ru-RU" dirty="0" smtClean="0"/>
              <a:t>ами. </a:t>
            </a:r>
            <a:r>
              <a:rPr lang="ru-RU" dirty="0" err="1" smtClean="0"/>
              <a:t>Звідси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оче</a:t>
            </a:r>
            <a:r>
              <a:rPr lang="ru-RU" dirty="0" smtClean="0"/>
              <a:t>видно,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ро</a:t>
            </a:r>
            <a:r>
              <a:rPr lang="ru-RU" dirty="0" err="1" smtClean="0"/>
              <a:t>зпластаність</a:t>
            </a:r>
            <a:r>
              <a:rPr lang="ru-RU" dirty="0" smtClean="0"/>
              <a:t>» по </a:t>
            </a:r>
            <a:r>
              <a:rPr lang="ru-RU" dirty="0" err="1" smtClean="0">
                <a:solidFill>
                  <a:schemeClr val="bg1"/>
                </a:solidFill>
              </a:rPr>
              <a:t>гор</a:t>
            </a:r>
            <a:r>
              <a:rPr lang="ru-RU" dirty="0" err="1" smtClean="0"/>
              <a:t>изонталі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</a:t>
            </a:r>
            <a:r>
              <a:rPr lang="ru-RU" dirty="0" err="1" smtClean="0"/>
              <a:t>тягнутість</a:t>
            </a:r>
            <a:r>
              <a:rPr lang="ru-RU" dirty="0" smtClean="0"/>
              <a:t> у ширину, </a:t>
            </a:r>
            <a:r>
              <a:rPr lang="ru-RU" dirty="0" err="1" smtClean="0">
                <a:solidFill>
                  <a:schemeClr val="bg1"/>
                </a:solidFill>
              </a:rPr>
              <a:t>ная</a:t>
            </a:r>
            <a:r>
              <a:rPr lang="ru-RU" dirty="0" err="1" smtClean="0"/>
              <a:t>вність</a:t>
            </a:r>
            <a:r>
              <a:rPr lang="ru-RU" dirty="0" smtClean="0"/>
              <a:t> </a:t>
            </a:r>
            <a:r>
              <a:rPr lang="ru-RU" dirty="0" err="1" smtClean="0"/>
              <a:t>безлічі</a:t>
            </a:r>
            <a:r>
              <a:rPr lang="ru-RU" dirty="0" smtClean="0"/>
              <a:t> </a:t>
            </a:r>
            <a:r>
              <a:rPr lang="ru-RU" dirty="0" err="1" smtClean="0"/>
              <a:t>прибудов</a:t>
            </a:r>
            <a:r>
              <a:rPr lang="ru-RU" dirty="0" smtClean="0"/>
              <a:t>. </a:t>
            </a:r>
            <a:r>
              <a:rPr lang="ru-RU" dirty="0" err="1" smtClean="0"/>
              <a:t>Домінанта</a:t>
            </a:r>
            <a:r>
              <a:rPr lang="ru-RU" dirty="0" smtClean="0"/>
              <a:t> собору — </a:t>
            </a:r>
            <a:r>
              <a:rPr lang="ru-RU" dirty="0" err="1" smtClean="0"/>
              <a:t>величезна</a:t>
            </a:r>
            <a:r>
              <a:rPr lang="ru-RU" dirty="0" smtClean="0"/>
              <a:t> вежа на </a:t>
            </a:r>
            <a:r>
              <a:rPr lang="ru-RU" dirty="0" err="1" smtClean="0"/>
              <a:t>середхресті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4757742" cy="560406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Сомерсет, </a:t>
            </a:r>
            <a:r>
              <a:rPr lang="ru-RU" sz="2400" i="1" dirty="0" err="1" smtClean="0"/>
              <a:t>Кафедральний</a:t>
            </a:r>
            <a:r>
              <a:rPr lang="ru-RU" sz="2400" i="1" dirty="0" smtClean="0"/>
              <a:t> собор, </a:t>
            </a:r>
            <a:r>
              <a:rPr lang="ru-RU" sz="2400" i="1" dirty="0" err="1" smtClean="0"/>
              <a:t>Британія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5716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Англія</a:t>
            </a:r>
            <a:endParaRPr lang="ru-R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4400552" cy="911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err="1" smtClean="0"/>
              <a:t>Місто</a:t>
            </a:r>
            <a:r>
              <a:rPr lang="ru-RU" sz="2400" i="1" dirty="0" smtClean="0"/>
              <a:t> Йорк, собор, </a:t>
            </a:r>
            <a:r>
              <a:rPr lang="ru-RU" sz="2400" i="1" dirty="0" err="1" smtClean="0"/>
              <a:t>південно-західний</a:t>
            </a:r>
            <a:r>
              <a:rPr lang="ru-RU" sz="2400" i="1" dirty="0" smtClean="0"/>
              <a:t> фасад.</a:t>
            </a:r>
            <a:endParaRPr lang="ru-RU" sz="2400" i="1" dirty="0"/>
          </a:p>
        </p:txBody>
      </p:sp>
      <p:pic>
        <p:nvPicPr>
          <p:cNvPr id="32772" name="Picture 4" descr="Файл:York Minster l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375428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072206"/>
            <a:ext cx="483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Собор у Йорку, </a:t>
            </a:r>
            <a:r>
              <a:rPr lang="ru-RU" sz="2400" i="1" dirty="0" err="1" smtClean="0"/>
              <a:t>зірчасте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склепіння</a:t>
            </a:r>
            <a:endParaRPr lang="ru-RU" sz="2400" i="1" dirty="0"/>
          </a:p>
        </p:txBody>
      </p:sp>
      <p:pic>
        <p:nvPicPr>
          <p:cNvPr id="32774" name="Picture 6" descr="Файл:York York minster chapter house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60" y="1571613"/>
            <a:ext cx="571503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Palais du Tau vu des jardins et la Cathédrale Notre-D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000108"/>
            <a:ext cx="6143635" cy="464344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214290"/>
            <a:ext cx="407196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за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 </a:t>
            </a:r>
            <a:r>
              <a:rPr lang="ru-RU" dirty="0" err="1" smtClean="0"/>
              <a:t>відновила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занепаду</a:t>
            </a:r>
            <a:r>
              <a:rPr lang="ru-RU" dirty="0" smtClean="0"/>
              <a:t> 4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Риму,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наслідувались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використовувались</a:t>
            </a:r>
            <a:r>
              <a:rPr lang="ru-RU" dirty="0" smtClean="0"/>
              <a:t>. І </a:t>
            </a:r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ченці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носіями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11156"/>
          </a:xfrm>
        </p:spPr>
        <p:txBody>
          <a:bodyPr>
            <a:normAutofit/>
          </a:bodyPr>
          <a:lstStyle/>
          <a:p>
            <a:r>
              <a:rPr lang="ru-RU" sz="2400" i="1" dirty="0" err="1" smtClean="0"/>
              <a:t>Старе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нове</a:t>
            </a:r>
            <a:r>
              <a:rPr lang="ru-RU" sz="2400" i="1" dirty="0" smtClean="0"/>
              <a:t> в 17 ст. Реймс.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643578"/>
            <a:ext cx="2931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 err="1" smtClean="0"/>
              <a:t>Франція</a:t>
            </a:r>
            <a:r>
              <a:rPr lang="ru-RU" sz="5400" u="sng" dirty="0" smtClean="0"/>
              <a:t> </a:t>
            </a:r>
            <a:endParaRPr lang="ru-RU" sz="5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6364"/>
            <a:ext cx="5143504" cy="157163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Собор </a:t>
            </a:r>
            <a:r>
              <a:rPr lang="ru-RU" sz="2400" i="1" dirty="0" err="1" smtClean="0">
                <a:solidFill>
                  <a:schemeClr val="bg1"/>
                </a:solidFill>
              </a:rPr>
              <a:t>Паризької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Богоматері</a:t>
            </a:r>
            <a:endParaRPr lang="ru-RU" sz="24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000768"/>
            <a:ext cx="3543296" cy="631844"/>
          </a:xfrm>
        </p:spPr>
        <p:txBody>
          <a:bodyPr>
            <a:normAutofit fontScale="90000"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  <a:latin typeface="+mn-lt"/>
              </a:rPr>
              <a:t>Кафедральний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 собор </a:t>
            </a:r>
            <a:r>
              <a:rPr lang="ru-RU" sz="2400" i="1" dirty="0" err="1" smtClean="0">
                <a:solidFill>
                  <a:schemeClr val="bg1"/>
                </a:solidFill>
                <a:latin typeface="+mn-lt"/>
              </a:rPr>
              <a:t>Івана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+mn-lt"/>
              </a:rPr>
              <a:t>Хрестителя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400" i="1" dirty="0" err="1" smtClean="0">
                <a:solidFill>
                  <a:schemeClr val="bg1"/>
                </a:solidFill>
                <a:latin typeface="+mn-lt"/>
              </a:rPr>
              <a:t>Ліоні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, фасад</a:t>
            </a:r>
            <a:endParaRPr lang="ru-RU" sz="2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1749" name="Picture 5" descr="Файл:NotreDameDe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9124" cy="5787704"/>
          </a:xfrm>
          <a:prstGeom prst="rect">
            <a:avLst/>
          </a:prstGeom>
          <a:noFill/>
        </p:spPr>
      </p:pic>
      <p:pic>
        <p:nvPicPr>
          <p:cNvPr id="31751" name="Picture 7" descr="Файл:Cathédrale Saint J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0"/>
            <a:ext cx="46767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28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землях,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до складу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власне</a:t>
            </a:r>
            <a:r>
              <a:rPr lang="ru-RU" dirty="0" smtClean="0"/>
              <a:t>  готичний стиль практично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. 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шатрова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, — </a:t>
            </a:r>
            <a:r>
              <a:rPr lang="ru-RU" dirty="0" err="1" smtClean="0"/>
              <a:t>особливий</a:t>
            </a:r>
            <a:r>
              <a:rPr lang="ru-RU" dirty="0" smtClean="0"/>
              <a:t> стиль, </a:t>
            </a:r>
            <a:r>
              <a:rPr lang="ru-RU" dirty="0" err="1" smtClean="0"/>
              <a:t>поширений</a:t>
            </a:r>
            <a:r>
              <a:rPr lang="ru-RU" dirty="0" smtClean="0"/>
              <a:t> у </a:t>
            </a:r>
            <a:r>
              <a:rPr lang="en-US" dirty="0" smtClean="0"/>
              <a:t>XVI–XVII </a:t>
            </a:r>
            <a:r>
              <a:rPr lang="ru-RU" dirty="0" smtClean="0"/>
              <a:t>ст. як у церковному,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громадянському</a:t>
            </a:r>
            <a:r>
              <a:rPr lang="ru-RU" dirty="0" smtClean="0"/>
              <a:t> </a:t>
            </a:r>
            <a:r>
              <a:rPr lang="ru-RU" dirty="0" err="1" smtClean="0"/>
              <a:t>будівництві</a:t>
            </a:r>
            <a:r>
              <a:rPr lang="ru-RU" dirty="0" smtClean="0"/>
              <a:t>, в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західноєвропейське</a:t>
            </a:r>
            <a:r>
              <a:rPr lang="ru-RU" dirty="0" smtClean="0"/>
              <a:t> </a:t>
            </a:r>
            <a:r>
              <a:rPr lang="ru-RU" dirty="0" err="1" smtClean="0"/>
              <a:t>коріння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памятки </a:t>
            </a:r>
            <a:r>
              <a:rPr lang="ru-RU" dirty="0" err="1" smtClean="0"/>
              <a:t>цього</a:t>
            </a:r>
            <a:r>
              <a:rPr lang="ru-RU" dirty="0" smtClean="0"/>
              <a:t> стилю (</a:t>
            </a:r>
            <a:r>
              <a:rPr lang="ru-RU" dirty="0" err="1" smtClean="0"/>
              <a:t>Покровська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Александрова, 1508–1513 та </a:t>
            </a:r>
            <a:r>
              <a:rPr lang="ru-RU" dirty="0" err="1" smtClean="0"/>
              <a:t>Вознесенська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у </a:t>
            </a:r>
            <a:r>
              <a:rPr lang="ru-RU" dirty="0" err="1" smtClean="0"/>
              <a:t>Коломенському</a:t>
            </a:r>
            <a:r>
              <a:rPr lang="ru-RU" dirty="0" smtClean="0"/>
              <a:t>, 1528–1532)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збудовані</a:t>
            </a:r>
            <a:r>
              <a:rPr lang="ru-RU" dirty="0" smtClean="0"/>
              <a:t> </a:t>
            </a:r>
            <a:r>
              <a:rPr lang="ru-RU" dirty="0" err="1" smtClean="0"/>
              <a:t>іноземцями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типово</a:t>
            </a:r>
            <a:r>
              <a:rPr lang="ru-RU" dirty="0" smtClean="0"/>
              <a:t> </a:t>
            </a:r>
            <a:r>
              <a:rPr lang="ru-RU" dirty="0" err="1" smtClean="0"/>
              <a:t>готичної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58072" cy="989034"/>
          </a:xfrm>
        </p:spPr>
        <p:txBody>
          <a:bodyPr>
            <a:normAutofit/>
          </a:bodyPr>
          <a:lstStyle/>
          <a:p>
            <a:r>
              <a:rPr lang="uk-UA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 імперія</a:t>
            </a:r>
            <a:endParaRPr lang="ru-R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572000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Покрови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Медвєдкові</a:t>
            </a:r>
            <a:r>
              <a:rPr lang="ru-RU" sz="2400" i="1" dirty="0" smtClean="0"/>
              <a:t> (1635 -1640)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543428" cy="1143000"/>
          </a:xfrm>
        </p:spPr>
        <p:txBody>
          <a:bodyPr>
            <a:normAutofit/>
          </a:bodyPr>
          <a:lstStyle/>
          <a:p>
            <a:r>
              <a:rPr lang="ru-RU" sz="2400" i="1" dirty="0" err="1" smtClean="0"/>
              <a:t>Неоготичний</a:t>
            </a:r>
            <a:r>
              <a:rPr lang="ru-RU" sz="2400" i="1" dirty="0" smtClean="0"/>
              <a:t> верх </a:t>
            </a:r>
            <a:r>
              <a:rPr lang="ru-RU" sz="2400" i="1" dirty="0" err="1" smtClean="0"/>
              <a:t>Спаської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вежі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Московського</a:t>
            </a:r>
            <a:r>
              <a:rPr lang="ru-RU" sz="2400" i="1" dirty="0" smtClean="0"/>
              <a:t> Кремля</a:t>
            </a:r>
            <a:endParaRPr lang="ru-RU" sz="2400" i="1" dirty="0"/>
          </a:p>
        </p:txBody>
      </p:sp>
      <p:pic>
        <p:nvPicPr>
          <p:cNvPr id="30728" name="Picture 8" descr="Файл:Russia-Moscow-Kremlin-Saviour Tow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52524"/>
            <a:ext cx="4267200" cy="5705476"/>
          </a:xfrm>
          <a:prstGeom prst="rect">
            <a:avLst/>
          </a:prstGeom>
          <a:noFill/>
        </p:spPr>
      </p:pic>
      <p:pic>
        <p:nvPicPr>
          <p:cNvPr id="30730" name="Picture 10" descr="Файл:Church in Medvedk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524"/>
            <a:ext cx="42767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айл:Luftbild Ulmer Muenster.JPG"/>
          <p:cNvPicPr>
            <a:picLocks noChangeAspect="1" noChangeArrowheads="1"/>
          </p:cNvPicPr>
          <p:nvPr/>
        </p:nvPicPr>
        <p:blipFill>
          <a:blip r:embed="rId2" cstate="print"/>
          <a:srcRect l="23125" r="14062"/>
          <a:stretch>
            <a:fillRect/>
          </a:stretch>
        </p:blipFill>
        <p:spPr bwMode="auto">
          <a:xfrm>
            <a:off x="4357654" y="357166"/>
            <a:ext cx="4786346" cy="571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59"/>
            <a:ext cx="4357718" cy="57150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Німецька</a:t>
            </a:r>
            <a:r>
              <a:rPr lang="ru-RU" dirty="0" smtClean="0"/>
              <a:t> готика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готики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мала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</a:t>
            </a:r>
            <a:r>
              <a:rPr lang="ru-RU" dirty="0" err="1" smtClean="0"/>
              <a:t>Недобудовані</a:t>
            </a:r>
            <a:r>
              <a:rPr lang="ru-RU" dirty="0" smtClean="0"/>
              <a:t> </a:t>
            </a:r>
            <a:r>
              <a:rPr lang="ru-RU" dirty="0" err="1" smtClean="0"/>
              <a:t>романські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добудовують</a:t>
            </a:r>
            <a:r>
              <a:rPr lang="ru-RU" dirty="0" smtClean="0"/>
              <a:t> в новому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до них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готичні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та </a:t>
            </a:r>
            <a:r>
              <a:rPr lang="ru-RU" dirty="0" err="1" smtClean="0"/>
              <a:t>елементи</a:t>
            </a:r>
            <a:r>
              <a:rPr lang="ru-RU" dirty="0" smtClean="0"/>
              <a:t>.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низка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романсько-готичних</a:t>
            </a:r>
            <a:r>
              <a:rPr lang="ru-RU" dirty="0" smtClean="0"/>
              <a:t>, </a:t>
            </a:r>
            <a:r>
              <a:rPr lang="ru-RU" dirty="0" err="1" smtClean="0"/>
              <a:t>перехідного</a:t>
            </a:r>
            <a:r>
              <a:rPr lang="ru-RU" dirty="0" smtClean="0"/>
              <a:t> стилю, не </a:t>
            </a:r>
            <a:r>
              <a:rPr lang="ru-RU" dirty="0" err="1" smtClean="0"/>
              <a:t>позбавлених</a:t>
            </a:r>
            <a:r>
              <a:rPr lang="ru-RU" dirty="0" smtClean="0"/>
              <a:t> </a:t>
            </a:r>
            <a:r>
              <a:rPr lang="ru-RU" dirty="0" err="1" smtClean="0"/>
              <a:t>виразності</a:t>
            </a:r>
            <a:r>
              <a:rPr lang="ru-RU" dirty="0" smtClean="0"/>
              <a:t>, </a:t>
            </a:r>
            <a:r>
              <a:rPr lang="ru-RU" dirty="0" err="1" smtClean="0"/>
              <a:t>монументальності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6000768"/>
            <a:ext cx="3214678" cy="439718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Ульмський</a:t>
            </a:r>
            <a:r>
              <a:rPr lang="ru-RU" sz="2400" i="1" dirty="0" smtClean="0"/>
              <a:t> собор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3808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614866" cy="614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err="1" smtClean="0"/>
              <a:t>Санкт-Андреаскірхе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Гільдесгайм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6143644"/>
            <a:ext cx="4929190" cy="417530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Михаельскірхе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Бамберг</a:t>
            </a:r>
            <a:endParaRPr lang="ru-RU" sz="2400" i="1" dirty="0"/>
          </a:p>
        </p:txBody>
      </p:sp>
      <p:pic>
        <p:nvPicPr>
          <p:cNvPr id="34818" name="Picture 2" descr="Файл:St-and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448175" cy="4448175"/>
          </a:xfrm>
          <a:prstGeom prst="rect">
            <a:avLst/>
          </a:prstGeom>
          <a:noFill/>
        </p:spPr>
      </p:pic>
      <p:pic>
        <p:nvPicPr>
          <p:cNvPr id="34820" name="Picture 4" descr="Файл:Bamberg-StMichael1-As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48577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Catedral Santiago060305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87" y="2000240"/>
            <a:ext cx="6477013" cy="48577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2786050" cy="485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</a:t>
            </a:r>
            <a:r>
              <a:rPr lang="en-US" sz="2400" dirty="0" smtClean="0"/>
              <a:t>XIII — </a:t>
            </a:r>
            <a:r>
              <a:rPr lang="ru-RU" sz="2400" dirty="0" err="1" smtClean="0"/>
              <a:t>першій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половині</a:t>
            </a:r>
            <a:r>
              <a:rPr lang="ru-RU" sz="2400" dirty="0" smtClean="0"/>
              <a:t> </a:t>
            </a:r>
            <a:r>
              <a:rPr lang="en-US" sz="2400" dirty="0" smtClean="0"/>
              <a:t>XV </a:t>
            </a:r>
            <a:r>
              <a:rPr lang="ru-RU" sz="2400" dirty="0" smtClean="0"/>
              <a:t>ст. в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формується</a:t>
            </a:r>
            <a:r>
              <a:rPr lang="ru-RU" sz="2400" dirty="0" smtClean="0"/>
              <a:t> готичний стиль.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357298"/>
            <a:ext cx="4400552" cy="560406"/>
          </a:xfrm>
        </p:spPr>
        <p:txBody>
          <a:bodyPr>
            <a:normAutofit fontScale="90000"/>
          </a:bodyPr>
          <a:lstStyle/>
          <a:p>
            <a:r>
              <a:rPr lang="ru-RU" sz="2400" i="1" dirty="0" err="1" smtClean="0"/>
              <a:t>Кафедральний</a:t>
            </a:r>
            <a:r>
              <a:rPr lang="ru-RU" sz="2400" i="1" dirty="0" smtClean="0"/>
              <a:t> собор, </a:t>
            </a:r>
            <a:r>
              <a:rPr lang="ru-RU" sz="2400" i="1" dirty="0" err="1" smtClean="0"/>
              <a:t>Сантьяґо-де-Компостела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2671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Іспанія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/>
              <a:t>Го́тика</a:t>
            </a:r>
            <a:r>
              <a:rPr lang="vi-VN" dirty="0" smtClean="0"/>
              <a:t> (італ. </a:t>
            </a:r>
            <a:r>
              <a:rPr lang="it-IT" dirty="0" smtClean="0"/>
              <a:t>gotico</a:t>
            </a:r>
            <a:r>
              <a:rPr lang="en-US" dirty="0" smtClean="0"/>
              <a:t>, </a:t>
            </a:r>
            <a:r>
              <a:rPr lang="vi-VN" dirty="0" smtClean="0"/>
              <a:t>від назви германського племені готів), готичний стиль — художній стиль, що був завершальним етапом у розвитку середньовічної культури країн Західної Європи (між серединами </a:t>
            </a:r>
            <a:r>
              <a:rPr lang="en-US" dirty="0" smtClean="0"/>
              <a:t>XII </a:t>
            </a:r>
            <a:r>
              <a:rPr lang="vi-VN" dirty="0" smtClean="0"/>
              <a:t>і </a:t>
            </a:r>
            <a:r>
              <a:rPr lang="en-US" dirty="0" smtClean="0"/>
              <a:t>XVI </a:t>
            </a:r>
            <a:r>
              <a:rPr lang="vi-VN" dirty="0" smtClean="0"/>
              <a:t>століть). Термін «Готика» введений в епоху Відродження як зневажливе позначення всього середньовічного мистецтва, що вважалося «варварським».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Термін</a:t>
            </a:r>
            <a:r>
              <a:rPr lang="ru-RU" b="1" u="sng" dirty="0" smtClean="0"/>
              <a:t> «Готика»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Kathedrale Siena Fassade.jpg"/>
          <p:cNvPicPr>
            <a:picLocks noChangeAspect="1" noChangeArrowheads="1"/>
          </p:cNvPicPr>
          <p:nvPr/>
        </p:nvPicPr>
        <p:blipFill>
          <a:blip r:embed="rId2" cstate="print"/>
          <a:srcRect l="9589" b="1333"/>
          <a:stretch>
            <a:fillRect/>
          </a:stretch>
        </p:blipFill>
        <p:spPr bwMode="auto">
          <a:xfrm>
            <a:off x="0" y="1000108"/>
            <a:ext cx="4714908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3000396" cy="1000108"/>
          </a:xfrm>
        </p:spPr>
        <p:txBody>
          <a:bodyPr>
            <a:normAutofit/>
          </a:bodyPr>
          <a:lstStyle/>
          <a:p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Італія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303977"/>
            <a:ext cx="5572132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err="1" smtClean="0"/>
              <a:t>Сієнський</a:t>
            </a:r>
            <a:r>
              <a:rPr lang="ru-RU" sz="2800" i="1" dirty="0" smtClean="0"/>
              <a:t> собор. </a:t>
            </a:r>
            <a:r>
              <a:rPr lang="ru-RU" sz="2800" i="1" dirty="0" err="1" smtClean="0"/>
              <a:t>Західний</a:t>
            </a:r>
            <a:r>
              <a:rPr lang="ru-RU" sz="2800" i="1" dirty="0" smtClean="0"/>
              <a:t> фасад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66" y="5786454"/>
            <a:ext cx="3071834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err="1" smtClean="0"/>
              <a:t>Міланський</a:t>
            </a:r>
            <a:r>
              <a:rPr lang="ru-RU" sz="2800" i="1" dirty="0" smtClean="0"/>
              <a:t> собор</a:t>
            </a:r>
            <a:endParaRPr lang="ru-RU" sz="2800" i="1" dirty="0"/>
          </a:p>
        </p:txBody>
      </p:sp>
      <p:pic>
        <p:nvPicPr>
          <p:cNvPr id="1028" name="Picture 4" descr="Файл:Milano Piazza del Duomo 2.jpg"/>
          <p:cNvPicPr>
            <a:picLocks noChangeAspect="1" noChangeArrowheads="1"/>
          </p:cNvPicPr>
          <p:nvPr/>
        </p:nvPicPr>
        <p:blipFill>
          <a:blip r:embed="rId3" cstate="print"/>
          <a:srcRect t="8750" r="21250"/>
          <a:stretch>
            <a:fillRect/>
          </a:stretch>
        </p:blipFill>
        <p:spPr bwMode="auto">
          <a:xfrm>
            <a:off x="3857620" y="500042"/>
            <a:ext cx="6000792" cy="521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1502201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5357818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найцікавіших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 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—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en-US" dirty="0" smtClean="0"/>
              <a:t>XIV — </a:t>
            </a:r>
            <a:r>
              <a:rPr lang="ru-RU" dirty="0" smtClean="0"/>
              <a:t>перша половина </a:t>
            </a:r>
            <a:r>
              <a:rPr lang="en-US" dirty="0" smtClean="0"/>
              <a:t>XV </a:t>
            </a:r>
            <a:r>
              <a:rPr lang="ru-RU" dirty="0" err="1" smtClean="0"/>
              <a:t>століття</a:t>
            </a:r>
            <a:r>
              <a:rPr lang="ru-RU" dirty="0" smtClean="0"/>
              <a:t>. На </a:t>
            </a:r>
            <a:r>
              <a:rPr lang="ru-RU" dirty="0" err="1" smtClean="0"/>
              <a:t>західних</a:t>
            </a:r>
            <a:r>
              <a:rPr lang="ru-RU" dirty="0" smtClean="0"/>
              <a:t> землях,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за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потерпіли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монголо-татарської</a:t>
            </a:r>
            <a:r>
              <a:rPr lang="ru-RU" dirty="0" smtClean="0"/>
              <a:t> навали,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розвиваються</a:t>
            </a:r>
            <a:r>
              <a:rPr lang="ru-RU" dirty="0" smtClean="0"/>
              <a:t> ремесла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506" y="0"/>
            <a:ext cx="5043494" cy="1582726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Святої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Єлизавети</a:t>
            </a:r>
            <a:r>
              <a:rPr lang="ru-RU" sz="2400" i="1" dirty="0" smtClean="0"/>
              <a:t> в </a:t>
            </a:r>
            <a:r>
              <a:rPr lang="ru-RU" sz="2400" i="1" dirty="0" err="1" smtClean="0"/>
              <a:t>Хусті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Закарпатті</a:t>
            </a:r>
            <a:r>
              <a:rPr lang="ru-RU" sz="2400" i="1" dirty="0" smtClean="0"/>
              <a:t> , </a:t>
            </a:r>
            <a:r>
              <a:rPr lang="ru-RU" sz="2400" i="1" dirty="0" err="1" smtClean="0"/>
              <a:t>нині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Хустська</a:t>
            </a:r>
            <a:r>
              <a:rPr lang="ru-RU" sz="2400" i="1" dirty="0" smtClean="0"/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Реформатська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церква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u="sng" dirty="0" err="1" smtClean="0"/>
              <a:t>Україна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7286676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err="1" smtClean="0"/>
              <a:t>Миколаївський</a:t>
            </a:r>
            <a:r>
              <a:rPr lang="ru-RU" sz="2400" i="1" dirty="0" smtClean="0"/>
              <a:t> костел у </a:t>
            </a:r>
            <a:r>
              <a:rPr lang="ru-RU" sz="2400" i="1" dirty="0" err="1" smtClean="0"/>
              <a:t>Вижнянах</a:t>
            </a:r>
            <a:r>
              <a:rPr lang="ru-RU" sz="2400" i="1" dirty="0" smtClean="0"/>
              <a:t> (1400—1651)</a:t>
            </a:r>
            <a:endParaRPr lang="ru-RU" sz="2400" i="1" dirty="0"/>
          </a:p>
        </p:txBody>
      </p:sp>
      <p:pic>
        <p:nvPicPr>
          <p:cNvPr id="35842" name="Picture 2" descr="http://upload.wikimedia.org/wikipedia/uk/4/48/%D0%9C%D0%B8%D0%BA%D0%BE%D0%BB%D0%B0%D1%97%D0%B2%D1%81%D1%8C%D0%BA%D0%B8%D0%B9_%D0%BA%D0%BE%D1%81%D1%82%D0%B5%D0%BB_%D1%83_%D0%92%D0%B8%D0%B6%D0%BD%D1%8F%D0%BD%D0%B0%D1%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715172" cy="5301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айл:Katedra Łacińska Lwów 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001024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2857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культових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переважали</a:t>
            </a:r>
            <a:r>
              <a:rPr lang="ru-RU" dirty="0" smtClean="0"/>
              <a:t> </a:t>
            </a:r>
            <a:r>
              <a:rPr lang="ru-RU" dirty="0" err="1" smtClean="0"/>
              <a:t>католицькі</a:t>
            </a:r>
            <a:r>
              <a:rPr lang="ru-RU" dirty="0" smtClean="0"/>
              <a:t> </a:t>
            </a:r>
            <a:r>
              <a:rPr lang="ru-RU" dirty="0" err="1" smtClean="0"/>
              <a:t>костели</a:t>
            </a:r>
            <a:r>
              <a:rPr lang="ru-RU" dirty="0" smtClean="0"/>
              <a:t>. </a:t>
            </a:r>
            <a:r>
              <a:rPr lang="ru-RU" dirty="0" err="1" smtClean="0"/>
              <a:t>Вирішальну</a:t>
            </a:r>
            <a:r>
              <a:rPr lang="ru-RU" dirty="0" smtClean="0"/>
              <a:t> роль у </a:t>
            </a:r>
            <a:r>
              <a:rPr lang="ru-RU" dirty="0" err="1" smtClean="0"/>
              <a:t>формуванні</a:t>
            </a:r>
            <a:r>
              <a:rPr lang="ru-RU" dirty="0" smtClean="0"/>
              <a:t> нового стилю </a:t>
            </a:r>
            <a:r>
              <a:rPr lang="ru-RU" dirty="0" err="1" smtClean="0"/>
              <a:t>відіграв</a:t>
            </a:r>
            <a:r>
              <a:rPr lang="ru-RU" dirty="0" smtClean="0"/>
              <a:t> </a:t>
            </a:r>
            <a:r>
              <a:rPr lang="ru-RU" dirty="0" err="1" smtClean="0"/>
              <a:t>Львівський</a:t>
            </a:r>
            <a:r>
              <a:rPr lang="ru-RU" dirty="0" smtClean="0"/>
              <a:t> </a:t>
            </a:r>
            <a:r>
              <a:rPr lang="ru-RU" dirty="0" err="1" smtClean="0"/>
              <a:t>кафедральний</a:t>
            </a:r>
            <a:r>
              <a:rPr lang="ru-RU" dirty="0" smtClean="0"/>
              <a:t> костел. </a:t>
            </a:r>
            <a:r>
              <a:rPr lang="ru-RU" dirty="0" err="1" smtClean="0"/>
              <a:t>Його</a:t>
            </a:r>
            <a:r>
              <a:rPr lang="ru-RU" dirty="0" smtClean="0"/>
              <a:t> заклали на початку 60-х </a:t>
            </a:r>
            <a:r>
              <a:rPr lang="ru-RU" dirty="0" err="1" smtClean="0"/>
              <a:t>років</a:t>
            </a:r>
            <a:r>
              <a:rPr lang="ru-RU" dirty="0" smtClean="0"/>
              <a:t> XIV </a:t>
            </a:r>
            <a:r>
              <a:rPr lang="ru-RU" dirty="0" err="1" smtClean="0"/>
              <a:t>століття</a:t>
            </a:r>
            <a:r>
              <a:rPr lang="ru-RU" dirty="0" smtClean="0"/>
              <a:t>, а завершили в основному в 80-х роках </a:t>
            </a:r>
            <a:r>
              <a:rPr lang="ru-RU" dirty="0" err="1" smtClean="0"/>
              <a:t>наступного</a:t>
            </a:r>
            <a:r>
              <a:rPr lang="ru-RU" dirty="0" smtClean="0"/>
              <a:t>. У </a:t>
            </a:r>
            <a:r>
              <a:rPr lang="ru-RU" dirty="0" err="1" smtClean="0"/>
              <a:t>подальших</a:t>
            </a:r>
            <a:r>
              <a:rPr lang="ru-RU" dirty="0" smtClean="0"/>
              <a:t> </a:t>
            </a:r>
            <a:r>
              <a:rPr lang="ru-RU" dirty="0" err="1" smtClean="0"/>
              <a:t>століттях</a:t>
            </a:r>
            <a:r>
              <a:rPr lang="ru-RU" dirty="0" smtClean="0"/>
              <a:t> костел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перебудов</a:t>
            </a:r>
            <a:r>
              <a:rPr lang="ru-RU" dirty="0" smtClean="0"/>
              <a:t>, </a:t>
            </a:r>
            <a:r>
              <a:rPr lang="ru-RU" dirty="0" err="1" smtClean="0"/>
              <a:t>втратив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веж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вигляд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однак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планувальна</a:t>
            </a:r>
            <a:r>
              <a:rPr lang="ru-RU" dirty="0" smtClean="0">
                <a:solidFill>
                  <a:schemeClr val="bg1"/>
                </a:solidFill>
              </a:rPr>
              <a:t> структура </a:t>
            </a:r>
            <a:r>
              <a:rPr lang="ru-RU" dirty="0" err="1" smtClean="0"/>
              <a:t>залишилась</a:t>
            </a:r>
            <a:r>
              <a:rPr lang="ru-RU" dirty="0" smtClean="0"/>
              <a:t> </a:t>
            </a:r>
            <a:r>
              <a:rPr lang="ru-RU" dirty="0" err="1" smtClean="0"/>
              <a:t>первісною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Культура </a:t>
            </a:r>
            <a:r>
              <a:rPr lang="ru-RU" dirty="0" err="1" smtClean="0"/>
              <a:t>середньовіччя</a:t>
            </a:r>
            <a:r>
              <a:rPr lang="ru-RU" dirty="0" smtClean="0"/>
              <a:t>, яка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, </a:t>
            </a:r>
            <a:r>
              <a:rPr lang="ru-RU" dirty="0" err="1" smtClean="0"/>
              <a:t>висунула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коло </a:t>
            </a:r>
            <a:r>
              <a:rPr lang="ru-RU" dirty="0" err="1" smtClean="0"/>
              <a:t>ідей</a:t>
            </a:r>
            <a:r>
              <a:rPr lang="ru-RU" dirty="0" smtClean="0"/>
              <a:t> та </a:t>
            </a:r>
            <a:r>
              <a:rPr lang="ru-RU" dirty="0" err="1" smtClean="0"/>
              <a:t>образів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естетичні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,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прийоми</a:t>
            </a:r>
            <a:r>
              <a:rPr lang="ru-RU" dirty="0" smtClean="0"/>
              <a:t>. </a:t>
            </a:r>
            <a:r>
              <a:rPr lang="ru-RU" dirty="0" err="1" smtClean="0"/>
              <a:t>Надихаючись</a:t>
            </a:r>
            <a:r>
              <a:rPr lang="ru-RU" dirty="0" smtClean="0"/>
              <a:t> духом </a:t>
            </a:r>
            <a:r>
              <a:rPr lang="ru-RU" dirty="0" err="1" smtClean="0"/>
              <a:t>християнства</a:t>
            </a:r>
            <a:r>
              <a:rPr lang="ru-RU" dirty="0" smtClean="0"/>
              <a:t>,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глибоко</a:t>
            </a:r>
            <a:r>
              <a:rPr lang="ru-RU" dirty="0" smtClean="0"/>
              <a:t> проникло у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до </a:t>
            </a:r>
            <a:r>
              <a:rPr lang="ru-RU" dirty="0" err="1" smtClean="0"/>
              <a:t>духовності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. </a:t>
            </a:r>
            <a:r>
              <a:rPr lang="ru-RU" dirty="0" err="1" smtClean="0"/>
              <a:t>Мислителі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художники </a:t>
            </a:r>
            <a:r>
              <a:rPr lang="ru-RU" dirty="0" err="1" smtClean="0"/>
              <a:t>цієї</a:t>
            </a:r>
            <a:r>
              <a:rPr lang="ru-RU" dirty="0" smtClean="0"/>
              <a:t> пори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античності</a:t>
            </a:r>
            <a:r>
              <a:rPr lang="ru-RU" dirty="0" smtClean="0"/>
              <a:t>,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, </a:t>
            </a:r>
            <a:r>
              <a:rPr lang="ru-RU" dirty="0" err="1" smtClean="0"/>
              <a:t>міркували</a:t>
            </a:r>
            <a:r>
              <a:rPr lang="ru-RU" dirty="0" smtClean="0"/>
              <a:t> про </a:t>
            </a:r>
            <a:r>
              <a:rPr lang="ru-RU" dirty="0" err="1" smtClean="0"/>
              <a:t>розумне</a:t>
            </a:r>
            <a:r>
              <a:rPr lang="ru-RU" dirty="0" smtClean="0"/>
              <a:t> </a:t>
            </a:r>
            <a:r>
              <a:rPr lang="ru-RU" dirty="0" err="1" smtClean="0"/>
              <a:t>влаштування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Але </a:t>
            </a:r>
            <a:r>
              <a:rPr lang="ru-RU" dirty="0" err="1" smtClean="0"/>
              <a:t>виражали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специфічно</a:t>
            </a:r>
            <a:r>
              <a:rPr lang="ru-RU" dirty="0" smtClean="0"/>
              <a:t>, </a:t>
            </a:r>
            <a:r>
              <a:rPr lang="ru-RU" dirty="0" err="1" smtClean="0"/>
              <a:t>абстрактнішою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(Belgium) St. Michael &amp; St. Gudula Cathedral Tower, Bruss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285728"/>
            <a:ext cx="5686425" cy="6572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642918"/>
            <a:ext cx="8501090" cy="6215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готики </a:t>
            </a:r>
            <a:r>
              <a:rPr lang="ru-RU" dirty="0" err="1" smtClean="0"/>
              <a:t>займав</a:t>
            </a:r>
            <a:r>
              <a:rPr lang="ru-RU" dirty="0" smtClean="0"/>
              <a:t> собор — </a:t>
            </a:r>
          </a:p>
          <a:p>
            <a:pPr>
              <a:buNone/>
            </a:pP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синтезу </a:t>
            </a:r>
          </a:p>
          <a:p>
            <a:pPr>
              <a:buNone/>
            </a:pPr>
            <a:r>
              <a:rPr lang="ru-RU" dirty="0" err="1" smtClean="0"/>
              <a:t>архітектури</a:t>
            </a:r>
            <a:r>
              <a:rPr lang="ru-RU" dirty="0" smtClean="0"/>
              <a:t>,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живопису</a:t>
            </a:r>
            <a:r>
              <a:rPr lang="ru-RU" dirty="0" smtClean="0"/>
              <a:t> (</a:t>
            </a:r>
            <a:r>
              <a:rPr lang="ru-RU" dirty="0" err="1" smtClean="0"/>
              <a:t>вітражів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err="1" smtClean="0"/>
              <a:t>Незрівнянний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простір</a:t>
            </a:r>
            <a:r>
              <a:rPr lang="ru-RU" dirty="0" smtClean="0"/>
              <a:t> собору, </a:t>
            </a:r>
            <a:r>
              <a:rPr lang="ru-RU" dirty="0" err="1" smtClean="0"/>
              <a:t>вертикалізм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 веж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склепінь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підпорядкування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динамічним</a:t>
            </a:r>
            <a:r>
              <a:rPr lang="ru-RU" dirty="0" smtClean="0"/>
              <a:t> </a:t>
            </a:r>
            <a:r>
              <a:rPr lang="ru-RU" dirty="0" err="1" smtClean="0"/>
              <a:t>архітектурним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ритмам, </a:t>
            </a:r>
            <a:r>
              <a:rPr lang="ru-RU" dirty="0" err="1" smtClean="0"/>
              <a:t>багатобарвне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сяйво</a:t>
            </a:r>
            <a:r>
              <a:rPr lang="ru-RU" dirty="0" smtClean="0"/>
              <a:t> </a:t>
            </a:r>
            <a:r>
              <a:rPr lang="ru-RU" dirty="0" err="1" smtClean="0"/>
              <a:t>вітражів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віруючих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ru-RU" i="1" dirty="0" err="1" smtClean="0"/>
              <a:t>Брюссельський</a:t>
            </a:r>
            <a:r>
              <a:rPr lang="ru-RU" i="1" dirty="0" smtClean="0"/>
              <a:t> собор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Brosen mikol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405712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6380" y="1000108"/>
            <a:ext cx="40386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ансамблі</a:t>
            </a:r>
            <a:r>
              <a:rPr lang="ru-RU" dirty="0" smtClean="0"/>
              <a:t> включали </a:t>
            </a:r>
            <a:r>
              <a:rPr lang="ru-RU" dirty="0" err="1" smtClean="0"/>
              <a:t>культові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світські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замки, </a:t>
            </a:r>
            <a:r>
              <a:rPr lang="ru-RU" dirty="0" err="1" smtClean="0"/>
              <a:t>укріплення</a:t>
            </a:r>
            <a:r>
              <a:rPr lang="ru-RU" dirty="0" smtClean="0"/>
              <a:t>, мости, </a:t>
            </a:r>
            <a:r>
              <a:rPr lang="ru-RU" dirty="0" err="1" smtClean="0"/>
              <a:t>колодязі</a:t>
            </a:r>
            <a:r>
              <a:rPr lang="ru-RU" dirty="0" smtClean="0"/>
              <a:t>. Головна </a:t>
            </a:r>
            <a:r>
              <a:rPr lang="ru-RU" dirty="0" err="1" smtClean="0"/>
              <a:t>міська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часто </a:t>
            </a:r>
            <a:r>
              <a:rPr lang="ru-RU" dirty="0" err="1" smtClean="0"/>
              <a:t>оббудовувалася</a:t>
            </a:r>
            <a:r>
              <a:rPr lang="ru-RU" dirty="0" smtClean="0"/>
              <a:t> </a:t>
            </a:r>
            <a:r>
              <a:rPr lang="ru-RU" dirty="0" err="1" smtClean="0"/>
              <a:t>спорудами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аркадами, </a:t>
            </a:r>
            <a:r>
              <a:rPr lang="ru-RU" dirty="0" err="1" smtClean="0"/>
              <a:t>торгівельними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складськими</a:t>
            </a:r>
            <a:r>
              <a:rPr lang="ru-RU" dirty="0" smtClean="0"/>
              <a:t> </a:t>
            </a:r>
            <a:r>
              <a:rPr lang="ru-RU" dirty="0" err="1" smtClean="0"/>
              <a:t>приміщеннями</a:t>
            </a:r>
            <a:r>
              <a:rPr lang="ru-RU" dirty="0" smtClean="0"/>
              <a:t> на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поверхах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14282" y="5429264"/>
            <a:ext cx="4395790" cy="982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err="1" smtClean="0"/>
              <a:t>Церква</a:t>
            </a:r>
            <a:r>
              <a:rPr lang="ru-RU" sz="2400" i="1" dirty="0" smtClean="0"/>
              <a:t> Св. </a:t>
            </a:r>
            <a:r>
              <a:rPr lang="ru-RU" sz="2400" i="1" dirty="0" err="1" smtClean="0"/>
              <a:t>Миколая</a:t>
            </a:r>
            <a:r>
              <a:rPr lang="ru-RU" sz="2400" i="1" dirty="0" smtClean="0"/>
              <a:t>,</a:t>
            </a:r>
          </a:p>
          <a:p>
            <a:pPr>
              <a:buNone/>
            </a:pPr>
            <a:r>
              <a:rPr lang="ru-RU" sz="2400" i="1" dirty="0" err="1" smtClean="0"/>
              <a:t>Гданськ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Польща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айл:Lübeck Holstentor.jpg"/>
          <p:cNvPicPr>
            <a:picLocks noChangeAspect="1" noChangeArrowheads="1"/>
          </p:cNvPicPr>
          <p:nvPr/>
        </p:nvPicPr>
        <p:blipFill>
          <a:blip r:embed="rId2" cstate="print"/>
          <a:srcRect l="12857" r="357"/>
          <a:stretch>
            <a:fillRect/>
          </a:stretch>
        </p:blipFill>
        <p:spPr bwMode="auto">
          <a:xfrm>
            <a:off x="0" y="500042"/>
            <a:ext cx="553304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5429256" cy="5604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/>
              <a:t>Любек, </a:t>
            </a:r>
            <a:r>
              <a:rPr lang="ru-RU" sz="2700" i="1" dirty="0" err="1" smtClean="0"/>
              <a:t>Німеччина</a:t>
            </a:r>
            <a:r>
              <a:rPr lang="ru-RU" sz="2700" i="1" dirty="0" smtClean="0"/>
              <a:t>, </a:t>
            </a:r>
            <a:br>
              <a:rPr lang="ru-RU" sz="2700" i="1" dirty="0" smtClean="0"/>
            </a:br>
            <a:r>
              <a:rPr lang="ru-RU" sz="2700" i="1" dirty="0" err="1" smtClean="0"/>
              <a:t>готичні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Голштинські</a:t>
            </a:r>
            <a:r>
              <a:rPr lang="ru-RU" sz="2700" i="1" dirty="0" smtClean="0"/>
              <a:t> ворота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7762" y="714356"/>
            <a:ext cx="4186238" cy="52578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   Замки </a:t>
            </a:r>
            <a:r>
              <a:rPr lang="ru-RU" dirty="0" err="1" smtClean="0"/>
              <a:t>королів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феодалів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перетворювалися</a:t>
            </a:r>
            <a:r>
              <a:rPr lang="ru-RU" dirty="0" smtClean="0"/>
              <a:t> на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фортечних</a:t>
            </a:r>
            <a:r>
              <a:rPr lang="ru-RU" dirty="0" smtClean="0"/>
              <a:t>, </a:t>
            </a:r>
            <a:r>
              <a:rPr lang="ru-RU" dirty="0" err="1" smtClean="0"/>
              <a:t>палацових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культових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пануючи</a:t>
            </a:r>
            <a:r>
              <a:rPr lang="ru-RU" dirty="0" smtClean="0"/>
              <a:t> над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забудовою</a:t>
            </a:r>
            <a:r>
              <a:rPr lang="ru-RU" dirty="0" smtClean="0"/>
              <a:t>, </a:t>
            </a:r>
            <a:r>
              <a:rPr lang="ru-RU" dirty="0" err="1" smtClean="0"/>
              <a:t>знаходився</a:t>
            </a:r>
            <a:r>
              <a:rPr lang="ru-RU" dirty="0" smtClean="0"/>
              <a:t> замок </a:t>
            </a:r>
            <a:r>
              <a:rPr lang="ru-RU" dirty="0" err="1" smtClean="0"/>
              <a:t>або</a:t>
            </a:r>
            <a:r>
              <a:rPr lang="ru-RU" dirty="0" smtClean="0"/>
              <a:t> собор, </a:t>
            </a:r>
            <a:r>
              <a:rPr lang="ru-RU" dirty="0" err="1" smtClean="0"/>
              <a:t>останній</a:t>
            </a:r>
            <a:r>
              <a:rPr lang="ru-RU" dirty="0" smtClean="0"/>
              <a:t> ставав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осередком</a:t>
            </a:r>
            <a:r>
              <a:rPr lang="ru-RU" dirty="0" smtClean="0"/>
              <a:t>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Oudenaarde Stadhuis.jpg"/>
          <p:cNvPicPr>
            <a:picLocks noChangeAspect="1" noChangeArrowheads="1"/>
          </p:cNvPicPr>
          <p:nvPr/>
        </p:nvPicPr>
        <p:blipFill>
          <a:blip r:embed="rId2" cstate="print"/>
          <a:srcRect l="9052" t="3589" r="15947" b="5008"/>
          <a:stretch>
            <a:fillRect/>
          </a:stretch>
        </p:blipFill>
        <p:spPr bwMode="auto">
          <a:xfrm>
            <a:off x="2500298" y="857232"/>
            <a:ext cx="414340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215082"/>
            <a:ext cx="4214842" cy="41753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          Ратуша в </a:t>
            </a:r>
            <a:r>
              <a:rPr lang="ru-RU" sz="2400" i="1" dirty="0" err="1" smtClean="0"/>
              <a:t>Ауденарде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714356"/>
            <a:ext cx="3071834" cy="5786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Художня</a:t>
            </a:r>
            <a:r>
              <a:rPr lang="ru-RU" dirty="0" smtClean="0"/>
              <a:t> культура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корінням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до </a:t>
            </a:r>
            <a:r>
              <a:rPr lang="ru-RU" dirty="0" err="1" smtClean="0"/>
              <a:t>самодіяльної</a:t>
            </a:r>
            <a:r>
              <a:rPr lang="ru-RU" dirty="0" smtClean="0"/>
              <a:t> практики </a:t>
            </a:r>
            <a:r>
              <a:rPr lang="ru-RU" dirty="0" err="1" smtClean="0"/>
              <a:t>соціального</a:t>
            </a:r>
            <a:r>
              <a:rPr lang="ru-RU" dirty="0" smtClean="0"/>
              <a:t> низу. Таким чином,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на </a:t>
            </a:r>
            <a:r>
              <a:rPr lang="ru-RU" dirty="0" err="1" smtClean="0"/>
              <a:t>увагу</a:t>
            </a:r>
            <a:r>
              <a:rPr lang="ru-RU" dirty="0" smtClean="0"/>
              <a:t> до себе </a:t>
            </a:r>
            <a:r>
              <a:rPr lang="ru-RU" dirty="0" err="1" smtClean="0"/>
              <a:t>підготувало</a:t>
            </a:r>
            <a:r>
              <a:rPr lang="ru-RU" dirty="0" smtClean="0"/>
              <a:t> основу для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форм та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самовираження</a:t>
            </a:r>
            <a:r>
              <a:rPr lang="ru-RU" dirty="0" smtClean="0"/>
              <a:t> у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571480"/>
            <a:ext cx="2928926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та </a:t>
            </a:r>
            <a:r>
              <a:rPr lang="ru-RU" dirty="0" err="1" smtClean="0"/>
              <a:t>піднесенням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, яку вони </a:t>
            </a:r>
            <a:r>
              <a:rPr lang="ru-RU" dirty="0" err="1" smtClean="0"/>
              <a:t>відігравали</a:t>
            </a:r>
            <a:r>
              <a:rPr lang="ru-RU" dirty="0" smtClean="0"/>
              <a:t>, </a:t>
            </a:r>
            <a:r>
              <a:rPr lang="ru-RU" dirty="0" err="1" smtClean="0"/>
              <a:t>зростала</a:t>
            </a:r>
            <a:r>
              <a:rPr lang="ru-RU" dirty="0" smtClean="0"/>
              <a:t> потреба в </a:t>
            </a:r>
            <a:r>
              <a:rPr lang="ru-RU" dirty="0" err="1" smtClean="0"/>
              <a:t>нових</a:t>
            </a:r>
            <a:r>
              <a:rPr lang="ru-RU" dirty="0" smtClean="0"/>
              <a:t> формах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Ремісники</a:t>
            </a:r>
            <a:r>
              <a:rPr lang="ru-RU" dirty="0" smtClean="0"/>
              <a:t> у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об‘єднувалися</a:t>
            </a:r>
            <a:r>
              <a:rPr lang="ru-RU" dirty="0" smtClean="0"/>
              <a:t> в </a:t>
            </a:r>
            <a:r>
              <a:rPr lang="ru-RU" dirty="0" err="1" smtClean="0"/>
              <a:t>союзи</a:t>
            </a:r>
            <a:r>
              <a:rPr lang="ru-RU" dirty="0" smtClean="0"/>
              <a:t> та цехи.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ремесел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0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</a:t>
            </a:r>
            <a:endParaRPr lang="ru-RU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Chartr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000528" cy="53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4321">
            <a:off x="2827345" y="142292"/>
            <a:ext cx="4210100" cy="929838"/>
          </a:xfrm>
        </p:spPr>
        <p:txBody>
          <a:bodyPr/>
          <a:lstStyle/>
          <a:p>
            <a:r>
              <a:rPr lang="uk-UA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 риси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357298"/>
            <a:ext cx="414337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Для </a:t>
            </a:r>
            <a:r>
              <a:rPr lang="ru-RU" sz="3200" dirty="0" err="1" smtClean="0"/>
              <a:t>готичного</a:t>
            </a:r>
            <a:r>
              <a:rPr lang="ru-RU" sz="3200" dirty="0" smtClean="0"/>
              <a:t> стилю </a:t>
            </a:r>
            <a:r>
              <a:rPr lang="ru-RU" sz="3200" dirty="0" err="1" smtClean="0"/>
              <a:t>характерні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гострі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споруди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стрілчастими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склепіннями</a:t>
            </a:r>
            <a:r>
              <a:rPr lang="ru-RU" sz="3200" dirty="0" smtClean="0"/>
              <a:t>, великою </a:t>
            </a:r>
            <a:r>
              <a:rPr lang="ru-RU" sz="3200" dirty="0" err="1" smtClean="0"/>
              <a:t>кількістю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кам'яного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різьблення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скульптурних</a:t>
            </a:r>
            <a:r>
              <a:rPr lang="ru-RU" sz="3200" dirty="0" smtClean="0"/>
              <a:t> прикрас.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6143644"/>
            <a:ext cx="4038600" cy="554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Собор в Шартрі, </a:t>
            </a:r>
            <a:r>
              <a:rPr lang="ru-RU" i="1" dirty="0" err="1" smtClean="0"/>
              <a:t>Франція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572032" cy="928670"/>
          </a:xfrm>
        </p:spPr>
        <p:txBody>
          <a:bodyPr/>
          <a:lstStyle/>
          <a:p>
            <a:r>
              <a:rPr lang="uk-UA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Реймський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6" descr="Файл:ND Reims Rue Tournelles.JPG"/>
          <p:cNvPicPr>
            <a:picLocks noChangeAspect="1" noChangeArrowheads="1"/>
          </p:cNvPicPr>
          <p:nvPr/>
        </p:nvPicPr>
        <p:blipFill>
          <a:blip r:embed="rId2" cstate="print"/>
          <a:srcRect l="4762" r="14285"/>
          <a:stretch>
            <a:fillRect/>
          </a:stretch>
        </p:blipFill>
        <p:spPr bwMode="auto">
          <a:xfrm>
            <a:off x="0" y="1000108"/>
            <a:ext cx="4857752" cy="450057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508" name="Picture 4" descr="Файл:Reims Cathedral nave exterior south.JPG"/>
          <p:cNvPicPr>
            <a:picLocks noChangeAspect="1" noChangeArrowheads="1"/>
          </p:cNvPicPr>
          <p:nvPr/>
        </p:nvPicPr>
        <p:blipFill>
          <a:blip r:embed="rId3" cstate="print"/>
          <a:srcRect l="27427" t="1250" r="624" b="-1"/>
          <a:stretch>
            <a:fillRect/>
          </a:stretch>
        </p:blipFill>
        <p:spPr bwMode="auto">
          <a:xfrm>
            <a:off x="4500562" y="2143116"/>
            <a:ext cx="4372187" cy="450059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72009"/>
            <a:ext cx="6858048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i="1" dirty="0" err="1" smtClean="0"/>
              <a:t>Отвір</a:t>
            </a:r>
            <a:r>
              <a:rPr lang="ru-RU" sz="2400" i="1" dirty="0" smtClean="0"/>
              <a:t> для ключа та ручка. </a:t>
            </a:r>
            <a:r>
              <a:rPr lang="ru-RU" sz="2400" i="1" dirty="0" err="1" smtClean="0"/>
              <a:t>Місто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Монс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Бельгія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22530" name="Picture 2" descr="Файл:Mons serrure JP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66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529</Words>
  <Application>Microsoft Office PowerPoint</Application>
  <PresentationFormat>Экран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Готичний стиль в архітектурі країн Європи</vt:lpstr>
      <vt:lpstr>Термін «Готика»</vt:lpstr>
      <vt:lpstr>Слайд 3</vt:lpstr>
      <vt:lpstr>Слайд 4</vt:lpstr>
      <vt:lpstr>Любек, Німеччина,  готичні Голштинські ворота.</vt:lpstr>
      <vt:lpstr>          Ратуша в Ауденарде.</vt:lpstr>
      <vt:lpstr>Характерні риси</vt:lpstr>
      <vt:lpstr>Реймський собор</vt:lpstr>
      <vt:lpstr>Слайд 9</vt:lpstr>
      <vt:lpstr>Слайд 10</vt:lpstr>
      <vt:lpstr>Сомерсет, Кафедральний собор, Британія.</vt:lpstr>
      <vt:lpstr>Слайд 12</vt:lpstr>
      <vt:lpstr>Старе і нове в 17 ст. Реймс.</vt:lpstr>
      <vt:lpstr>Кафедральний собор Івана Хрестителя в Ліоні, фасад</vt:lpstr>
      <vt:lpstr>Російська імперія</vt:lpstr>
      <vt:lpstr>Неоготичний верх Спаської вежі Московського Кремля</vt:lpstr>
      <vt:lpstr>Ульмський собор</vt:lpstr>
      <vt:lpstr>Михаельскірхе, Бамберг</vt:lpstr>
      <vt:lpstr>Кафедральний собор, Сантьяґо-де-Компостела</vt:lpstr>
      <vt:lpstr>Італія</vt:lpstr>
      <vt:lpstr>Церква Святої Єлизавети в Хусті на Закарпатті , нині Хустська Реформатська церква.</vt:lpstr>
      <vt:lpstr>Слайд 22</vt:lpstr>
      <vt:lpstr>Слайд 23</vt:lpstr>
      <vt:lpstr>Висновок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Vasya</cp:lastModifiedBy>
  <cp:revision>38</cp:revision>
  <dcterms:modified xsi:type="dcterms:W3CDTF">2014-05-15T14:11:25Z</dcterms:modified>
</cp:coreProperties>
</file>