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85860"/>
            <a:ext cx="7772400" cy="2514600"/>
          </a:xfrm>
        </p:spPr>
        <p:txBody>
          <a:bodyPr/>
          <a:lstStyle/>
          <a:p>
            <a:r>
              <a:rPr lang="uk-UA" sz="3600" dirty="0" smtClean="0">
                <a:latin typeface="Segoe Print" pitchFamily="2" charset="0"/>
              </a:rPr>
              <a:t>культурне життя в Україні </a:t>
            </a:r>
            <a:r>
              <a:rPr lang="ru-RU" sz="3600" dirty="0" smtClean="0">
                <a:latin typeface="Segoe Print" pitchFamily="2" charset="0"/>
              </a:rPr>
              <a:t>кінця XVIII - першої половини XIX ст.</a:t>
            </a:r>
            <a:endParaRPr lang="ru-RU" sz="3600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14818"/>
            <a:ext cx="7772400" cy="1508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Культура </a:t>
            </a:r>
            <a:r>
              <a:rPr lang="ru-RU" sz="2400" dirty="0" err="1" smtClean="0"/>
              <a:t>потрібна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впливає</a:t>
            </a:r>
            <a:r>
              <a:rPr lang="ru-RU" sz="2400" dirty="0" smtClean="0"/>
              <a:t> на характер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вона не </a:t>
            </a:r>
            <a:r>
              <a:rPr lang="ru-RU" sz="2400" dirty="0" err="1" smtClean="0"/>
              <a:t>ушляхетнює</a:t>
            </a:r>
            <a:r>
              <a:rPr lang="ru-RU" sz="2400" dirty="0" smtClean="0"/>
              <a:t> й не </a:t>
            </a:r>
            <a:r>
              <a:rPr lang="ru-RU" sz="2400" dirty="0" err="1" smtClean="0"/>
              <a:t>зміцнює</a:t>
            </a:r>
            <a:r>
              <a:rPr lang="ru-RU" sz="2400" dirty="0" smtClean="0"/>
              <a:t> характер - </a:t>
            </a:r>
            <a:r>
              <a:rPr lang="ru-RU" sz="2400" dirty="0" err="1" smtClean="0"/>
              <a:t>гріш</a:t>
            </a:r>
            <a:r>
              <a:rPr lang="ru-RU" sz="2400" dirty="0" smtClean="0"/>
              <a:t> </a:t>
            </a:r>
            <a:r>
              <a:rPr lang="ru-RU" sz="2400" dirty="0" err="1" smtClean="0"/>
              <a:t>їй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ціна</a:t>
            </a:r>
            <a:r>
              <a:rPr lang="ru-RU" sz="2400" dirty="0" smtClean="0"/>
              <a:t>. Вона повинна </a:t>
            </a:r>
            <a:r>
              <a:rPr lang="ru-RU" sz="2400" dirty="0" err="1" smtClean="0"/>
              <a:t>служити</a:t>
            </a:r>
            <a:r>
              <a:rPr lang="ru-RU" sz="2400" dirty="0" smtClean="0"/>
              <a:t>. </a:t>
            </a:r>
            <a:r>
              <a:rPr lang="ru-RU" sz="2400" dirty="0" err="1" smtClean="0"/>
              <a:t>Її</a:t>
            </a:r>
            <a:r>
              <a:rPr lang="ru-RU" sz="2400" dirty="0" smtClean="0"/>
              <a:t> мета – не краса, а добро! —  Сомерсет Моем.</a:t>
            </a:r>
            <a:endParaRPr lang="ru-RU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body" idx="1"/>
          </p:nvPr>
        </p:nvSpPr>
        <p:spPr>
          <a:xfrm>
            <a:off x="706902" y="357166"/>
            <a:ext cx="8008502" cy="6286544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rgbClr val="00B0F0"/>
                </a:solidFill>
              </a:rPr>
              <a:t>Першою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жінкою-професором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історії</a:t>
            </a:r>
            <a:r>
              <a:rPr lang="ru-RU" sz="1600" dirty="0" smtClean="0">
                <a:solidFill>
                  <a:srgbClr val="00B0F0"/>
                </a:solidFill>
              </a:rPr>
              <a:t> не тільки в </a:t>
            </a:r>
            <a:r>
              <a:rPr lang="ru-RU" sz="1600" dirty="0" err="1" smtClean="0">
                <a:solidFill>
                  <a:srgbClr val="00B0F0"/>
                </a:solidFill>
              </a:rPr>
              <a:t>Україні</a:t>
            </a:r>
            <a:r>
              <a:rPr lang="ru-RU" sz="1600" dirty="0" smtClean="0">
                <a:solidFill>
                  <a:srgbClr val="00B0F0"/>
                </a:solidFill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</a:rPr>
              <a:t>але</a:t>
            </a:r>
            <a:r>
              <a:rPr lang="ru-RU" sz="1600" dirty="0" smtClean="0">
                <a:solidFill>
                  <a:srgbClr val="00B0F0"/>
                </a:solidFill>
              </a:rPr>
              <a:t> й у </a:t>
            </a:r>
            <a:r>
              <a:rPr lang="ru-RU" sz="1600" dirty="0" err="1" smtClean="0">
                <a:solidFill>
                  <a:srgbClr val="00B0F0"/>
                </a:solidFill>
              </a:rPr>
              <a:t>всій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Російській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імперії</a:t>
            </a:r>
            <a:r>
              <a:rPr lang="ru-RU" sz="1600" dirty="0" smtClean="0">
                <a:solidFill>
                  <a:srgbClr val="00B0F0"/>
                </a:solidFill>
              </a:rPr>
              <a:t> стала </a:t>
            </a:r>
            <a:r>
              <a:rPr lang="ru-RU" sz="1600" dirty="0" err="1" smtClean="0">
                <a:solidFill>
                  <a:srgbClr val="00B0F0"/>
                </a:solidFill>
              </a:rPr>
              <a:t>Олександра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Яківна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Єфименко</a:t>
            </a:r>
            <a:r>
              <a:rPr lang="ru-RU" sz="1600" dirty="0" smtClean="0">
                <a:solidFill>
                  <a:srgbClr val="00B0F0"/>
                </a:solidFill>
              </a:rPr>
              <a:t>. </a:t>
            </a:r>
            <a:r>
              <a:rPr lang="ru-RU" sz="1600" dirty="0" err="1" smtClean="0">
                <a:solidFill>
                  <a:srgbClr val="00B0F0"/>
                </a:solidFill>
              </a:rPr>
              <a:t>Народилася</a:t>
            </a:r>
            <a:r>
              <a:rPr lang="ru-RU" sz="1600" dirty="0" smtClean="0">
                <a:solidFill>
                  <a:srgbClr val="00B0F0"/>
                </a:solidFill>
              </a:rPr>
              <a:t> вона в </a:t>
            </a:r>
            <a:r>
              <a:rPr lang="ru-RU" sz="1600" dirty="0" err="1" smtClean="0">
                <a:solidFill>
                  <a:srgbClr val="00B0F0"/>
                </a:solidFill>
              </a:rPr>
              <a:t>Архангельській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губернії</a:t>
            </a:r>
            <a:r>
              <a:rPr lang="ru-RU" sz="1600" dirty="0" smtClean="0">
                <a:solidFill>
                  <a:srgbClr val="00B0F0"/>
                </a:solidFill>
              </a:rPr>
              <a:t>. Тут </a:t>
            </a:r>
            <a:r>
              <a:rPr lang="ru-RU" sz="1600" dirty="0" err="1" smtClean="0">
                <a:solidFill>
                  <a:srgbClr val="00B0F0"/>
                </a:solidFill>
              </a:rPr>
              <a:t>закінчила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гімназію</a:t>
            </a:r>
            <a:r>
              <a:rPr lang="ru-RU" sz="1600" dirty="0" smtClean="0">
                <a:solidFill>
                  <a:srgbClr val="00B0F0"/>
                </a:solidFill>
              </a:rPr>
              <a:t>, написала </a:t>
            </a:r>
            <a:r>
              <a:rPr lang="ru-RU" sz="1600" dirty="0" err="1" smtClean="0">
                <a:solidFill>
                  <a:srgbClr val="00B0F0"/>
                </a:solidFill>
              </a:rPr>
              <a:t>перші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статті</a:t>
            </a:r>
            <a:r>
              <a:rPr lang="ru-RU" sz="1600" dirty="0" smtClean="0">
                <a:solidFill>
                  <a:srgbClr val="00B0F0"/>
                </a:solidFill>
              </a:rPr>
              <a:t>. Вона, </a:t>
            </a:r>
            <a:r>
              <a:rPr lang="ru-RU" sz="1600" dirty="0" err="1" smtClean="0">
                <a:solidFill>
                  <a:srgbClr val="00B0F0"/>
                </a:solidFill>
              </a:rPr>
              <a:t>вийшовши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заміж</a:t>
            </a:r>
            <a:r>
              <a:rPr lang="ru-RU" sz="1600" dirty="0" smtClean="0">
                <a:solidFill>
                  <a:srgbClr val="00B0F0"/>
                </a:solidFill>
              </a:rPr>
              <a:t> за </a:t>
            </a:r>
            <a:r>
              <a:rPr lang="ru-RU" sz="1600" dirty="0" err="1" smtClean="0">
                <a:solidFill>
                  <a:srgbClr val="00B0F0"/>
                </a:solidFill>
              </a:rPr>
              <a:t>політичного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засланця</a:t>
            </a:r>
            <a:r>
              <a:rPr lang="ru-RU" sz="1600" dirty="0" smtClean="0">
                <a:solidFill>
                  <a:srgbClr val="00B0F0"/>
                </a:solidFill>
              </a:rPr>
              <a:t> з </a:t>
            </a:r>
            <a:r>
              <a:rPr lang="ru-RU" sz="1600" dirty="0" err="1" smtClean="0">
                <a:solidFill>
                  <a:srgbClr val="00B0F0"/>
                </a:solidFill>
              </a:rPr>
              <a:t>Харкова</a:t>
            </a:r>
            <a:r>
              <a:rPr lang="ru-RU" sz="1600" dirty="0" smtClean="0">
                <a:solidFill>
                  <a:srgbClr val="00B0F0"/>
                </a:solidFill>
              </a:rPr>
              <a:t> П.С. </a:t>
            </a:r>
            <a:r>
              <a:rPr lang="ru-RU" sz="1600" dirty="0" err="1" smtClean="0">
                <a:solidFill>
                  <a:srgbClr val="00B0F0"/>
                </a:solidFill>
              </a:rPr>
              <a:t>Єфименка</a:t>
            </a:r>
            <a:r>
              <a:rPr lang="ru-RU" sz="1600" dirty="0" smtClean="0">
                <a:solidFill>
                  <a:srgbClr val="00B0F0"/>
                </a:solidFill>
              </a:rPr>
              <a:t>, разом з ним </a:t>
            </a:r>
            <a:r>
              <a:rPr lang="ru-RU" sz="1600" dirty="0" err="1" smtClean="0">
                <a:solidFill>
                  <a:srgbClr val="00B0F0"/>
                </a:solidFill>
              </a:rPr>
              <a:t>переїхала</a:t>
            </a:r>
            <a:r>
              <a:rPr lang="ru-RU" sz="1600" dirty="0" smtClean="0">
                <a:solidFill>
                  <a:srgbClr val="00B0F0"/>
                </a:solidFill>
              </a:rPr>
              <a:t> до </a:t>
            </a:r>
            <a:r>
              <a:rPr lang="ru-RU" sz="1600" dirty="0" err="1" smtClean="0">
                <a:solidFill>
                  <a:srgbClr val="00B0F0"/>
                </a:solidFill>
              </a:rPr>
              <a:t>Чернігова</a:t>
            </a:r>
            <a:r>
              <a:rPr lang="ru-RU" sz="1600" dirty="0" smtClean="0">
                <a:solidFill>
                  <a:srgbClr val="00B0F0"/>
                </a:solidFill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</a:rPr>
              <a:t>потім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до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Полтави</a:t>
            </a:r>
            <a:r>
              <a:rPr lang="ru-RU" sz="1600" dirty="0" smtClean="0">
                <a:solidFill>
                  <a:srgbClr val="00B0F0"/>
                </a:solidFill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</a:rPr>
              <a:t>Харкова</a:t>
            </a:r>
            <a:r>
              <a:rPr lang="ru-RU" sz="1600" dirty="0" smtClean="0">
                <a:solidFill>
                  <a:srgbClr val="00B0F0"/>
                </a:solidFill>
              </a:rPr>
              <a:t>. Головною темою </a:t>
            </a:r>
            <a:r>
              <a:rPr lang="ru-RU" sz="1600" dirty="0" err="1" smtClean="0">
                <a:solidFill>
                  <a:srgbClr val="00B0F0"/>
                </a:solidFill>
              </a:rPr>
              <a:t>її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наукових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праць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стає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історія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України</a:t>
            </a:r>
            <a:r>
              <a:rPr lang="ru-RU" sz="1600" dirty="0" smtClean="0">
                <a:solidFill>
                  <a:srgbClr val="00B0F0"/>
                </a:solidFill>
              </a:rPr>
              <a:t>. </a:t>
            </a:r>
            <a:r>
              <a:rPr lang="ru-RU" sz="1600" dirty="0" err="1" smtClean="0">
                <a:solidFill>
                  <a:srgbClr val="00B0F0"/>
                </a:solidFill>
              </a:rPr>
              <a:t>Єфименко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зробила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дуже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багато</a:t>
            </a:r>
            <a:r>
              <a:rPr lang="ru-RU" sz="1600" dirty="0" smtClean="0">
                <a:solidFill>
                  <a:srgbClr val="00B0F0"/>
                </a:solidFill>
              </a:rPr>
              <a:t> для </a:t>
            </a:r>
            <a:r>
              <a:rPr lang="ru-RU" sz="1600" dirty="0" err="1" smtClean="0">
                <a:solidFill>
                  <a:srgbClr val="00B0F0"/>
                </a:solidFill>
              </a:rPr>
              <a:t>громадського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визнання</a:t>
            </a:r>
            <a:r>
              <a:rPr lang="ru-RU" sz="1600" dirty="0" smtClean="0">
                <a:solidFill>
                  <a:srgbClr val="00B0F0"/>
                </a:solidFill>
              </a:rPr>
              <a:t> того факту, </a:t>
            </a:r>
            <a:r>
              <a:rPr lang="ru-RU" sz="1600" dirty="0" err="1" smtClean="0">
                <a:solidFill>
                  <a:srgbClr val="00B0F0"/>
                </a:solidFill>
              </a:rPr>
              <a:t>що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історія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України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є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самостійною</a:t>
            </a:r>
            <a:r>
              <a:rPr lang="ru-RU" sz="1600" dirty="0" smtClean="0">
                <a:solidFill>
                  <a:srgbClr val="00B0F0"/>
                </a:solidFill>
              </a:rPr>
              <a:t> наукою. У </a:t>
            </a:r>
            <a:r>
              <a:rPr lang="ru-RU" sz="1600" dirty="0" err="1" smtClean="0">
                <a:solidFill>
                  <a:srgbClr val="00B0F0"/>
                </a:solidFill>
              </a:rPr>
              <a:t>перші</a:t>
            </a:r>
            <a:r>
              <a:rPr lang="ru-RU" sz="1600" dirty="0" smtClean="0">
                <a:solidFill>
                  <a:srgbClr val="00B0F0"/>
                </a:solidFill>
              </a:rPr>
              <a:t> роки ХХ ст. </a:t>
            </a:r>
            <a:r>
              <a:rPr lang="ru-RU" sz="1600" dirty="0" err="1" smtClean="0">
                <a:solidFill>
                  <a:srgbClr val="00B0F0"/>
                </a:solidFill>
              </a:rPr>
              <a:t>приблизно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одночасно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з'являються</a:t>
            </a:r>
            <a:r>
              <a:rPr lang="ru-RU" sz="1600" dirty="0" smtClean="0">
                <a:solidFill>
                  <a:srgbClr val="00B0F0"/>
                </a:solidFill>
              </a:rPr>
              <a:t> «</a:t>
            </a:r>
            <a:r>
              <a:rPr lang="ru-RU" sz="1600" dirty="0" err="1" smtClean="0">
                <a:solidFill>
                  <a:srgbClr val="00B0F0"/>
                </a:solidFill>
              </a:rPr>
              <a:t>Нарис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історії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українського</a:t>
            </a:r>
            <a:r>
              <a:rPr lang="ru-RU" sz="1600" dirty="0" smtClean="0">
                <a:solidFill>
                  <a:srgbClr val="00B0F0"/>
                </a:solidFill>
              </a:rPr>
              <a:t> народу» </a:t>
            </a:r>
            <a:r>
              <a:rPr lang="ru-RU" sz="1600" dirty="0" err="1" smtClean="0">
                <a:solidFill>
                  <a:srgbClr val="00B0F0"/>
                </a:solidFill>
              </a:rPr>
              <a:t>Грушевського</a:t>
            </a:r>
            <a:r>
              <a:rPr lang="ru-RU" sz="1600" dirty="0" smtClean="0">
                <a:solidFill>
                  <a:srgbClr val="00B0F0"/>
                </a:solidFill>
              </a:rPr>
              <a:t> та «</a:t>
            </a:r>
            <a:r>
              <a:rPr lang="ru-RU" sz="1600" dirty="0" err="1" smtClean="0">
                <a:solidFill>
                  <a:srgbClr val="00B0F0"/>
                </a:solidFill>
              </a:rPr>
              <a:t>Історія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українського</a:t>
            </a:r>
            <a:r>
              <a:rPr lang="ru-RU" sz="1600" dirty="0" smtClean="0">
                <a:solidFill>
                  <a:srgbClr val="00B0F0"/>
                </a:solidFill>
              </a:rPr>
              <a:t> народу» </a:t>
            </a:r>
            <a:r>
              <a:rPr lang="ru-RU" sz="1600" dirty="0" err="1" smtClean="0">
                <a:solidFill>
                  <a:srgbClr val="00B0F0"/>
                </a:solidFill>
              </a:rPr>
              <a:t>Єфименко</a:t>
            </a:r>
            <a:r>
              <a:rPr lang="ru-RU" sz="1600" dirty="0" smtClean="0">
                <a:solidFill>
                  <a:srgbClr val="00B0F0"/>
                </a:solidFill>
              </a:rPr>
              <a:t> - </a:t>
            </a:r>
            <a:r>
              <a:rPr lang="ru-RU" sz="1600" dirty="0" err="1" smtClean="0">
                <a:solidFill>
                  <a:srgbClr val="00B0F0"/>
                </a:solidFill>
              </a:rPr>
              <a:t>перші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популярні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підручники</a:t>
            </a:r>
            <a:r>
              <a:rPr lang="ru-RU" sz="1600" dirty="0" smtClean="0">
                <a:solidFill>
                  <a:srgbClr val="00B0F0"/>
                </a:solidFill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</a:rPr>
              <a:t>які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викладали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історичний</a:t>
            </a:r>
            <a:r>
              <a:rPr lang="ru-RU" sz="1600" dirty="0" smtClean="0">
                <a:solidFill>
                  <a:srgbClr val="00B0F0"/>
                </a:solidFill>
              </a:rPr>
              <a:t> шлях </a:t>
            </a:r>
            <a:r>
              <a:rPr lang="ru-RU" sz="1600" dirty="0" err="1" smtClean="0">
                <a:solidFill>
                  <a:srgbClr val="00B0F0"/>
                </a:solidFill>
              </a:rPr>
              <a:t>українського</a:t>
            </a:r>
            <a:r>
              <a:rPr lang="ru-RU" sz="1600" dirty="0" smtClean="0">
                <a:solidFill>
                  <a:srgbClr val="00B0F0"/>
                </a:solidFill>
              </a:rPr>
              <a:t> народу. </a:t>
            </a:r>
            <a:r>
              <a:rPr lang="ru-RU" sz="1600" dirty="0" err="1" smtClean="0">
                <a:solidFill>
                  <a:srgbClr val="00B0F0"/>
                </a:solidFill>
              </a:rPr>
              <a:t>Олександра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Яківна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трагічно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загинула</a:t>
            </a:r>
            <a:r>
              <a:rPr lang="ru-RU" sz="1600" dirty="0" smtClean="0">
                <a:solidFill>
                  <a:srgbClr val="00B0F0"/>
                </a:solidFill>
              </a:rPr>
              <a:t> у 1918 </a:t>
            </a:r>
            <a:r>
              <a:rPr lang="ru-RU" sz="1600" dirty="0" err="1" smtClean="0">
                <a:solidFill>
                  <a:srgbClr val="00B0F0"/>
                </a:solidFill>
              </a:rPr>
              <a:t>році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під</a:t>
            </a:r>
            <a:r>
              <a:rPr lang="ru-RU" sz="1600" dirty="0" smtClean="0">
                <a:solidFill>
                  <a:srgbClr val="00B0F0"/>
                </a:solidFill>
              </a:rPr>
              <a:t> час </a:t>
            </a:r>
            <a:r>
              <a:rPr lang="ru-RU" sz="1600" dirty="0" err="1" smtClean="0">
                <a:solidFill>
                  <a:srgbClr val="00B0F0"/>
                </a:solidFill>
              </a:rPr>
              <a:t>бандитського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нальоту</a:t>
            </a:r>
            <a:r>
              <a:rPr lang="ru-RU" sz="1600" dirty="0" smtClean="0">
                <a:solidFill>
                  <a:srgbClr val="00B0F0"/>
                </a:solidFill>
              </a:rPr>
              <a:t> на </a:t>
            </a:r>
            <a:r>
              <a:rPr lang="ru-RU" sz="1600" dirty="0" err="1" smtClean="0">
                <a:solidFill>
                  <a:srgbClr val="00B0F0"/>
                </a:solidFill>
              </a:rPr>
              <a:t>хутір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під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Харковом</a:t>
            </a:r>
            <a:r>
              <a:rPr lang="ru-RU" sz="1600" dirty="0" smtClean="0">
                <a:solidFill>
                  <a:srgbClr val="00B0F0"/>
                </a:solidFill>
              </a:rPr>
              <a:t>, де вона жила. </a:t>
            </a:r>
          </a:p>
          <a:p>
            <a:r>
              <a:rPr lang="ru-RU" sz="1600" dirty="0" err="1" smtClean="0">
                <a:solidFill>
                  <a:srgbClr val="FFFF00"/>
                </a:solidFill>
              </a:rPr>
              <a:t>Визначною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подією</a:t>
            </a:r>
            <a:r>
              <a:rPr lang="ru-RU" sz="1600" dirty="0" smtClean="0">
                <a:solidFill>
                  <a:srgbClr val="FFFF00"/>
                </a:solidFill>
              </a:rPr>
              <a:t> в </a:t>
            </a:r>
            <a:r>
              <a:rPr lang="ru-RU" sz="1600" dirty="0" err="1" smtClean="0">
                <a:solidFill>
                  <a:srgbClr val="FFFF00"/>
                </a:solidFill>
              </a:rPr>
              <a:t>українському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науковому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житті</a:t>
            </a:r>
            <a:r>
              <a:rPr lang="ru-RU" sz="1600" dirty="0" smtClean="0">
                <a:solidFill>
                  <a:srgbClr val="FFFF00"/>
                </a:solidFill>
              </a:rPr>
              <a:t> ХІХ ст. </a:t>
            </a:r>
            <a:r>
              <a:rPr lang="ru-RU" sz="1600" dirty="0" err="1" smtClean="0">
                <a:solidFill>
                  <a:srgbClr val="FFFF00"/>
                </a:solidFill>
              </a:rPr>
              <a:t>стає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заснування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завдяки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спільним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зусиллям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інтелігенції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Наддніпрянщини</a:t>
            </a:r>
            <a:r>
              <a:rPr lang="ru-RU" sz="1600" dirty="0" smtClean="0">
                <a:solidFill>
                  <a:srgbClr val="FFFF00"/>
                </a:solidFill>
              </a:rPr>
              <a:t> та </a:t>
            </a:r>
            <a:r>
              <a:rPr lang="ru-RU" sz="1600" dirty="0" err="1" smtClean="0">
                <a:solidFill>
                  <a:srgbClr val="FFFF00"/>
                </a:solidFill>
              </a:rPr>
              <a:t>Галичини</a:t>
            </a:r>
            <a:r>
              <a:rPr lang="ru-RU" sz="1600" dirty="0" smtClean="0">
                <a:solidFill>
                  <a:srgbClr val="FFFF00"/>
                </a:solidFill>
              </a:rPr>
              <a:t> у 1873 </a:t>
            </a:r>
            <a:r>
              <a:rPr lang="ru-RU" sz="1600" dirty="0" err="1" smtClean="0">
                <a:solidFill>
                  <a:srgbClr val="FFFF00"/>
                </a:solidFill>
              </a:rPr>
              <a:t>році</a:t>
            </a:r>
            <a:r>
              <a:rPr lang="ru-RU" sz="1600" dirty="0" smtClean="0">
                <a:solidFill>
                  <a:srgbClr val="FFFF00"/>
                </a:solidFill>
              </a:rPr>
              <a:t> «</a:t>
            </a:r>
            <a:r>
              <a:rPr lang="ru-RU" sz="1600" dirty="0" err="1" smtClean="0">
                <a:solidFill>
                  <a:srgbClr val="FFFF00"/>
                </a:solidFill>
              </a:rPr>
              <a:t>Літературного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товариства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імені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Шевченка</a:t>
            </a:r>
            <a:r>
              <a:rPr lang="ru-RU" sz="1600" dirty="0" smtClean="0">
                <a:solidFill>
                  <a:srgbClr val="FFFF00"/>
                </a:solidFill>
              </a:rPr>
              <a:t>», яке через </a:t>
            </a:r>
            <a:r>
              <a:rPr lang="ru-RU" sz="1600" dirty="0" err="1" smtClean="0">
                <a:solidFill>
                  <a:srgbClr val="FFFF00"/>
                </a:solidFill>
              </a:rPr>
              <a:t>кілька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років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під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назвою</a:t>
            </a:r>
            <a:r>
              <a:rPr lang="ru-RU" sz="1600" dirty="0" smtClean="0">
                <a:solidFill>
                  <a:srgbClr val="FFFF00"/>
                </a:solidFill>
              </a:rPr>
              <a:t> «</a:t>
            </a:r>
            <a:r>
              <a:rPr lang="ru-RU" sz="1600" dirty="0" err="1" smtClean="0">
                <a:solidFill>
                  <a:srgbClr val="FFFF00"/>
                </a:solidFill>
              </a:rPr>
              <a:t>Наукове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товариство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ім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Шевченка</a:t>
            </a:r>
            <a:r>
              <a:rPr lang="ru-RU" sz="1600" dirty="0" smtClean="0">
                <a:solidFill>
                  <a:srgbClr val="FFFF00"/>
                </a:solidFill>
              </a:rPr>
              <a:t>» по </a:t>
            </a:r>
            <a:r>
              <a:rPr lang="ru-RU" sz="1600" dirty="0" err="1" smtClean="0">
                <a:solidFill>
                  <a:srgbClr val="FFFF00"/>
                </a:solidFill>
              </a:rPr>
              <a:t>суті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перетворилося</a:t>
            </a:r>
            <a:r>
              <a:rPr lang="ru-RU" sz="1600" dirty="0" smtClean="0">
                <a:solidFill>
                  <a:srgbClr val="FFFF00"/>
                </a:solidFill>
              </a:rPr>
              <a:t> у першу </a:t>
            </a:r>
            <a:r>
              <a:rPr lang="ru-RU" sz="1600" dirty="0" err="1" smtClean="0">
                <a:solidFill>
                  <a:srgbClr val="FFFF00"/>
                </a:solidFill>
              </a:rPr>
              <a:t>вітчизняну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академічну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наукову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організацію</a:t>
            </a:r>
            <a:r>
              <a:rPr lang="ru-RU" sz="1600" dirty="0" smtClean="0">
                <a:solidFill>
                  <a:srgbClr val="FFFF00"/>
                </a:solidFill>
              </a:rPr>
              <a:t>. З 1892 р. почав </a:t>
            </a:r>
            <a:r>
              <a:rPr lang="ru-RU" sz="1600" dirty="0" err="1" smtClean="0">
                <a:solidFill>
                  <a:srgbClr val="FFFF00"/>
                </a:solidFill>
              </a:rPr>
              <a:t>виходити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головний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друкований</a:t>
            </a:r>
            <a:r>
              <a:rPr lang="ru-RU" sz="1600" dirty="0" smtClean="0">
                <a:solidFill>
                  <a:srgbClr val="FFFF00"/>
                </a:solidFill>
              </a:rPr>
              <a:t> орган </a:t>
            </a:r>
            <a:r>
              <a:rPr lang="ru-RU" sz="1600" dirty="0" err="1" smtClean="0">
                <a:solidFill>
                  <a:srgbClr val="FFFF00"/>
                </a:solidFill>
              </a:rPr>
              <a:t>Товариства</a:t>
            </a:r>
            <a:r>
              <a:rPr lang="ru-RU" sz="1600" dirty="0" smtClean="0">
                <a:solidFill>
                  <a:srgbClr val="FFFF00"/>
                </a:solidFill>
              </a:rPr>
              <a:t> - «Записки </a:t>
            </a:r>
            <a:r>
              <a:rPr lang="ru-RU" sz="1600" dirty="0" err="1" smtClean="0">
                <a:solidFill>
                  <a:srgbClr val="FFFF00"/>
                </a:solidFill>
              </a:rPr>
              <a:t>Наукового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товариства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мені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Шевченка</a:t>
            </a:r>
            <a:r>
              <a:rPr lang="ru-RU" sz="1600" dirty="0" smtClean="0">
                <a:solidFill>
                  <a:srgbClr val="FFFF00"/>
                </a:solidFill>
              </a:rPr>
              <a:t>». З 1895 р. М. </a:t>
            </a:r>
            <a:r>
              <a:rPr lang="ru-RU" sz="1600" dirty="0" err="1" smtClean="0">
                <a:solidFill>
                  <a:srgbClr val="FFFF00"/>
                </a:solidFill>
              </a:rPr>
              <a:t>Грушевський</a:t>
            </a:r>
            <a:r>
              <a:rPr lang="ru-RU" sz="1600" dirty="0" smtClean="0">
                <a:solidFill>
                  <a:srgbClr val="FFFF00"/>
                </a:solidFill>
              </a:rPr>
              <a:t> став редактором «Записок </a:t>
            </a:r>
            <a:r>
              <a:rPr lang="ru-RU" sz="1600" dirty="0" err="1" smtClean="0">
                <a:solidFill>
                  <a:srgbClr val="FFFF00"/>
                </a:solidFill>
              </a:rPr>
              <a:t>Наукового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товариства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ім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Шевченка</a:t>
            </a:r>
            <a:r>
              <a:rPr lang="ru-RU" sz="1600" dirty="0" smtClean="0">
                <a:solidFill>
                  <a:srgbClr val="FFFF00"/>
                </a:solidFill>
              </a:rPr>
              <a:t>», а з 1897 р. - головою </a:t>
            </a:r>
            <a:r>
              <a:rPr lang="ru-RU" sz="1600" dirty="0" err="1" smtClean="0">
                <a:solidFill>
                  <a:srgbClr val="FFFF00"/>
                </a:solidFill>
              </a:rPr>
              <a:t>Наукового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товариства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імені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Шевченка</a:t>
            </a:r>
            <a:r>
              <a:rPr lang="ru-RU" sz="1600" dirty="0" smtClean="0">
                <a:solidFill>
                  <a:srgbClr val="FFFF00"/>
                </a:solidFill>
              </a:rPr>
              <a:t>. За час </a:t>
            </a:r>
            <a:r>
              <a:rPr lang="ru-RU" sz="1600" dirty="0" err="1" smtClean="0">
                <a:solidFill>
                  <a:srgbClr val="FFFF00"/>
                </a:solidFill>
              </a:rPr>
              <a:t>його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головування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було</a:t>
            </a:r>
            <a:r>
              <a:rPr lang="ru-RU" sz="1600" dirty="0" smtClean="0">
                <a:solidFill>
                  <a:srgbClr val="FFFF00"/>
                </a:solidFill>
              </a:rPr>
              <a:t> видано </a:t>
            </a:r>
            <a:r>
              <a:rPr lang="ru-RU" sz="1600" dirty="0" err="1" smtClean="0">
                <a:solidFill>
                  <a:srgbClr val="FFFF00"/>
                </a:solidFill>
              </a:rPr>
              <a:t>близько</a:t>
            </a:r>
            <a:r>
              <a:rPr lang="ru-RU" sz="1600" dirty="0" smtClean="0">
                <a:solidFill>
                  <a:srgbClr val="FFFF00"/>
                </a:solidFill>
              </a:rPr>
              <a:t> 800 </a:t>
            </a:r>
            <a:r>
              <a:rPr lang="ru-RU" sz="1600" dirty="0" err="1" smtClean="0">
                <a:solidFill>
                  <a:srgbClr val="FFFF00"/>
                </a:solidFill>
              </a:rPr>
              <a:t>томів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наукових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праць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зокрема</a:t>
            </a:r>
            <a:r>
              <a:rPr lang="ru-RU" sz="1600" dirty="0" smtClean="0">
                <a:solidFill>
                  <a:srgbClr val="FFFF00"/>
                </a:solidFill>
              </a:rPr>
              <a:t> 112 </a:t>
            </a:r>
            <a:r>
              <a:rPr lang="ru-RU" sz="1600" dirty="0" err="1" smtClean="0">
                <a:solidFill>
                  <a:srgbClr val="FFFF00"/>
                </a:solidFill>
              </a:rPr>
              <a:t>томів</a:t>
            </a:r>
            <a:r>
              <a:rPr lang="ru-RU" sz="1600" dirty="0" smtClean="0">
                <a:solidFill>
                  <a:srgbClr val="FFFF00"/>
                </a:solidFill>
              </a:rPr>
              <a:t> «Записок». Про </a:t>
            </a:r>
            <a:r>
              <a:rPr lang="ru-RU" sz="1600" dirty="0" err="1" smtClean="0">
                <a:solidFill>
                  <a:srgbClr val="FFFF00"/>
                </a:solidFill>
              </a:rPr>
              <a:t>масштабність</a:t>
            </a:r>
            <a:r>
              <a:rPr lang="ru-RU" sz="1600" dirty="0" smtClean="0">
                <a:solidFill>
                  <a:srgbClr val="FFFF00"/>
                </a:solidFill>
              </a:rPr>
              <a:t> та </a:t>
            </a:r>
            <a:r>
              <a:rPr lang="ru-RU" sz="1600" dirty="0" err="1" smtClean="0">
                <a:solidFill>
                  <a:srgbClr val="FFFF00"/>
                </a:solidFill>
              </a:rPr>
              <a:t>авторитетність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роботи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Товариства</a:t>
            </a:r>
            <a:r>
              <a:rPr lang="ru-RU" sz="1600" dirty="0" smtClean="0">
                <a:solidFill>
                  <a:srgbClr val="FFFF00"/>
                </a:solidFill>
              </a:rPr>
              <a:t> говорить плеяда </a:t>
            </a:r>
            <a:r>
              <a:rPr lang="ru-RU" sz="1600" dirty="0" err="1" smtClean="0">
                <a:solidFill>
                  <a:srgbClr val="FFFF00"/>
                </a:solidFill>
              </a:rPr>
              <a:t>вчених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які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працювали</a:t>
            </a:r>
            <a:r>
              <a:rPr lang="ru-RU" sz="1600" dirty="0" smtClean="0">
                <a:solidFill>
                  <a:srgbClr val="FFFF00"/>
                </a:solidFill>
              </a:rPr>
              <a:t> в </a:t>
            </a:r>
            <a:r>
              <a:rPr lang="ru-RU" sz="1600" dirty="0" err="1" smtClean="0">
                <a:solidFill>
                  <a:srgbClr val="FFFF00"/>
                </a:solidFill>
              </a:rPr>
              <a:t>його</a:t>
            </a:r>
            <a:r>
              <a:rPr lang="ru-RU" sz="1600" dirty="0" smtClean="0">
                <a:solidFill>
                  <a:srgbClr val="FFFF00"/>
                </a:solidFill>
              </a:rPr>
              <a:t> рамках, </a:t>
            </a:r>
            <a:r>
              <a:rPr lang="ru-RU" sz="1600" dirty="0" err="1" smtClean="0">
                <a:solidFill>
                  <a:srgbClr val="FFFF00"/>
                </a:solidFill>
              </a:rPr>
              <a:t>мали</a:t>
            </a:r>
            <a:r>
              <a:rPr lang="ru-RU" sz="1600" dirty="0" smtClean="0">
                <a:solidFill>
                  <a:srgbClr val="FFFF00"/>
                </a:solidFill>
              </a:rPr>
              <a:t> за честь бути </a:t>
            </a:r>
            <a:r>
              <a:rPr lang="ru-RU" sz="1600" dirty="0" err="1" smtClean="0">
                <a:solidFill>
                  <a:srgbClr val="FFFF00"/>
                </a:solidFill>
              </a:rPr>
              <a:t>його</a:t>
            </a:r>
            <a:r>
              <a:rPr lang="ru-RU" sz="1600" dirty="0" smtClean="0">
                <a:solidFill>
                  <a:srgbClr val="FFFF00"/>
                </a:solidFill>
              </a:rPr>
              <a:t> членами: М. </a:t>
            </a:r>
            <a:r>
              <a:rPr lang="ru-RU" sz="1600" dirty="0" err="1" smtClean="0">
                <a:solidFill>
                  <a:srgbClr val="FFFF00"/>
                </a:solidFill>
              </a:rPr>
              <a:t>Грушевський</a:t>
            </a:r>
            <a:r>
              <a:rPr lang="ru-RU" sz="1600" dirty="0" smtClean="0">
                <a:solidFill>
                  <a:srgbClr val="FFFF00"/>
                </a:solidFill>
              </a:rPr>
              <a:t>, І. Франко, І. </a:t>
            </a:r>
            <a:r>
              <a:rPr lang="ru-RU" sz="1600" dirty="0" err="1" smtClean="0">
                <a:solidFill>
                  <a:srgbClr val="FFFF00"/>
                </a:solidFill>
              </a:rPr>
              <a:t>Крип'якевич</a:t>
            </a:r>
            <a:r>
              <a:rPr lang="ru-RU" sz="1600" dirty="0" smtClean="0">
                <a:solidFill>
                  <a:srgbClr val="FFFF00"/>
                </a:solidFill>
              </a:rPr>
              <a:t>, а </a:t>
            </a:r>
            <a:r>
              <a:rPr lang="ru-RU" sz="1600" dirty="0" err="1" smtClean="0">
                <a:solidFill>
                  <a:srgbClr val="FFFF00"/>
                </a:solidFill>
              </a:rPr>
              <a:t>згодом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видатні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постаті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світової</a:t>
            </a:r>
            <a:r>
              <a:rPr lang="ru-RU" sz="1600" dirty="0" smtClean="0">
                <a:solidFill>
                  <a:srgbClr val="FFFF00"/>
                </a:solidFill>
              </a:rPr>
              <a:t> науки - А. </a:t>
            </a:r>
            <a:r>
              <a:rPr lang="ru-RU" sz="1600" dirty="0" err="1" smtClean="0">
                <a:solidFill>
                  <a:srgbClr val="FFFF00"/>
                </a:solidFill>
              </a:rPr>
              <a:t>Ейнштейн</a:t>
            </a:r>
            <a:r>
              <a:rPr lang="ru-RU" sz="1600" dirty="0" smtClean="0">
                <a:solidFill>
                  <a:srgbClr val="FFFF00"/>
                </a:solidFill>
              </a:rPr>
              <a:t>, М. Планк, А. </a:t>
            </a:r>
            <a:r>
              <a:rPr lang="ru-RU" sz="1600" dirty="0" err="1" smtClean="0">
                <a:solidFill>
                  <a:srgbClr val="FFFF00"/>
                </a:solidFill>
              </a:rPr>
              <a:t>Мазон</a:t>
            </a:r>
            <a:r>
              <a:rPr lang="ru-RU" sz="1600" dirty="0" smtClean="0">
                <a:solidFill>
                  <a:srgbClr val="FFFF00"/>
                </a:solidFill>
              </a:rPr>
              <a:t>, Д. </a:t>
            </a:r>
            <a:r>
              <a:rPr lang="ru-RU" sz="1600" dirty="0" err="1" smtClean="0">
                <a:solidFill>
                  <a:srgbClr val="FFFF00"/>
                </a:solidFill>
              </a:rPr>
              <a:t>Гільберт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body" idx="1"/>
          </p:nvPr>
        </p:nvSpPr>
        <p:spPr>
          <a:xfrm>
            <a:off x="785786" y="642918"/>
            <a:ext cx="8079940" cy="5929354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00B050"/>
                </a:solidFill>
              </a:rPr>
              <a:t>Особливе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місце</a:t>
            </a:r>
            <a:r>
              <a:rPr lang="ru-RU" sz="2400" dirty="0" smtClean="0">
                <a:solidFill>
                  <a:srgbClr val="00B050"/>
                </a:solidFill>
              </a:rPr>
              <a:t> і в </a:t>
            </a:r>
            <a:r>
              <a:rPr lang="ru-RU" sz="2400" dirty="0" err="1" smtClean="0">
                <a:solidFill>
                  <a:srgbClr val="00B050"/>
                </a:solidFill>
              </a:rPr>
              <a:t>українській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історії</a:t>
            </a:r>
            <a:r>
              <a:rPr lang="ru-RU" sz="2400" dirty="0" smtClean="0">
                <a:solidFill>
                  <a:srgbClr val="00B050"/>
                </a:solidFill>
              </a:rPr>
              <a:t>, і в </a:t>
            </a:r>
            <a:r>
              <a:rPr lang="ru-RU" sz="2400" dirty="0" err="1" smtClean="0">
                <a:solidFill>
                  <a:srgbClr val="00B050"/>
                </a:solidFill>
              </a:rPr>
              <a:t>українській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історіографії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належить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Михайлу</a:t>
            </a:r>
            <a:r>
              <a:rPr lang="ru-RU" sz="2400" dirty="0" smtClean="0">
                <a:solidFill>
                  <a:srgbClr val="00B050"/>
                </a:solidFill>
              </a:rPr>
              <a:t> Петровичу </a:t>
            </a:r>
            <a:r>
              <a:rPr lang="ru-RU" sz="2400" dirty="0" err="1" smtClean="0">
                <a:solidFill>
                  <a:srgbClr val="00B050"/>
                </a:solidFill>
              </a:rPr>
              <a:t>Драгоманову</a:t>
            </a:r>
            <a:r>
              <a:rPr lang="ru-RU" sz="2400" dirty="0" smtClean="0">
                <a:solidFill>
                  <a:srgbClr val="00B050"/>
                </a:solidFill>
              </a:rPr>
              <a:t>. Великий </a:t>
            </a:r>
            <a:r>
              <a:rPr lang="ru-RU" sz="2400" dirty="0" err="1" smtClean="0">
                <a:solidFill>
                  <a:srgbClr val="00B050"/>
                </a:solidFill>
              </a:rPr>
              <a:t>політичний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діяч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</a:rPr>
              <a:t>просвітник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</a:rPr>
              <a:t>філософ</a:t>
            </a:r>
            <a:r>
              <a:rPr lang="ru-RU" sz="2400" dirty="0" smtClean="0">
                <a:solidFill>
                  <a:srgbClr val="00B050"/>
                </a:solidFill>
              </a:rPr>
              <a:t>, Драгоманов як </a:t>
            </a:r>
            <a:r>
              <a:rPr lang="ru-RU" sz="2400" dirty="0" err="1" smtClean="0">
                <a:solidFill>
                  <a:srgbClr val="00B050"/>
                </a:solidFill>
              </a:rPr>
              <a:t>історик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головну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увагу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приділяв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питанням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новітньої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історії</a:t>
            </a:r>
            <a:r>
              <a:rPr lang="ru-RU" sz="2400" dirty="0" smtClean="0">
                <a:solidFill>
                  <a:srgbClr val="00B050"/>
                </a:solidFill>
              </a:rPr>
              <a:t>. </a:t>
            </a:r>
            <a:r>
              <a:rPr lang="ru-RU" sz="2400" dirty="0" err="1" smtClean="0">
                <a:solidFill>
                  <a:srgbClr val="00B050"/>
                </a:solidFill>
              </a:rPr>
              <a:t>Багато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років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він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провів</a:t>
            </a:r>
            <a:r>
              <a:rPr lang="ru-RU" sz="2400" dirty="0" smtClean="0">
                <a:solidFill>
                  <a:srgbClr val="00B050"/>
                </a:solidFill>
              </a:rPr>
              <a:t> у </a:t>
            </a:r>
            <a:r>
              <a:rPr lang="ru-RU" sz="2400" dirty="0" err="1" smtClean="0">
                <a:solidFill>
                  <a:srgbClr val="00B050"/>
                </a:solidFill>
              </a:rPr>
              <a:t>політичній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еміграції</a:t>
            </a:r>
            <a:r>
              <a:rPr lang="ru-RU" sz="2400" dirty="0" smtClean="0">
                <a:solidFill>
                  <a:srgbClr val="00B050"/>
                </a:solidFill>
              </a:rPr>
              <a:t>. З 1877 року </a:t>
            </a:r>
            <a:r>
              <a:rPr lang="ru-RU" sz="2400" dirty="0" err="1" smtClean="0">
                <a:solidFill>
                  <a:srgbClr val="00B050"/>
                </a:solidFill>
              </a:rPr>
              <a:t>під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його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керівництвом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друкарня</a:t>
            </a:r>
            <a:r>
              <a:rPr lang="ru-RU" sz="2400" dirty="0" smtClean="0">
                <a:solidFill>
                  <a:srgbClr val="00B050"/>
                </a:solidFill>
              </a:rPr>
              <a:t> «Громада» у </a:t>
            </a:r>
            <a:r>
              <a:rPr lang="ru-RU" sz="2400" dirty="0" err="1" smtClean="0">
                <a:solidFill>
                  <a:srgbClr val="00B050"/>
                </a:solidFill>
              </a:rPr>
              <a:t>Женеві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була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єдиним</a:t>
            </a:r>
            <a:r>
              <a:rPr lang="ru-RU" sz="2400" dirty="0" smtClean="0">
                <a:solidFill>
                  <a:srgbClr val="00B050"/>
                </a:solidFill>
              </a:rPr>
              <a:t> центром </a:t>
            </a:r>
            <a:r>
              <a:rPr lang="ru-RU" sz="2400" dirty="0" err="1" smtClean="0">
                <a:solidFill>
                  <a:srgbClr val="00B050"/>
                </a:solidFill>
              </a:rPr>
              <a:t>видання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літератури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українською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мовою</a:t>
            </a:r>
            <a:r>
              <a:rPr lang="ru-RU" sz="2400" dirty="0" smtClean="0">
                <a:solidFill>
                  <a:srgbClr val="00B050"/>
                </a:solidFill>
              </a:rPr>
              <a:t>. На </a:t>
            </a:r>
            <a:r>
              <a:rPr lang="ru-RU" sz="2400" dirty="0" err="1" smtClean="0">
                <a:solidFill>
                  <a:srgbClr val="00B050"/>
                </a:solidFill>
              </a:rPr>
              <a:t>основі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історичного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аналізу</a:t>
            </a:r>
            <a:r>
              <a:rPr lang="ru-RU" sz="2400" dirty="0" smtClean="0">
                <a:solidFill>
                  <a:srgbClr val="00B050"/>
                </a:solidFill>
              </a:rPr>
              <a:t> Драгоманов приходить до </a:t>
            </a:r>
            <a:r>
              <a:rPr lang="ru-RU" sz="2400" dirty="0" err="1" smtClean="0">
                <a:solidFill>
                  <a:srgbClr val="00B050"/>
                </a:solidFill>
              </a:rPr>
              <a:t>найважливішого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висновку</a:t>
            </a:r>
            <a:r>
              <a:rPr lang="ru-RU" sz="2400" dirty="0" smtClean="0">
                <a:solidFill>
                  <a:srgbClr val="00B050"/>
                </a:solidFill>
              </a:rPr>
              <a:t> - </a:t>
            </a:r>
            <a:r>
              <a:rPr lang="ru-RU" sz="2400" dirty="0" err="1" smtClean="0">
                <a:solidFill>
                  <a:srgbClr val="00B050"/>
                </a:solidFill>
              </a:rPr>
              <a:t>національні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проблеми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українці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можуть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вирішити</a:t>
            </a:r>
            <a:r>
              <a:rPr lang="ru-RU" sz="2400" dirty="0" smtClean="0">
                <a:solidFill>
                  <a:srgbClr val="00B050"/>
                </a:solidFill>
              </a:rPr>
              <a:t> тільки разом з </a:t>
            </a:r>
            <a:r>
              <a:rPr lang="ru-RU" sz="2400" dirty="0" err="1" smtClean="0">
                <a:solidFill>
                  <a:srgbClr val="00B050"/>
                </a:solidFill>
              </a:rPr>
              <a:t>соціальними</a:t>
            </a:r>
            <a:r>
              <a:rPr lang="ru-RU" sz="2400" dirty="0" smtClean="0">
                <a:solidFill>
                  <a:srgbClr val="00B050"/>
                </a:solidFill>
              </a:rPr>
              <a:t>. Драгоманов </a:t>
            </a:r>
            <a:r>
              <a:rPr lang="ru-RU" sz="2400" dirty="0" err="1" smtClean="0">
                <a:solidFill>
                  <a:srgbClr val="00B050"/>
                </a:solidFill>
              </a:rPr>
              <a:t>багато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зробив</a:t>
            </a:r>
            <a:r>
              <a:rPr lang="ru-RU" sz="2400" dirty="0" smtClean="0">
                <a:solidFill>
                  <a:srgbClr val="00B050"/>
                </a:solidFill>
              </a:rPr>
              <a:t> для </a:t>
            </a:r>
            <a:r>
              <a:rPr lang="ru-RU" sz="2400" dirty="0" err="1" smtClean="0">
                <a:solidFill>
                  <a:srgbClr val="00B050"/>
                </a:solidFill>
              </a:rPr>
              <a:t>залучення</a:t>
            </a:r>
            <a:r>
              <a:rPr lang="ru-RU" sz="2400" dirty="0" smtClean="0">
                <a:solidFill>
                  <a:srgbClr val="00B050"/>
                </a:solidFill>
              </a:rPr>
              <a:t> до </a:t>
            </a:r>
            <a:r>
              <a:rPr lang="ru-RU" sz="2400" dirty="0" err="1" smtClean="0">
                <a:solidFill>
                  <a:srgbClr val="00B050"/>
                </a:solidFill>
              </a:rPr>
              <a:t>історії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України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уваги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західноєвропейських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вчених</a:t>
            </a:r>
            <a:r>
              <a:rPr lang="ru-RU" sz="2400" dirty="0" smtClean="0">
                <a:solidFill>
                  <a:srgbClr val="00B050"/>
                </a:solidFill>
              </a:rPr>
              <a:t>. </a:t>
            </a:r>
            <a:r>
              <a:rPr lang="ru-RU" sz="2400" dirty="0" err="1" smtClean="0">
                <a:solidFill>
                  <a:srgbClr val="00B050"/>
                </a:solidFill>
              </a:rPr>
              <a:t>Він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був</a:t>
            </a:r>
            <a:r>
              <a:rPr lang="ru-RU" sz="2400" dirty="0" smtClean="0">
                <a:solidFill>
                  <a:srgbClr val="00B050"/>
                </a:solidFill>
              </a:rPr>
              <a:t> членом </a:t>
            </a:r>
            <a:r>
              <a:rPr lang="ru-RU" sz="2400" dirty="0" err="1" smtClean="0">
                <a:solidFill>
                  <a:srgbClr val="00B050"/>
                </a:solidFill>
              </a:rPr>
              <a:t>Паризького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етнографічного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товариства</a:t>
            </a:r>
            <a:r>
              <a:rPr lang="ru-RU" sz="2400" dirty="0" smtClean="0">
                <a:solidFill>
                  <a:srgbClr val="00B050"/>
                </a:solidFill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</a:rPr>
              <a:t>почесним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членом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Британського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наукового</a:t>
            </a:r>
            <a:r>
              <a:rPr lang="ru-RU" sz="2400" dirty="0" smtClean="0">
                <a:solidFill>
                  <a:srgbClr val="00B050"/>
                </a:solidFill>
              </a:rPr>
              <a:t> і </a:t>
            </a:r>
            <a:r>
              <a:rPr lang="ru-RU" sz="2400" dirty="0" err="1" smtClean="0">
                <a:solidFill>
                  <a:srgbClr val="00B050"/>
                </a:solidFill>
              </a:rPr>
              <a:t>багатьох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інших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товариств</a:t>
            </a:r>
            <a:r>
              <a:rPr lang="ru-RU" sz="2400" dirty="0" smtClean="0">
                <a:solidFill>
                  <a:srgbClr val="00B050"/>
                </a:solidFill>
              </a:rPr>
              <a:t>. </a:t>
            </a:r>
            <a:r>
              <a:rPr lang="ru-RU" sz="2400" dirty="0" err="1" smtClean="0">
                <a:solidFill>
                  <a:srgbClr val="00B050"/>
                </a:solidFill>
              </a:rPr>
              <a:t>Останні</a:t>
            </a:r>
            <a:r>
              <a:rPr lang="ru-RU" sz="2400" dirty="0" smtClean="0">
                <a:solidFill>
                  <a:srgbClr val="00B050"/>
                </a:solidFill>
              </a:rPr>
              <a:t> роки </a:t>
            </a:r>
            <a:r>
              <a:rPr lang="ru-RU" sz="2400" dirty="0" err="1" smtClean="0">
                <a:solidFill>
                  <a:srgbClr val="00B050"/>
                </a:solidFill>
              </a:rPr>
              <a:t>життя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працював</a:t>
            </a:r>
            <a:r>
              <a:rPr lang="ru-RU" sz="2400" dirty="0" smtClean="0">
                <a:solidFill>
                  <a:srgbClr val="00B050"/>
                </a:solidFill>
              </a:rPr>
              <a:t> у </a:t>
            </a:r>
            <a:r>
              <a:rPr lang="ru-RU" sz="2400" dirty="0" err="1" smtClean="0">
                <a:solidFill>
                  <a:srgbClr val="00B050"/>
                </a:solidFill>
              </a:rPr>
              <a:t>Болгарії</a:t>
            </a:r>
            <a:r>
              <a:rPr lang="ru-RU" sz="2400" dirty="0" smtClean="0">
                <a:solidFill>
                  <a:srgbClr val="00B050"/>
                </a:solidFill>
              </a:rPr>
              <a:t>.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65763a7c69114af7cb3d7e370371bf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3606191" cy="4906383"/>
          </a:xfrm>
        </p:spPr>
      </p:pic>
      <p:pic>
        <p:nvPicPr>
          <p:cNvPr id="6" name="Содержимое 5" descr="photo_pamyatniki_2006.09.10-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23793" y="428604"/>
            <a:ext cx="4920207" cy="3690155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1845366"/>
          </a:xfrm>
        </p:spPr>
        <p:txBody>
          <a:bodyPr/>
          <a:lstStyle/>
          <a:p>
            <a:r>
              <a:rPr lang="uk-UA" b="1" dirty="0" smtClean="0">
                <a:latin typeface="Gabriola" pitchFamily="82" charset="0"/>
              </a:rPr>
              <a:t>Національний</a:t>
            </a:r>
            <a:r>
              <a:rPr lang="uk-UA" dirty="0" smtClean="0">
                <a:latin typeface="Gabriola" pitchFamily="82" charset="0"/>
              </a:rPr>
              <a:t>  </a:t>
            </a:r>
            <a:r>
              <a:rPr lang="ru-RU" b="1" dirty="0" err="1" smtClean="0">
                <a:latin typeface="Gabriola" pitchFamily="82" charset="0"/>
              </a:rPr>
              <a:t>педагогічний</a:t>
            </a:r>
            <a:r>
              <a:rPr lang="ru-RU" b="1" dirty="0" smtClean="0">
                <a:latin typeface="Gabriola" pitchFamily="82" charset="0"/>
              </a:rPr>
              <a:t>  </a:t>
            </a:r>
            <a:r>
              <a:rPr lang="ru-RU" b="1" dirty="0" err="1" smtClean="0">
                <a:latin typeface="Gabriola" pitchFamily="82" charset="0"/>
              </a:rPr>
              <a:t>університет</a:t>
            </a:r>
            <a:r>
              <a:rPr lang="ru-RU" b="1" dirty="0" smtClean="0">
                <a:latin typeface="Gabriola" pitchFamily="82" charset="0"/>
              </a:rPr>
              <a:t>  </a:t>
            </a:r>
            <a:r>
              <a:rPr lang="ru-RU" b="1" dirty="0" err="1" smtClean="0">
                <a:latin typeface="Gabriola" pitchFamily="82" charset="0"/>
              </a:rPr>
              <a:t>імені</a:t>
            </a:r>
            <a:r>
              <a:rPr lang="ru-RU" b="1" dirty="0" smtClean="0">
                <a:latin typeface="Gabriola" pitchFamily="82" charset="0"/>
              </a:rPr>
              <a:t> М.П. </a:t>
            </a:r>
            <a:r>
              <a:rPr lang="ru-RU" b="1" dirty="0" err="1" smtClean="0">
                <a:latin typeface="Gabriola" pitchFamily="82" charset="0"/>
              </a:rPr>
              <a:t>Драгоманова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Содержимое 6" descr="smi_ukr_5_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3429000"/>
            <a:ext cx="4400552" cy="3175732"/>
          </a:xfrm>
        </p:spPr>
      </p:pic>
      <p:pic>
        <p:nvPicPr>
          <p:cNvPr id="8" name="Содержимое 7" descr="dragomanov-univer-m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64216" y="1500174"/>
            <a:ext cx="4387007" cy="3286148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5149162"/>
          </a:xfrm>
        </p:spPr>
        <p:txBody>
          <a:bodyPr/>
          <a:lstStyle/>
          <a:p>
            <a:r>
              <a:rPr lang="ru-RU" dirty="0" err="1" smtClean="0"/>
              <a:t>Поетична</a:t>
            </a:r>
            <a:r>
              <a:rPr lang="ru-RU" dirty="0" smtClean="0"/>
              <a:t> і </a:t>
            </a:r>
            <a:r>
              <a:rPr lang="ru-RU" dirty="0" err="1" smtClean="0"/>
              <a:t>музична</a:t>
            </a:r>
            <a:r>
              <a:rPr lang="ru-RU" dirty="0" smtClean="0"/>
              <a:t> </a:t>
            </a:r>
            <a:r>
              <a:rPr lang="ru-RU" dirty="0" err="1" smtClean="0"/>
              <a:t>обдарованість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</a:t>
            </a:r>
            <a:r>
              <a:rPr lang="ru-RU" dirty="0" err="1" smtClean="0"/>
              <a:t>була</a:t>
            </a:r>
            <a:r>
              <a:rPr lang="ru-RU" dirty="0" smtClean="0"/>
              <a:t> основою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музично-пісенної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 У </a:t>
            </a:r>
            <a:r>
              <a:rPr lang="en-US" dirty="0" smtClean="0"/>
              <a:t>XIX </a:t>
            </a:r>
            <a:r>
              <a:rPr lang="ru-RU" dirty="0" err="1" smtClean="0"/>
              <a:t>столітті</a:t>
            </a:r>
            <a:r>
              <a:rPr lang="ru-RU" dirty="0" smtClean="0"/>
              <a:t> як і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побутують</a:t>
            </a:r>
            <a:r>
              <a:rPr lang="ru-RU" dirty="0" smtClean="0"/>
              <a:t> </a:t>
            </a:r>
            <a:r>
              <a:rPr lang="ru-RU" dirty="0" err="1" smtClean="0"/>
              <a:t>землеробські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календарного циклу, а </a:t>
            </a:r>
            <a:r>
              <a:rPr lang="ru-RU" dirty="0" err="1" smtClean="0"/>
              <a:t>також</a:t>
            </a:r>
            <a:r>
              <a:rPr lang="ru-RU" dirty="0" smtClean="0"/>
              <a:t> колядки, веснянки, </a:t>
            </a:r>
            <a:r>
              <a:rPr lang="ru-RU" dirty="0" err="1" smtClean="0"/>
              <a:t>колискові</a:t>
            </a:r>
            <a:r>
              <a:rPr lang="ru-RU" dirty="0" smtClean="0"/>
              <a:t>, </a:t>
            </a:r>
            <a:r>
              <a:rPr lang="ru-RU" dirty="0" err="1" smtClean="0"/>
              <a:t>весільні</a:t>
            </a:r>
            <a:r>
              <a:rPr lang="ru-RU" dirty="0" smtClean="0"/>
              <a:t>. Широкою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користувалися</a:t>
            </a:r>
            <a:r>
              <a:rPr lang="ru-RU" dirty="0" smtClean="0"/>
              <a:t> </a:t>
            </a:r>
            <a:r>
              <a:rPr lang="ru-RU" dirty="0" err="1" smtClean="0"/>
              <a:t>пісні-романси</a:t>
            </a:r>
            <a:r>
              <a:rPr lang="ru-RU" dirty="0" smtClean="0"/>
              <a:t> «</a:t>
            </a:r>
            <a:r>
              <a:rPr lang="ru-RU" dirty="0" err="1" smtClean="0"/>
              <a:t>Їхав</a:t>
            </a:r>
            <a:r>
              <a:rPr lang="ru-RU" dirty="0" smtClean="0"/>
              <a:t> </a:t>
            </a:r>
            <a:r>
              <a:rPr lang="ru-RU" dirty="0" err="1" smtClean="0"/>
              <a:t>козак</a:t>
            </a:r>
            <a:r>
              <a:rPr lang="ru-RU" dirty="0" smtClean="0"/>
              <a:t> за Дунай», «</a:t>
            </a:r>
            <a:r>
              <a:rPr lang="ru-RU" dirty="0" err="1" smtClean="0"/>
              <a:t>Віють</a:t>
            </a:r>
            <a:r>
              <a:rPr lang="ru-RU" dirty="0" smtClean="0"/>
              <a:t> </a:t>
            </a:r>
            <a:r>
              <a:rPr lang="ru-RU" dirty="0" err="1" smtClean="0"/>
              <a:t>вітри</a:t>
            </a:r>
            <a:r>
              <a:rPr lang="ru-RU" dirty="0" smtClean="0"/>
              <a:t>», «</a:t>
            </a:r>
            <a:r>
              <a:rPr lang="ru-RU" dirty="0" err="1" smtClean="0"/>
              <a:t>Сонце</a:t>
            </a:r>
            <a:r>
              <a:rPr lang="ru-RU" dirty="0" smtClean="0"/>
              <a:t> низенько»,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на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«</a:t>
            </a:r>
            <a:r>
              <a:rPr lang="ru-RU" dirty="0" err="1" smtClean="0"/>
              <a:t>Думи</a:t>
            </a:r>
            <a:r>
              <a:rPr lang="ru-RU" dirty="0" smtClean="0"/>
              <a:t> </a:t>
            </a:r>
            <a:r>
              <a:rPr lang="ru-RU" dirty="0" err="1" smtClean="0"/>
              <a:t>мої</a:t>
            </a:r>
            <a:r>
              <a:rPr lang="ru-RU" dirty="0" smtClean="0"/>
              <a:t>, </a:t>
            </a:r>
            <a:r>
              <a:rPr lang="ru-RU" dirty="0" err="1" smtClean="0"/>
              <a:t>думи</a:t>
            </a:r>
            <a:r>
              <a:rPr lang="ru-RU" dirty="0" smtClean="0"/>
              <a:t>», «</a:t>
            </a:r>
            <a:r>
              <a:rPr lang="ru-RU" dirty="0" err="1" smtClean="0"/>
              <a:t>Заповіт</a:t>
            </a:r>
            <a:r>
              <a:rPr lang="ru-RU" dirty="0" smtClean="0"/>
              <a:t>». З народного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висувалися</a:t>
            </a:r>
            <a:r>
              <a:rPr lang="ru-RU" dirty="0" smtClean="0"/>
              <a:t> </a:t>
            </a:r>
            <a:r>
              <a:rPr lang="ru-RU" dirty="0" err="1" smtClean="0"/>
              <a:t>талановиті</a:t>
            </a:r>
            <a:r>
              <a:rPr lang="ru-RU" dirty="0" smtClean="0"/>
              <a:t> </a:t>
            </a:r>
            <a:r>
              <a:rPr lang="ru-RU" dirty="0" err="1" smtClean="0"/>
              <a:t>співаки-кобзарі</a:t>
            </a:r>
            <a:r>
              <a:rPr lang="ru-RU" dirty="0" smtClean="0"/>
              <a:t> (Остап </a:t>
            </a:r>
            <a:r>
              <a:rPr lang="ru-RU" dirty="0" err="1" smtClean="0"/>
              <a:t>Вересай</a:t>
            </a:r>
            <a:r>
              <a:rPr lang="ru-RU" dirty="0" smtClean="0"/>
              <a:t>,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Кравченко-Крюковський</a:t>
            </a:r>
            <a:r>
              <a:rPr lang="ru-RU" dirty="0" smtClean="0"/>
              <a:t>, </a:t>
            </a:r>
            <a:r>
              <a:rPr lang="ru-RU" dirty="0" err="1" smtClean="0"/>
              <a:t>Гнат</a:t>
            </a:r>
            <a:r>
              <a:rPr lang="ru-RU" dirty="0" smtClean="0"/>
              <a:t> Гончаренко, </a:t>
            </a:r>
            <a:r>
              <a:rPr lang="ru-RU" dirty="0" err="1" smtClean="0"/>
              <a:t>Терентій</a:t>
            </a:r>
            <a:r>
              <a:rPr lang="ru-RU" dirty="0" smtClean="0"/>
              <a:t> Пархоменко, Михайло Кравченко, </a:t>
            </a:r>
            <a:r>
              <a:rPr lang="ru-RU" dirty="0" err="1" smtClean="0"/>
              <a:t>Андрій</a:t>
            </a:r>
            <a:r>
              <a:rPr lang="ru-RU" dirty="0" smtClean="0"/>
              <a:t> Шут та </a:t>
            </a:r>
            <a:r>
              <a:rPr lang="ru-RU" dirty="0" err="1" smtClean="0"/>
              <a:t>ін</a:t>
            </a:r>
            <a:r>
              <a:rPr lang="ru-RU" dirty="0" smtClean="0"/>
              <a:t>). </a:t>
            </a:r>
          </a:p>
          <a:p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набуло</a:t>
            </a:r>
            <a:r>
              <a:rPr lang="ru-RU" dirty="0" smtClean="0"/>
              <a:t> </a:t>
            </a:r>
            <a:r>
              <a:rPr lang="ru-RU" dirty="0" err="1" smtClean="0"/>
              <a:t>сімейне</a:t>
            </a:r>
            <a:r>
              <a:rPr lang="ru-RU" dirty="0" smtClean="0"/>
              <a:t> </a:t>
            </a:r>
            <a:r>
              <a:rPr lang="ru-RU" dirty="0" err="1" smtClean="0"/>
              <a:t>музикування</a:t>
            </a:r>
            <a:r>
              <a:rPr lang="ru-RU" dirty="0" smtClean="0"/>
              <a:t>, </a:t>
            </a:r>
            <a:r>
              <a:rPr lang="ru-RU" dirty="0" err="1" smtClean="0"/>
              <a:t>любительський</a:t>
            </a:r>
            <a:r>
              <a:rPr lang="ru-RU" dirty="0" smtClean="0"/>
              <a:t> </a:t>
            </a:r>
            <a:r>
              <a:rPr lang="ru-RU" dirty="0" err="1" smtClean="0"/>
              <a:t>молодіжний</a:t>
            </a:r>
            <a:r>
              <a:rPr lang="ru-RU" dirty="0" smtClean="0"/>
              <a:t> </a:t>
            </a:r>
            <a:r>
              <a:rPr lang="ru-RU" dirty="0" err="1" smtClean="0"/>
              <a:t>розважальний</a:t>
            </a:r>
            <a:r>
              <a:rPr lang="ru-RU" dirty="0" smtClean="0"/>
              <a:t> </a:t>
            </a:r>
            <a:r>
              <a:rPr lang="ru-RU" dirty="0" err="1" smtClean="0"/>
              <a:t>спів</a:t>
            </a:r>
            <a:r>
              <a:rPr lang="ru-RU" dirty="0" smtClean="0"/>
              <a:t>. Центрами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духовні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, 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приватні</a:t>
            </a:r>
            <a:r>
              <a:rPr lang="ru-RU" dirty="0" smtClean="0"/>
              <a:t> </a:t>
            </a:r>
            <a:r>
              <a:rPr lang="ru-RU" dirty="0" err="1" smtClean="0"/>
              <a:t>пансіони</a:t>
            </a:r>
            <a:r>
              <a:rPr lang="ru-RU" dirty="0" smtClean="0"/>
              <a:t>, </a:t>
            </a:r>
            <a:r>
              <a:rPr lang="ru-RU" dirty="0" err="1" smtClean="0"/>
              <a:t>університети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вивчалася</a:t>
            </a:r>
            <a:r>
              <a:rPr lang="ru-RU" dirty="0" smtClean="0"/>
              <a:t> </a:t>
            </a:r>
            <a:r>
              <a:rPr lang="ru-RU" dirty="0" err="1" smtClean="0"/>
              <a:t>нотна</a:t>
            </a:r>
            <a:r>
              <a:rPr lang="ru-RU" dirty="0" smtClean="0"/>
              <a:t> грамота і 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отримував</a:t>
            </a:r>
            <a:r>
              <a:rPr lang="ru-RU" dirty="0" smtClean="0"/>
              <a:t>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музичну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 в </a:t>
            </a:r>
            <a:r>
              <a:rPr lang="ru-RU" dirty="0" err="1" smtClean="0"/>
              <a:t>церковних</a:t>
            </a:r>
            <a:r>
              <a:rPr lang="ru-RU" dirty="0" smtClean="0"/>
              <a:t> хорах.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1142984"/>
            <a:ext cx="7937064" cy="5715016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Високого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досягла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майстерність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партесного</a:t>
            </a:r>
            <a:r>
              <a:rPr lang="ru-RU" sz="2400" dirty="0" smtClean="0"/>
              <a:t> (</a:t>
            </a:r>
            <a:r>
              <a:rPr lang="ru-RU" sz="2400" dirty="0" err="1" smtClean="0"/>
              <a:t>багатоголосого</a:t>
            </a:r>
            <a:r>
              <a:rPr lang="ru-RU" sz="2400" dirty="0" smtClean="0"/>
              <a:t>) </a:t>
            </a:r>
            <a:r>
              <a:rPr lang="ru-RU" sz="2400" dirty="0" err="1" smtClean="0"/>
              <a:t>співу</a:t>
            </a:r>
            <a:r>
              <a:rPr lang="ru-RU" sz="2400" dirty="0" smtClean="0"/>
              <a:t>. У XIX </a:t>
            </a:r>
            <a:r>
              <a:rPr lang="ru-RU" sz="2400" dirty="0" err="1" smtClean="0"/>
              <a:t>столітті</a:t>
            </a:r>
            <a:r>
              <a:rPr lang="ru-RU" sz="2400" dirty="0" smtClean="0"/>
              <a:t> </a:t>
            </a:r>
            <a:r>
              <a:rPr lang="ru-RU" sz="2400" dirty="0" err="1" smtClean="0"/>
              <a:t>хоровий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поступово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виходить</a:t>
            </a:r>
            <a:r>
              <a:rPr lang="ru-RU" sz="2400" dirty="0" smtClean="0"/>
              <a:t> за рамки чисто культового. </a:t>
            </a:r>
            <a:r>
              <a:rPr lang="ru-RU" sz="2400" dirty="0" err="1" smtClean="0"/>
              <a:t>Загальнофілософський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канонічних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образів</a:t>
            </a:r>
            <a:r>
              <a:rPr lang="ru-RU" sz="2400" dirty="0" smtClean="0"/>
              <a:t> залучав до храму немало </a:t>
            </a:r>
            <a:r>
              <a:rPr lang="ru-RU" sz="2400" dirty="0" err="1" smtClean="0"/>
              <a:t>світських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слухачів</a:t>
            </a:r>
            <a:r>
              <a:rPr lang="ru-RU" sz="2400" dirty="0" smtClean="0"/>
              <a:t>. З великими </a:t>
            </a:r>
            <a:r>
              <a:rPr lang="ru-RU" sz="2400" dirty="0" err="1" smtClean="0"/>
              <a:t>концертними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виступали</a:t>
            </a:r>
            <a:r>
              <a:rPr lang="ru-RU" sz="2400" dirty="0" smtClean="0"/>
              <a:t> хори </a:t>
            </a:r>
            <a:r>
              <a:rPr lang="ru-RU" sz="2400" dirty="0" err="1" smtClean="0"/>
              <a:t>Київської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академії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Переяславської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семінарії</a:t>
            </a:r>
            <a:r>
              <a:rPr lang="ru-RU" sz="2400" dirty="0" smtClean="0"/>
              <a:t>.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гальмувався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адміністративно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надавалася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іноземним</a:t>
            </a:r>
            <a:r>
              <a:rPr lang="ru-RU" sz="2400" dirty="0" smtClean="0"/>
              <a:t> авторам. </a:t>
            </a:r>
          </a:p>
          <a:p>
            <a:r>
              <a:rPr lang="ru-RU" sz="2400" dirty="0" err="1" smtClean="0"/>
              <a:t>Цілу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епоху</a:t>
            </a:r>
            <a:r>
              <a:rPr lang="ru-RU" sz="2400" dirty="0" smtClean="0"/>
              <a:t> в </a:t>
            </a:r>
            <a:r>
              <a:rPr lang="ru-RU" sz="2400" dirty="0" err="1" smtClean="0"/>
              <a:t>музичному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 М.В. Лисенка - великого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композитора, </a:t>
            </a:r>
            <a:r>
              <a:rPr lang="ru-RU" sz="2400" dirty="0" err="1" smtClean="0"/>
              <a:t>блискучого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піаніста-віртуоза</a:t>
            </a:r>
            <a:r>
              <a:rPr lang="ru-RU" sz="2400" dirty="0" smtClean="0"/>
              <a:t>, </a:t>
            </a:r>
            <a:r>
              <a:rPr lang="ru-RU" sz="2400" dirty="0" err="1" smtClean="0"/>
              <a:t>талановитого</a:t>
            </a:r>
            <a:r>
              <a:rPr lang="ru-RU" sz="2400" dirty="0" smtClean="0"/>
              <a:t> хорового </a:t>
            </a:r>
            <a:r>
              <a:rPr lang="ru-RU" sz="2400" dirty="0" err="1" smtClean="0"/>
              <a:t>диригента</a:t>
            </a:r>
            <a:r>
              <a:rPr lang="ru-RU" sz="2400" dirty="0" smtClean="0"/>
              <a:t>, педагога, </a:t>
            </a:r>
            <a:r>
              <a:rPr lang="ru-RU" sz="2400" dirty="0" err="1" smtClean="0"/>
              <a:t>музикознавця</a:t>
            </a:r>
            <a:r>
              <a:rPr lang="ru-RU" sz="2400" dirty="0" smtClean="0"/>
              <a:t> й активного </a:t>
            </a:r>
            <a:r>
              <a:rPr lang="ru-RU" sz="2400" dirty="0" err="1" smtClean="0"/>
              <a:t>громадського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діяча</a:t>
            </a:r>
            <a:r>
              <a:rPr lang="ru-RU" sz="2400" dirty="0" smtClean="0"/>
              <a:t> демократичного </a:t>
            </a:r>
            <a:r>
              <a:rPr lang="ru-RU" sz="2400" dirty="0" err="1" smtClean="0"/>
              <a:t>напряму</a:t>
            </a:r>
            <a:r>
              <a:rPr lang="ru-RU" sz="2400" dirty="0" smtClean="0"/>
              <a:t>.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основоположником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музики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077724"/>
          </a:xfrm>
        </p:spPr>
        <p:txBody>
          <a:bodyPr/>
          <a:lstStyle/>
          <a:p>
            <a:r>
              <a:rPr lang="ru-RU" dirty="0" err="1" smtClean="0"/>
              <a:t>Одночасно</a:t>
            </a:r>
            <a:r>
              <a:rPr lang="ru-RU" dirty="0" smtClean="0"/>
              <a:t> з народною і церковною </a:t>
            </a:r>
            <a:r>
              <a:rPr lang="ru-RU" dirty="0" err="1" smtClean="0"/>
              <a:t>традиціями</a:t>
            </a:r>
            <a:r>
              <a:rPr lang="ru-RU" dirty="0" smtClean="0"/>
              <a:t> в XIX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світська</a:t>
            </a:r>
            <a:r>
              <a:rPr lang="ru-RU" dirty="0" smtClean="0"/>
              <a:t> </a:t>
            </a:r>
            <a:r>
              <a:rPr lang="ru-RU" dirty="0" err="1" smtClean="0"/>
              <a:t>професійна</a:t>
            </a:r>
            <a:r>
              <a:rPr lang="ru-RU" dirty="0" smtClean="0"/>
              <a:t> </a:t>
            </a:r>
            <a:r>
              <a:rPr lang="ru-RU" dirty="0" err="1" smtClean="0"/>
              <a:t>музична</a:t>
            </a:r>
            <a:r>
              <a:rPr lang="ru-RU" dirty="0" smtClean="0"/>
              <a:t> культура. С.С. </a:t>
            </a:r>
            <a:r>
              <a:rPr lang="ru-RU" dirty="0" err="1" smtClean="0"/>
              <a:t>Гулак-Артемовський</a:t>
            </a:r>
            <a:r>
              <a:rPr lang="ru-RU" dirty="0" smtClean="0"/>
              <a:t> на початку 60-х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першу </a:t>
            </a:r>
            <a:r>
              <a:rPr lang="ru-RU" dirty="0" err="1" smtClean="0"/>
              <a:t>українську</a:t>
            </a:r>
            <a:r>
              <a:rPr lang="ru-RU" dirty="0" smtClean="0"/>
              <a:t> оперу «</a:t>
            </a:r>
            <a:r>
              <a:rPr lang="ru-RU" dirty="0" err="1" smtClean="0"/>
              <a:t>Запорожець</a:t>
            </a:r>
            <a:r>
              <a:rPr lang="ru-RU" dirty="0" smtClean="0"/>
              <a:t> за </a:t>
            </a:r>
            <a:r>
              <a:rPr lang="ru-RU" dirty="0" err="1" smtClean="0"/>
              <a:t>Дунаєм</a:t>
            </a:r>
            <a:r>
              <a:rPr lang="ru-RU" dirty="0" smtClean="0"/>
              <a:t>». </a:t>
            </a:r>
            <a:r>
              <a:rPr lang="ru-RU" dirty="0" err="1" smtClean="0"/>
              <a:t>Перлиною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вокальної</a:t>
            </a:r>
            <a:r>
              <a:rPr lang="ru-RU" dirty="0" smtClean="0"/>
              <a:t> </a:t>
            </a:r>
            <a:r>
              <a:rPr lang="ru-RU" dirty="0" err="1" smtClean="0"/>
              <a:t>класики</a:t>
            </a:r>
            <a:r>
              <a:rPr lang="ru-RU" dirty="0" smtClean="0"/>
              <a:t> стали «</a:t>
            </a:r>
            <a:r>
              <a:rPr lang="ru-RU" dirty="0" err="1" smtClean="0"/>
              <a:t>Вечорниці</a:t>
            </a:r>
            <a:r>
              <a:rPr lang="ru-RU" dirty="0" smtClean="0"/>
              <a:t>» П.І. </a:t>
            </a:r>
            <a:r>
              <a:rPr lang="ru-RU" dirty="0" err="1" smtClean="0"/>
              <a:t>Нищинського</a:t>
            </a:r>
            <a:r>
              <a:rPr lang="ru-RU" dirty="0" smtClean="0"/>
              <a:t>. Вони </a:t>
            </a:r>
            <a:r>
              <a:rPr lang="ru-RU" dirty="0" err="1" smtClean="0"/>
              <a:t>малюють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музичну</a:t>
            </a:r>
            <a:r>
              <a:rPr lang="ru-RU" dirty="0" smtClean="0"/>
              <a:t> картину народного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 smtClean="0"/>
              <a:t>чоловічий</a:t>
            </a:r>
            <a:r>
              <a:rPr lang="ru-RU" dirty="0" smtClean="0"/>
              <a:t> хор «</a:t>
            </a:r>
            <a:r>
              <a:rPr lang="ru-RU" dirty="0" err="1" smtClean="0"/>
              <a:t>Закувала</a:t>
            </a:r>
            <a:r>
              <a:rPr lang="ru-RU" dirty="0" smtClean="0"/>
              <a:t> та сива зозуля», тема </a:t>
            </a:r>
            <a:r>
              <a:rPr lang="ru-RU" dirty="0" err="1" smtClean="0"/>
              <a:t>якого</a:t>
            </a:r>
            <a:r>
              <a:rPr lang="ru-RU" dirty="0" smtClean="0"/>
              <a:t> - </a:t>
            </a:r>
            <a:r>
              <a:rPr lang="ru-RU" dirty="0" err="1" smtClean="0"/>
              <a:t>страждання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у </a:t>
            </a:r>
            <a:r>
              <a:rPr lang="ru-RU" dirty="0" err="1" smtClean="0"/>
              <a:t>турецькій</a:t>
            </a:r>
            <a:r>
              <a:rPr lang="ru-RU" dirty="0" smtClean="0"/>
              <a:t> </a:t>
            </a:r>
            <a:r>
              <a:rPr lang="ru-RU" dirty="0" err="1" smtClean="0"/>
              <a:t>неволі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свободи</a:t>
            </a:r>
            <a:r>
              <a:rPr lang="ru-RU" dirty="0" smtClean="0"/>
              <a:t>. </a:t>
            </a:r>
            <a:r>
              <a:rPr lang="ru-RU" dirty="0" err="1" smtClean="0"/>
              <a:t>Мелодичним</a:t>
            </a:r>
            <a:r>
              <a:rPr lang="ru-RU" dirty="0" smtClean="0"/>
              <a:t> </a:t>
            </a:r>
            <a:r>
              <a:rPr lang="ru-RU" dirty="0" err="1" smtClean="0"/>
              <a:t>багатством</a:t>
            </a:r>
            <a:r>
              <a:rPr lang="ru-RU" dirty="0" smtClean="0"/>
              <a:t>, </a:t>
            </a:r>
            <a:r>
              <a:rPr lang="ru-RU" dirty="0" err="1" smtClean="0"/>
              <a:t>співучістю</a:t>
            </a:r>
            <a:r>
              <a:rPr lang="ru-RU" dirty="0" smtClean="0"/>
              <a:t>, драматичною </a:t>
            </a:r>
            <a:r>
              <a:rPr lang="ru-RU" dirty="0" err="1" smtClean="0"/>
              <a:t>напруженістю</a:t>
            </a:r>
            <a:r>
              <a:rPr lang="ru-RU" dirty="0" smtClean="0"/>
              <a:t> </a:t>
            </a:r>
            <a:r>
              <a:rPr lang="ru-RU" dirty="0" err="1" smtClean="0"/>
              <a:t>привабила</a:t>
            </a:r>
            <a:r>
              <a:rPr lang="ru-RU" dirty="0" smtClean="0"/>
              <a:t> </a:t>
            </a:r>
            <a:r>
              <a:rPr lang="ru-RU" dirty="0" err="1" smtClean="0"/>
              <a:t>слухачів</a:t>
            </a:r>
            <a:r>
              <a:rPr lang="ru-RU" dirty="0" smtClean="0"/>
              <a:t> опера М.М. </a:t>
            </a:r>
            <a:r>
              <a:rPr lang="ru-RU" dirty="0" err="1" smtClean="0"/>
              <a:t>Аркаса</a:t>
            </a:r>
            <a:r>
              <a:rPr lang="ru-RU" dirty="0" smtClean="0"/>
              <a:t> «Катерина» за </a:t>
            </a:r>
            <a:r>
              <a:rPr lang="ru-RU" dirty="0" err="1" smtClean="0"/>
              <a:t>однойменною</a:t>
            </a:r>
            <a:r>
              <a:rPr lang="ru-RU" dirty="0" smtClean="0"/>
              <a:t> </a:t>
            </a:r>
            <a:r>
              <a:rPr lang="ru-RU" dirty="0" err="1" smtClean="0"/>
              <a:t>поемою</a:t>
            </a:r>
            <a:r>
              <a:rPr lang="ru-RU" dirty="0" smtClean="0"/>
              <a:t> Т.Г. </a:t>
            </a:r>
            <a:r>
              <a:rPr lang="ru-RU" dirty="0" err="1" smtClean="0"/>
              <a:t>Шевченка</a:t>
            </a:r>
            <a:r>
              <a:rPr lang="ru-RU" dirty="0" smtClean="0"/>
              <a:t>. </a:t>
            </a:r>
            <a:r>
              <a:rPr lang="ru-RU" dirty="0" err="1" smtClean="0"/>
              <a:t>Композитори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, </a:t>
            </a:r>
            <a:r>
              <a:rPr lang="ru-RU" dirty="0" err="1" smtClean="0"/>
              <a:t>обробляли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П.П. </a:t>
            </a:r>
            <a:r>
              <a:rPr lang="ru-RU" dirty="0" err="1" smtClean="0"/>
              <a:t>Сокальському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глибока</a:t>
            </a:r>
            <a:r>
              <a:rPr lang="ru-RU" dirty="0" smtClean="0"/>
              <a:t> теоретична </a:t>
            </a:r>
            <a:r>
              <a:rPr lang="ru-RU" dirty="0" err="1" smtClean="0"/>
              <a:t>праця</a:t>
            </a:r>
            <a:r>
              <a:rPr lang="ru-RU" dirty="0" smtClean="0"/>
              <a:t> «Русская народная песня, великорусская і малорусская, в ее строении мелодическом и ритмическом…».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body" idx="1"/>
          </p:nvPr>
        </p:nvSpPr>
        <p:spPr>
          <a:xfrm>
            <a:off x="706438" y="428605"/>
            <a:ext cx="8080375" cy="614364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в </a:t>
            </a:r>
            <a:r>
              <a:rPr lang="ru-RU" dirty="0" err="1" smtClean="0"/>
              <a:t>літературі</a:t>
            </a:r>
            <a:r>
              <a:rPr lang="ru-RU" dirty="0" smtClean="0"/>
              <a:t>, </a:t>
            </a:r>
            <a:r>
              <a:rPr lang="ru-RU" dirty="0" err="1" smtClean="0"/>
              <a:t>театрі</a:t>
            </a:r>
            <a:r>
              <a:rPr lang="ru-RU" dirty="0" smtClean="0"/>
              <a:t> вже сама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визначала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образ, то в таких сферах, як </a:t>
            </a:r>
            <a:r>
              <a:rPr lang="ru-RU" dirty="0" err="1" smtClean="0"/>
              <a:t>образотворче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, </a:t>
            </a:r>
            <a:r>
              <a:rPr lang="ru-RU" dirty="0" err="1" smtClean="0"/>
              <a:t>архітектура</a:t>
            </a:r>
            <a:r>
              <a:rPr lang="ru-RU" dirty="0" smtClean="0"/>
              <a:t>, </a:t>
            </a:r>
            <a:r>
              <a:rPr lang="ru-RU" dirty="0" err="1" smtClean="0"/>
              <a:t>вироблення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форм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проблематичним</a:t>
            </a:r>
            <a:r>
              <a:rPr lang="ru-RU" dirty="0" smtClean="0"/>
              <a:t>. Так, в </a:t>
            </a:r>
            <a:r>
              <a:rPr lang="ru-RU" dirty="0" err="1" smtClean="0"/>
              <a:t>східноукраїнських</a:t>
            </a:r>
            <a:r>
              <a:rPr lang="ru-RU" dirty="0" smtClean="0"/>
              <a:t> землях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українсько-російську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в </a:t>
            </a:r>
            <a:r>
              <a:rPr lang="ru-RU" dirty="0" err="1" smtClean="0"/>
              <a:t>образотворчому</a:t>
            </a:r>
            <a:r>
              <a:rPr lang="ru-RU" dirty="0" smtClean="0"/>
              <a:t> </a:t>
            </a:r>
            <a:r>
              <a:rPr lang="ru-RU" dirty="0" err="1" smtClean="0"/>
              <a:t>мистецтві</a:t>
            </a:r>
            <a:r>
              <a:rPr lang="ru-RU" dirty="0" smtClean="0"/>
              <a:t>. 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XIX </a:t>
            </a:r>
            <a:r>
              <a:rPr lang="ru-RU" dirty="0" err="1" smtClean="0"/>
              <a:t>століття</a:t>
            </a:r>
            <a:r>
              <a:rPr lang="ru-RU" dirty="0" smtClean="0"/>
              <a:t> в </a:t>
            </a:r>
            <a:r>
              <a:rPr lang="ru-RU" dirty="0" err="1" smtClean="0"/>
              <a:t>Російській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центром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 у </a:t>
            </a:r>
            <a:r>
              <a:rPr lang="ru-RU" dirty="0" err="1" smtClean="0"/>
              <a:t>Петербурзі</a:t>
            </a:r>
            <a:r>
              <a:rPr lang="ru-RU" dirty="0" smtClean="0"/>
              <a:t>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виставок</a:t>
            </a:r>
            <a:r>
              <a:rPr lang="ru-RU" dirty="0" smtClean="0"/>
              <a:t>, </a:t>
            </a:r>
            <a:r>
              <a:rPr lang="ru-RU" dirty="0" err="1" smtClean="0"/>
              <a:t>замовлень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в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привести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прикладів</a:t>
            </a:r>
            <a:r>
              <a:rPr lang="ru-RU" dirty="0" smtClean="0"/>
              <a:t> </a:t>
            </a:r>
            <a:r>
              <a:rPr lang="ru-RU" dirty="0" err="1" smtClean="0"/>
              <a:t>переплетення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доль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і </a:t>
            </a:r>
            <a:r>
              <a:rPr lang="ru-RU" dirty="0" err="1" smtClean="0"/>
              <a:t>російських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В. </a:t>
            </a:r>
            <a:r>
              <a:rPr lang="ru-RU" dirty="0" err="1" smtClean="0"/>
              <a:t>Тропінін</a:t>
            </a:r>
            <a:r>
              <a:rPr lang="ru-RU" dirty="0" smtClean="0"/>
              <a:t> </a:t>
            </a:r>
            <a:r>
              <a:rPr lang="ru-RU" dirty="0" err="1" smtClean="0"/>
              <a:t>залишався</a:t>
            </a:r>
            <a:r>
              <a:rPr lang="ru-RU" dirty="0" smtClean="0"/>
              <a:t> </a:t>
            </a:r>
            <a:r>
              <a:rPr lang="ru-RU" dirty="0" err="1" smtClean="0"/>
              <a:t>кріпаком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вже будучи </a:t>
            </a:r>
            <a:r>
              <a:rPr lang="ru-RU" dirty="0" err="1" smtClean="0"/>
              <a:t>відомим</a:t>
            </a:r>
            <a:r>
              <a:rPr lang="ru-RU" dirty="0" smtClean="0"/>
              <a:t> художником,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жив і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Подільському</a:t>
            </a:r>
            <a:r>
              <a:rPr lang="ru-RU" dirty="0" smtClean="0"/>
              <a:t> </a:t>
            </a:r>
            <a:r>
              <a:rPr lang="ru-RU" dirty="0" err="1" smtClean="0"/>
              <a:t>маєтку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добродіїв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тут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 err="1" smtClean="0"/>
              <a:t>майстра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детально </a:t>
            </a:r>
            <a:r>
              <a:rPr lang="ru-RU" dirty="0" err="1" smtClean="0"/>
              <a:t>знайомиться</a:t>
            </a:r>
            <a:r>
              <a:rPr lang="ru-RU" dirty="0" smtClean="0"/>
              <a:t> з </a:t>
            </a:r>
            <a:r>
              <a:rPr lang="ru-RU" dirty="0" err="1" smtClean="0"/>
              <a:t>іконописною</a:t>
            </a:r>
            <a:r>
              <a:rPr lang="ru-RU" dirty="0" smtClean="0"/>
              <a:t> </a:t>
            </a:r>
            <a:r>
              <a:rPr lang="ru-RU" dirty="0" err="1" smtClean="0"/>
              <a:t>традицією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 - </a:t>
            </a:r>
            <a:r>
              <a:rPr lang="ru-RU" dirty="0" err="1" smtClean="0"/>
              <a:t>заслання</a:t>
            </a:r>
            <a:r>
              <a:rPr lang="ru-RU" dirty="0" smtClean="0"/>
              <a:t>, </a:t>
            </a:r>
            <a:r>
              <a:rPr lang="ru-RU" dirty="0" err="1" smtClean="0"/>
              <a:t>заборона</a:t>
            </a:r>
            <a:r>
              <a:rPr lang="ru-RU" dirty="0" smtClean="0"/>
              <a:t> </a:t>
            </a:r>
            <a:r>
              <a:rPr lang="ru-RU" dirty="0" err="1" smtClean="0"/>
              <a:t>малювати</a:t>
            </a:r>
            <a:r>
              <a:rPr lang="ru-RU" dirty="0" smtClean="0"/>
              <a:t> - </a:t>
            </a:r>
            <a:r>
              <a:rPr lang="ru-RU" dirty="0" err="1" smtClean="0"/>
              <a:t>перешкодили</a:t>
            </a:r>
            <a:r>
              <a:rPr lang="ru-RU" dirty="0" smtClean="0"/>
              <a:t> </a:t>
            </a:r>
            <a:r>
              <a:rPr lang="ru-RU" dirty="0" err="1" smtClean="0"/>
              <a:t>розкритися</a:t>
            </a:r>
            <a:r>
              <a:rPr lang="ru-RU" dirty="0" smtClean="0"/>
              <a:t> в </a:t>
            </a:r>
            <a:r>
              <a:rPr lang="ru-RU" dirty="0" err="1" smtClean="0"/>
              <a:t>повній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живописному таланту </a:t>
            </a:r>
            <a:r>
              <a:rPr lang="ru-RU" dirty="0" err="1" smtClean="0"/>
              <a:t>Шевченка</a:t>
            </a:r>
            <a:r>
              <a:rPr lang="ru-RU" dirty="0" smtClean="0"/>
              <a:t>. Як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фахівці</a:t>
            </a:r>
            <a:r>
              <a:rPr lang="ru-RU" dirty="0" smtClean="0"/>
              <a:t>, в </a:t>
            </a:r>
            <a:r>
              <a:rPr lang="ru-RU" dirty="0" err="1" smtClean="0"/>
              <a:t>романтичних</a:t>
            </a:r>
            <a:r>
              <a:rPr lang="ru-RU" dirty="0" smtClean="0"/>
              <a:t> картинах «</a:t>
            </a:r>
            <a:r>
              <a:rPr lang="ru-RU" dirty="0" err="1" smtClean="0"/>
              <a:t>Селянська</a:t>
            </a:r>
            <a:r>
              <a:rPr lang="ru-RU" dirty="0" smtClean="0"/>
              <a:t> родина», «</a:t>
            </a:r>
            <a:r>
              <a:rPr lang="ru-RU" dirty="0" err="1" smtClean="0"/>
              <a:t>Циганка-ворожка</a:t>
            </a:r>
            <a:r>
              <a:rPr lang="ru-RU" dirty="0" smtClean="0"/>
              <a:t>», </a:t>
            </a:r>
            <a:r>
              <a:rPr lang="ru-RU" dirty="0" err="1" smtClean="0"/>
              <a:t>інш</a:t>
            </a:r>
            <a:r>
              <a:rPr lang="ru-RU" dirty="0" smtClean="0"/>
              <a:t>. вже </a:t>
            </a:r>
            <a:r>
              <a:rPr lang="ru-RU" dirty="0" err="1" smtClean="0"/>
              <a:t>помітний</a:t>
            </a:r>
            <a:r>
              <a:rPr lang="ru-RU" dirty="0" smtClean="0"/>
              <a:t> </a:t>
            </a:r>
            <a:r>
              <a:rPr lang="ru-RU" dirty="0" err="1" smtClean="0"/>
              <a:t>відхід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чистого </a:t>
            </a:r>
            <a:r>
              <a:rPr lang="ru-RU" dirty="0" err="1" smtClean="0"/>
              <a:t>академізму</a:t>
            </a:r>
            <a:r>
              <a:rPr lang="ru-RU" dirty="0" smtClean="0"/>
              <a:t>. Особливо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реалізмом</a:t>
            </a:r>
            <a:r>
              <a:rPr lang="ru-RU" dirty="0" smtClean="0"/>
              <a:t> «</a:t>
            </a:r>
            <a:r>
              <a:rPr lang="ru-RU" dirty="0" err="1" smtClean="0"/>
              <a:t>Судня</a:t>
            </a:r>
            <a:r>
              <a:rPr lang="ru-RU" dirty="0" smtClean="0"/>
              <a:t> рада». </a:t>
            </a:r>
            <a:r>
              <a:rPr lang="ru-RU" dirty="0" err="1" smtClean="0"/>
              <a:t>Відзначимо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різнобічний</a:t>
            </a:r>
            <a:r>
              <a:rPr lang="ru-RU" dirty="0" smtClean="0"/>
              <a:t> талант Т.Г.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досяг</a:t>
            </a:r>
            <a:r>
              <a:rPr lang="ru-RU" dirty="0" smtClean="0"/>
              <a:t> </a:t>
            </a:r>
            <a:r>
              <a:rPr lang="ru-RU" dirty="0" err="1" smtClean="0"/>
              <a:t>академічних</a:t>
            </a:r>
            <a:r>
              <a:rPr lang="ru-RU" dirty="0" smtClean="0"/>
              <a:t> </a:t>
            </a:r>
            <a:r>
              <a:rPr lang="ru-RU" dirty="0" err="1" smtClean="0"/>
              <a:t>висот</a:t>
            </a:r>
            <a:r>
              <a:rPr lang="ru-RU" dirty="0" smtClean="0"/>
              <a:t> і в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графіці</a:t>
            </a:r>
            <a:r>
              <a:rPr lang="ru-RU" dirty="0" smtClean="0"/>
              <a:t> (</a:t>
            </a:r>
            <a:r>
              <a:rPr lang="ru-RU" dirty="0" err="1" smtClean="0"/>
              <a:t>серія</a:t>
            </a:r>
            <a:r>
              <a:rPr lang="ru-RU" dirty="0" smtClean="0"/>
              <a:t> «Живописна </a:t>
            </a:r>
            <a:r>
              <a:rPr lang="ru-RU" dirty="0" err="1" smtClean="0"/>
              <a:t>Україна</a:t>
            </a:r>
            <a:r>
              <a:rPr lang="ru-RU" dirty="0" smtClean="0"/>
              <a:t>» </a:t>
            </a:r>
            <a:r>
              <a:rPr lang="ru-RU" dirty="0" err="1" smtClean="0"/>
              <a:t>тощо</a:t>
            </a:r>
            <a:r>
              <a:rPr lang="ru-RU" dirty="0" smtClean="0"/>
              <a:t>) - в 1860 р.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присвоєно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академіка</a:t>
            </a:r>
            <a:r>
              <a:rPr lang="ru-RU" dirty="0" smtClean="0"/>
              <a:t> </a:t>
            </a:r>
            <a:r>
              <a:rPr lang="ru-RU" dirty="0" err="1" smtClean="0"/>
              <a:t>гравюри</a:t>
            </a:r>
            <a:r>
              <a:rPr lang="ru-RU" dirty="0" smtClean="0"/>
              <a:t> </a:t>
            </a:r>
            <a:r>
              <a:rPr lang="ru-RU" dirty="0" err="1" smtClean="0"/>
              <a:t>Петербурзької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14916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Новаторською</a:t>
            </a:r>
            <a:r>
              <a:rPr lang="ru-RU" dirty="0" smtClean="0"/>
              <a:t> для пейзажу стала </a:t>
            </a:r>
            <a:r>
              <a:rPr lang="ru-RU" dirty="0" err="1" smtClean="0"/>
              <a:t>творчість</a:t>
            </a:r>
            <a:r>
              <a:rPr lang="ru-RU" dirty="0" smtClean="0"/>
              <a:t> А. </a:t>
            </a:r>
            <a:r>
              <a:rPr lang="ru-RU" dirty="0" err="1" smtClean="0"/>
              <a:t>Куїнджі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Маріуполя</a:t>
            </a:r>
            <a:r>
              <a:rPr lang="ru-RU" dirty="0" smtClean="0"/>
              <a:t>. Перша ж </a:t>
            </a:r>
            <a:r>
              <a:rPr lang="ru-RU" dirty="0" err="1" smtClean="0"/>
              <a:t>виставлена</a:t>
            </a:r>
            <a:r>
              <a:rPr lang="ru-RU" dirty="0" smtClean="0"/>
              <a:t> ним картина - «</a:t>
            </a:r>
            <a:r>
              <a:rPr lang="ru-RU" dirty="0" err="1" smtClean="0"/>
              <a:t>Ніч</a:t>
            </a:r>
            <a:r>
              <a:rPr lang="ru-RU" dirty="0" smtClean="0"/>
              <a:t> на </a:t>
            </a:r>
            <a:r>
              <a:rPr lang="ru-RU" dirty="0" err="1" smtClean="0"/>
              <a:t>Дніпрі</a:t>
            </a:r>
            <a:r>
              <a:rPr lang="ru-RU" dirty="0" smtClean="0"/>
              <a:t>» - </a:t>
            </a:r>
            <a:r>
              <a:rPr lang="ru-RU" dirty="0" err="1" smtClean="0"/>
              <a:t>викликала</a:t>
            </a:r>
            <a:r>
              <a:rPr lang="ru-RU" dirty="0" smtClean="0"/>
              <a:t> в </a:t>
            </a:r>
            <a:r>
              <a:rPr lang="ru-RU" dirty="0" err="1" smtClean="0"/>
              <a:t>Петербурзі</a:t>
            </a:r>
            <a:r>
              <a:rPr lang="ru-RU" dirty="0" smtClean="0"/>
              <a:t> </a:t>
            </a:r>
            <a:r>
              <a:rPr lang="ru-RU" dirty="0" err="1" smtClean="0"/>
              <a:t>сенсацію</a:t>
            </a:r>
            <a:r>
              <a:rPr lang="ru-RU" dirty="0" smtClean="0"/>
              <a:t>. Художник </a:t>
            </a:r>
            <a:r>
              <a:rPr lang="ru-RU" dirty="0" err="1" smtClean="0"/>
              <a:t>володів</a:t>
            </a:r>
            <a:r>
              <a:rPr lang="ru-RU" dirty="0" smtClean="0"/>
              <a:t> тонким </a:t>
            </a:r>
            <a:r>
              <a:rPr lang="ru-RU" dirty="0" err="1" smtClean="0"/>
              <a:t>мистецтвом</a:t>
            </a:r>
            <a:r>
              <a:rPr lang="ru-RU" dirty="0" smtClean="0"/>
              <a:t> </a:t>
            </a:r>
            <a:r>
              <a:rPr lang="ru-RU" dirty="0" err="1" smtClean="0"/>
              <a:t>передавати</a:t>
            </a:r>
            <a:r>
              <a:rPr lang="ru-RU" dirty="0" smtClean="0"/>
              <a:t> на </a:t>
            </a:r>
            <a:r>
              <a:rPr lang="ru-RU" dirty="0" err="1" smtClean="0"/>
              <a:t>полотні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,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Родом </a:t>
            </a:r>
            <a:r>
              <a:rPr lang="ru-RU" dirty="0" err="1" smtClean="0"/>
              <a:t>з-під</a:t>
            </a:r>
            <a:r>
              <a:rPr lang="ru-RU" dirty="0" smtClean="0"/>
              <a:t> </a:t>
            </a:r>
            <a:r>
              <a:rPr lang="ru-RU" dirty="0" err="1" smtClean="0"/>
              <a:t>слобідського</a:t>
            </a:r>
            <a:r>
              <a:rPr lang="ru-RU" dirty="0" smtClean="0"/>
              <a:t> </a:t>
            </a:r>
            <a:r>
              <a:rPr lang="ru-RU" dirty="0" err="1" smtClean="0"/>
              <a:t>Чугуєва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великий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художник-реаліст</a:t>
            </a:r>
            <a:r>
              <a:rPr lang="ru-RU" dirty="0" smtClean="0"/>
              <a:t> І. </a:t>
            </a:r>
            <a:r>
              <a:rPr lang="ru-RU" dirty="0" err="1" smtClean="0"/>
              <a:t>Рєпін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часто </a:t>
            </a:r>
            <a:r>
              <a:rPr lang="ru-RU" dirty="0" err="1" smtClean="0"/>
              <a:t>приїжджав</a:t>
            </a:r>
            <a:r>
              <a:rPr lang="ru-RU" dirty="0" smtClean="0"/>
              <a:t> на </a:t>
            </a:r>
            <a:r>
              <a:rPr lang="ru-RU" dirty="0" err="1" smtClean="0"/>
              <a:t>батьківщину</a:t>
            </a:r>
            <a:r>
              <a:rPr lang="ru-RU" dirty="0" smtClean="0"/>
              <a:t>, не раз </a:t>
            </a:r>
            <a:r>
              <a:rPr lang="ru-RU" dirty="0" err="1" smtClean="0"/>
              <a:t>гостював</a:t>
            </a:r>
            <a:r>
              <a:rPr lang="ru-RU" dirty="0" smtClean="0"/>
              <a:t> у </a:t>
            </a:r>
            <a:r>
              <a:rPr lang="ru-RU" dirty="0" err="1" smtClean="0"/>
              <a:t>маєтку</a:t>
            </a:r>
            <a:r>
              <a:rPr lang="ru-RU" dirty="0" smtClean="0"/>
              <a:t> </a:t>
            </a:r>
            <a:r>
              <a:rPr lang="ru-RU" dirty="0" err="1" smtClean="0"/>
              <a:t>Качанівка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меценатів</a:t>
            </a:r>
            <a:r>
              <a:rPr lang="ru-RU" dirty="0" smtClean="0"/>
              <a:t> </a:t>
            </a:r>
            <a:r>
              <a:rPr lang="ru-RU" dirty="0" err="1" smtClean="0"/>
              <a:t>Тарновських</a:t>
            </a:r>
            <a:r>
              <a:rPr lang="ru-RU" dirty="0" smtClean="0"/>
              <a:t>. У </a:t>
            </a:r>
            <a:r>
              <a:rPr lang="ru-RU" dirty="0" err="1" smtClean="0"/>
              <a:t>свій</a:t>
            </a:r>
            <a:r>
              <a:rPr lang="ru-RU" dirty="0" smtClean="0"/>
              <a:t> час тут не раз </a:t>
            </a:r>
            <a:r>
              <a:rPr lang="ru-RU" dirty="0" err="1" smtClean="0"/>
              <a:t>бував</a:t>
            </a:r>
            <a:r>
              <a:rPr lang="ru-RU" dirty="0" smtClean="0"/>
              <a:t> і Шевченко,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збереглося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рукописів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. У </a:t>
            </a:r>
            <a:r>
              <a:rPr lang="ru-RU" dirty="0" err="1" smtClean="0"/>
              <a:t>Качанівці</a:t>
            </a:r>
            <a:r>
              <a:rPr lang="ru-RU" dirty="0" smtClean="0"/>
              <a:t> </a:t>
            </a:r>
            <a:r>
              <a:rPr lang="ru-RU" dirty="0" err="1" smtClean="0"/>
              <a:t>Рєпін</a:t>
            </a:r>
            <a:r>
              <a:rPr lang="ru-RU" dirty="0" smtClean="0"/>
              <a:t> створив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етюди</a:t>
            </a:r>
            <a:r>
              <a:rPr lang="ru-RU" dirty="0" smtClean="0"/>
              <a:t> до </a:t>
            </a:r>
            <a:r>
              <a:rPr lang="ru-RU" dirty="0" err="1" smtClean="0"/>
              <a:t>знаменитої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«</a:t>
            </a:r>
            <a:r>
              <a:rPr lang="ru-RU" dirty="0" err="1" smtClean="0"/>
              <a:t>Запорожці</a:t>
            </a:r>
            <a:r>
              <a:rPr lang="ru-RU" dirty="0" smtClean="0"/>
              <a:t> </a:t>
            </a:r>
            <a:r>
              <a:rPr lang="ru-RU" dirty="0" err="1" smtClean="0"/>
              <a:t>пишуть</a:t>
            </a:r>
            <a:r>
              <a:rPr lang="ru-RU" dirty="0" smtClean="0"/>
              <a:t> листа </a:t>
            </a:r>
            <a:r>
              <a:rPr lang="ru-RU" dirty="0" err="1" smtClean="0"/>
              <a:t>турецькому</a:t>
            </a:r>
            <a:r>
              <a:rPr lang="ru-RU" dirty="0" smtClean="0"/>
              <a:t> султану». Художник </a:t>
            </a:r>
            <a:r>
              <a:rPr lang="ru-RU" dirty="0" err="1" smtClean="0"/>
              <a:t>скористався</a:t>
            </a:r>
            <a:r>
              <a:rPr lang="ru-RU" dirty="0" smtClean="0"/>
              <a:t> рядом </a:t>
            </a:r>
            <a:r>
              <a:rPr lang="ru-RU" dirty="0" err="1" smtClean="0"/>
              <a:t>порад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історика</a:t>
            </a:r>
            <a:r>
              <a:rPr lang="ru-RU" dirty="0" smtClean="0"/>
              <a:t> Д. </a:t>
            </a:r>
            <a:r>
              <a:rPr lang="ru-RU" dirty="0" err="1" smtClean="0"/>
              <a:t>Яворницького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передав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 </a:t>
            </a:r>
            <a:r>
              <a:rPr lang="ru-RU" dirty="0" err="1" smtClean="0"/>
              <a:t>козацьких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, текст самого листа, </a:t>
            </a:r>
            <a:r>
              <a:rPr lang="ru-RU" dirty="0" err="1" smtClean="0"/>
              <a:t>позував</a:t>
            </a:r>
            <a:r>
              <a:rPr lang="ru-RU" dirty="0" smtClean="0"/>
              <a:t> для </a:t>
            </a:r>
            <a:r>
              <a:rPr lang="ru-RU" dirty="0" err="1" smtClean="0"/>
              <a:t>фігури</a:t>
            </a:r>
            <a:r>
              <a:rPr lang="ru-RU" dirty="0" smtClean="0"/>
              <a:t> писаря. </a:t>
            </a:r>
            <a:r>
              <a:rPr lang="ru-RU" dirty="0" err="1" smtClean="0"/>
              <a:t>Рєпін</a:t>
            </a:r>
            <a:r>
              <a:rPr lang="ru-RU" dirty="0" smtClean="0"/>
              <a:t> писав: </a:t>
            </a:r>
          </a:p>
          <a:p>
            <a:r>
              <a:rPr lang="ru-RU" dirty="0" smtClean="0"/>
              <a:t>«В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і </a:t>
            </a:r>
            <a:r>
              <a:rPr lang="ru-RU" dirty="0" err="1" smtClean="0"/>
              <a:t>пам'ятниках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… мене </a:t>
            </a:r>
            <a:r>
              <a:rPr lang="ru-RU" dirty="0" err="1" smtClean="0"/>
              <a:t>приваблювали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моменти</a:t>
            </a:r>
            <a:r>
              <a:rPr lang="ru-RU" dirty="0" smtClean="0"/>
              <a:t> </a:t>
            </a:r>
            <a:r>
              <a:rPr lang="ru-RU" dirty="0" err="1" smtClean="0"/>
              <a:t>вияву</a:t>
            </a:r>
            <a:r>
              <a:rPr lang="ru-RU" dirty="0" smtClean="0"/>
              <a:t>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городян</a:t>
            </a:r>
            <a:r>
              <a:rPr lang="ru-RU" dirty="0" smtClean="0"/>
              <a:t>, </a:t>
            </a:r>
            <a:r>
              <a:rPr lang="ru-RU" dirty="0" err="1" smtClean="0"/>
              <a:t>асоціацій</a:t>
            </a:r>
            <a:r>
              <a:rPr lang="ru-RU" dirty="0" smtClean="0"/>
              <a:t>; </a:t>
            </a:r>
            <a:r>
              <a:rPr lang="ru-RU" dirty="0" err="1" smtClean="0"/>
              <a:t>найбільше</a:t>
            </a:r>
            <a:r>
              <a:rPr lang="ru-RU" dirty="0" smtClean="0"/>
              <a:t> в </a:t>
            </a:r>
            <a:r>
              <a:rPr lang="ru-RU" dirty="0" err="1" smtClean="0"/>
              <a:t>республіканському</a:t>
            </a:r>
            <a:r>
              <a:rPr lang="ru-RU" dirty="0" smtClean="0"/>
              <a:t> </a:t>
            </a:r>
            <a:r>
              <a:rPr lang="ru-RU" dirty="0" err="1" smtClean="0"/>
              <a:t>ладі</a:t>
            </a:r>
            <a:r>
              <a:rPr lang="ru-RU" dirty="0" smtClean="0"/>
              <a:t>, </a:t>
            </a:r>
            <a:r>
              <a:rPr lang="ru-RU" dirty="0" err="1" smtClean="0"/>
              <a:t>звичайно</a:t>
            </a:r>
            <a:r>
              <a:rPr lang="ru-RU" dirty="0" smtClean="0"/>
              <a:t>,… І наше </a:t>
            </a:r>
            <a:r>
              <a:rPr lang="ru-RU" dirty="0" err="1" smtClean="0"/>
              <a:t>Запоріжжя</a:t>
            </a:r>
            <a:r>
              <a:rPr lang="ru-RU" dirty="0" smtClean="0"/>
              <a:t> мене </a:t>
            </a:r>
            <a:r>
              <a:rPr lang="ru-RU" dirty="0" err="1" smtClean="0"/>
              <a:t>захоплює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свободою,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піднесенням</a:t>
            </a:r>
            <a:r>
              <a:rPr lang="ru-RU" dirty="0" smtClean="0"/>
              <a:t> </a:t>
            </a:r>
            <a:r>
              <a:rPr lang="ru-RU" dirty="0" err="1" smtClean="0"/>
              <a:t>рицарського</a:t>
            </a:r>
            <a:r>
              <a:rPr lang="ru-RU" dirty="0" smtClean="0"/>
              <a:t> духу».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071810"/>
            <a:ext cx="7772400" cy="1975104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Д</a:t>
            </a:r>
            <a:r>
              <a:rPr lang="uk-UA" sz="5400" dirty="0" smtClean="0">
                <a:solidFill>
                  <a:srgbClr val="FFC000"/>
                </a:solidFill>
              </a:rPr>
              <a:t>я</a:t>
            </a:r>
            <a:r>
              <a:rPr lang="uk-UA" sz="5400" dirty="0" smtClean="0">
                <a:solidFill>
                  <a:srgbClr val="FFFF00"/>
                </a:solidFill>
              </a:rPr>
              <a:t>к</a:t>
            </a:r>
            <a:r>
              <a:rPr lang="uk-UA" sz="5400" dirty="0" smtClean="0">
                <a:solidFill>
                  <a:srgbClr val="92D050"/>
                </a:solidFill>
              </a:rPr>
              <a:t>у</a:t>
            </a:r>
            <a:r>
              <a:rPr lang="uk-UA" sz="5400" dirty="0" smtClean="0">
                <a:solidFill>
                  <a:srgbClr val="00B0F0"/>
                </a:solidFill>
              </a:rPr>
              <a:t>ю</a:t>
            </a:r>
            <a:r>
              <a:rPr lang="uk-UA" sz="5400" dirty="0" smtClean="0"/>
              <a:t> </a:t>
            </a:r>
            <a:r>
              <a:rPr lang="uk-UA" sz="5400" dirty="0" smtClean="0">
                <a:solidFill>
                  <a:srgbClr val="002060"/>
                </a:solidFill>
              </a:rPr>
              <a:t>з</a:t>
            </a:r>
            <a:r>
              <a:rPr lang="uk-UA" sz="5400" dirty="0" smtClean="0">
                <a:solidFill>
                  <a:srgbClr val="7030A0"/>
                </a:solidFill>
              </a:rPr>
              <a:t>а </a:t>
            </a:r>
            <a:r>
              <a:rPr lang="uk-UA" sz="5400" dirty="0" smtClean="0">
                <a:solidFill>
                  <a:srgbClr val="FF0000"/>
                </a:solidFill>
              </a:rPr>
              <a:t>у</a:t>
            </a:r>
            <a:r>
              <a:rPr lang="uk-UA" sz="5400" dirty="0" smtClean="0">
                <a:solidFill>
                  <a:srgbClr val="FFC000"/>
                </a:solidFill>
              </a:rPr>
              <a:t>в</a:t>
            </a:r>
            <a:r>
              <a:rPr lang="uk-UA" sz="5400" dirty="0" smtClean="0">
                <a:solidFill>
                  <a:srgbClr val="00B050"/>
                </a:solidFill>
              </a:rPr>
              <a:t>а</a:t>
            </a:r>
            <a:r>
              <a:rPr lang="uk-UA" sz="5400" dirty="0" smtClean="0">
                <a:solidFill>
                  <a:srgbClr val="00B0F0"/>
                </a:solidFill>
              </a:rPr>
              <a:t>г</a:t>
            </a:r>
            <a:r>
              <a:rPr lang="uk-UA" sz="5400" dirty="0" smtClean="0">
                <a:solidFill>
                  <a:srgbClr val="0070C0"/>
                </a:solidFill>
              </a:rPr>
              <a:t>у</a:t>
            </a:r>
            <a:r>
              <a:rPr lang="uk-UA" sz="5400" dirty="0" smtClean="0">
                <a:solidFill>
                  <a:srgbClr val="7030A0"/>
                </a:solidFill>
              </a:rPr>
              <a:t>!</a:t>
            </a:r>
            <a:r>
              <a:rPr lang="uk-UA" sz="5400" dirty="0" smtClean="0"/>
              <a:t> </a:t>
            </a:r>
            <a:r>
              <a:rPr lang="uk-UA" sz="5400" dirty="0" smtClean="0">
                <a:solidFill>
                  <a:srgbClr val="FFFF00"/>
                </a:solidFill>
              </a:rPr>
              <a:t>=)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772400" cy="1557342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Презентацію підготувала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учениця 9 класу</a:t>
            </a:r>
          </a:p>
          <a:p>
            <a:r>
              <a:rPr lang="uk-UA" dirty="0" err="1" smtClean="0">
                <a:solidFill>
                  <a:srgbClr val="0070C0"/>
                </a:solidFill>
              </a:rPr>
              <a:t>Тетерівської</a:t>
            </a:r>
            <a:r>
              <a:rPr lang="uk-UA" dirty="0" smtClean="0">
                <a:solidFill>
                  <a:srgbClr val="0070C0"/>
                </a:solidFill>
              </a:rPr>
              <a:t> гімназії</a:t>
            </a:r>
          </a:p>
          <a:p>
            <a:r>
              <a:rPr lang="uk-UA" dirty="0" err="1" smtClean="0">
                <a:solidFill>
                  <a:srgbClr val="FFFF00"/>
                </a:solidFill>
              </a:rPr>
              <a:t>Масленко</a:t>
            </a:r>
            <a:r>
              <a:rPr lang="uk-UA" dirty="0" smtClean="0">
                <a:solidFill>
                  <a:srgbClr val="FFFF00"/>
                </a:solidFill>
              </a:rPr>
              <a:t> Юлія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08502" cy="5149162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en-US" dirty="0" smtClean="0"/>
              <a:t>XVIII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розділена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Австрійською</a:t>
            </a:r>
            <a:r>
              <a:rPr lang="ru-RU" dirty="0" smtClean="0"/>
              <a:t> (</a:t>
            </a:r>
            <a:r>
              <a:rPr lang="ru-RU" dirty="0" err="1" smtClean="0"/>
              <a:t>увійшло</a:t>
            </a:r>
            <a:r>
              <a:rPr lang="ru-RU" dirty="0" smtClean="0"/>
              <a:t> 20% </a:t>
            </a:r>
            <a:r>
              <a:rPr lang="ru-RU" dirty="0" err="1" smtClean="0"/>
              <a:t>площі</a:t>
            </a:r>
            <a:r>
              <a:rPr lang="ru-RU" dirty="0" smtClean="0"/>
              <a:t>) і </a:t>
            </a:r>
            <a:r>
              <a:rPr lang="ru-RU" dirty="0" err="1" smtClean="0"/>
              <a:t>Російською</a:t>
            </a:r>
            <a:r>
              <a:rPr lang="ru-RU" dirty="0" smtClean="0"/>
              <a:t> (80%) </a:t>
            </a:r>
            <a:r>
              <a:rPr lang="ru-RU" dirty="0" err="1" smtClean="0"/>
              <a:t>імперіями</a:t>
            </a:r>
            <a:r>
              <a:rPr lang="ru-RU" dirty="0" smtClean="0"/>
              <a:t>. До цього часу </a:t>
            </a:r>
            <a:r>
              <a:rPr lang="ru-RU" dirty="0" err="1" smtClean="0"/>
              <a:t>завершилася</a:t>
            </a:r>
            <a:r>
              <a:rPr lang="ru-RU" dirty="0" smtClean="0"/>
              <a:t> </a:t>
            </a:r>
            <a:r>
              <a:rPr lang="ru-RU" dirty="0" err="1" smtClean="0"/>
              <a:t>ліквідація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державності</a:t>
            </a:r>
            <a:r>
              <a:rPr lang="ru-RU" dirty="0" smtClean="0"/>
              <a:t>. В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імперіях</a:t>
            </a:r>
            <a:r>
              <a:rPr lang="ru-RU" dirty="0" smtClean="0"/>
              <a:t> </a:t>
            </a:r>
            <a:r>
              <a:rPr lang="ru-RU" dirty="0" err="1" smtClean="0"/>
              <a:t>розгалужений</a:t>
            </a:r>
            <a:r>
              <a:rPr lang="ru-RU" dirty="0" smtClean="0"/>
              <a:t> </a:t>
            </a:r>
            <a:r>
              <a:rPr lang="ru-RU" dirty="0" err="1" smtClean="0"/>
              <a:t>бюрократичний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контролював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австрійського</a:t>
            </a:r>
            <a:r>
              <a:rPr lang="ru-RU" dirty="0" smtClean="0"/>
              <a:t> уряду,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селян,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інтенсифікації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у </a:t>
            </a:r>
            <a:r>
              <a:rPr lang="ru-RU" dirty="0" err="1" smtClean="0"/>
              <a:t>комбінації</a:t>
            </a:r>
            <a:r>
              <a:rPr lang="ru-RU" dirty="0" smtClean="0"/>
              <a:t> з </a:t>
            </a:r>
            <a:r>
              <a:rPr lang="ru-RU" dirty="0" err="1" smtClean="0"/>
              <a:t>нестримним</a:t>
            </a:r>
            <a:r>
              <a:rPr lang="ru-RU" dirty="0" smtClean="0"/>
              <a:t> </a:t>
            </a:r>
            <a:r>
              <a:rPr lang="ru-RU" dirty="0" err="1" smtClean="0"/>
              <a:t>свавіллям</a:t>
            </a:r>
            <a:r>
              <a:rPr lang="ru-RU" dirty="0" smtClean="0"/>
              <a:t> </a:t>
            </a:r>
            <a:r>
              <a:rPr lang="ru-RU" dirty="0" err="1" smtClean="0"/>
              <a:t>поміщиків</a:t>
            </a:r>
            <a:r>
              <a:rPr lang="ru-RU" dirty="0" smtClean="0"/>
              <a:t> </a:t>
            </a:r>
            <a:r>
              <a:rPr lang="ru-RU" dirty="0" err="1" smtClean="0"/>
              <a:t>зумовлювали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напруження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 та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 </a:t>
            </a:r>
            <a:r>
              <a:rPr lang="ru-RU" dirty="0" err="1" smtClean="0"/>
              <a:t>селянських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Однак, </a:t>
            </a:r>
            <a:r>
              <a:rPr lang="ru-RU" dirty="0" err="1" smtClean="0"/>
              <a:t>реформи</a:t>
            </a:r>
            <a:r>
              <a:rPr lang="ru-RU" dirty="0" smtClean="0"/>
              <a:t> </a:t>
            </a:r>
            <a:r>
              <a:rPr lang="ru-RU" dirty="0" err="1" smtClean="0"/>
              <a:t>Марії-Терези</a:t>
            </a:r>
            <a:r>
              <a:rPr lang="ru-RU" dirty="0" smtClean="0"/>
              <a:t> та Иосифа </a:t>
            </a:r>
            <a:r>
              <a:rPr lang="en-US" dirty="0" smtClean="0"/>
              <a:t>II </a:t>
            </a:r>
            <a:r>
              <a:rPr lang="ru-RU" dirty="0" err="1" smtClean="0"/>
              <a:t>сприяли</a:t>
            </a:r>
            <a:r>
              <a:rPr lang="ru-RU" dirty="0" smtClean="0"/>
              <a:t> </a:t>
            </a:r>
            <a:r>
              <a:rPr lang="ru-RU" dirty="0" err="1" smtClean="0"/>
              <a:t>пробудженню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західноукраїнських</a:t>
            </a:r>
            <a:r>
              <a:rPr lang="ru-RU" dirty="0" smtClean="0"/>
              <a:t> землях. </a:t>
            </a:r>
            <a:r>
              <a:rPr lang="ru-RU" dirty="0" err="1" smtClean="0"/>
              <a:t>Специфіка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 </a:t>
            </a:r>
            <a:r>
              <a:rPr lang="ru-RU" dirty="0" err="1" smtClean="0"/>
              <a:t>полягала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носі</a:t>
            </a:r>
            <a:r>
              <a:rPr lang="uk-UA" dirty="0" smtClean="0"/>
              <a:t>є</a:t>
            </a:r>
            <a:r>
              <a:rPr lang="ru-RU" dirty="0" smtClean="0"/>
              <a:t>м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духовенство.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  <a:latin typeface="Monotype Corsiva" pitchFamily="66" charset="0"/>
              </a:rPr>
              <a:t>Особливості   розвитку   культури</a:t>
            </a:r>
            <a:endParaRPr lang="ru-RU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428736"/>
            <a:ext cx="8151378" cy="50720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початку 30-х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smtClean="0"/>
              <a:t>ст. центром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в </a:t>
            </a:r>
            <a:r>
              <a:rPr lang="ru-RU" dirty="0" err="1" smtClean="0"/>
              <a:t>Галичині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Львів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тут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напівлегальне</a:t>
            </a:r>
            <a:r>
              <a:rPr lang="ru-RU" dirty="0" smtClean="0"/>
              <a:t> </a:t>
            </a:r>
            <a:r>
              <a:rPr lang="ru-RU" dirty="0" err="1" smtClean="0"/>
              <a:t>демократично-просвітницьке</a:t>
            </a:r>
            <a:r>
              <a:rPr lang="ru-RU" dirty="0" smtClean="0"/>
              <a:t> та </a:t>
            </a:r>
            <a:r>
              <a:rPr lang="ru-RU" dirty="0" err="1" smtClean="0"/>
              <a:t>літературне</a:t>
            </a:r>
            <a:r>
              <a:rPr lang="ru-RU" dirty="0" smtClean="0"/>
              <a:t> </a:t>
            </a:r>
            <a:r>
              <a:rPr lang="ru-RU" dirty="0" err="1" smtClean="0"/>
              <a:t>угруповання</a:t>
            </a:r>
            <a:r>
              <a:rPr lang="ru-RU" dirty="0" smtClean="0"/>
              <a:t> "</a:t>
            </a:r>
            <a:r>
              <a:rPr lang="ru-RU" dirty="0" err="1" smtClean="0"/>
              <a:t>Руська</a:t>
            </a:r>
            <a:r>
              <a:rPr lang="ru-RU" dirty="0" smtClean="0"/>
              <a:t> </a:t>
            </a:r>
            <a:r>
              <a:rPr lang="ru-RU" dirty="0" err="1" smtClean="0"/>
              <a:t>трійця</a:t>
            </a:r>
            <a:r>
              <a:rPr lang="ru-RU" dirty="0" smtClean="0"/>
              <a:t>".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отримало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засновниками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троє</a:t>
            </a:r>
            <a:r>
              <a:rPr lang="ru-RU" dirty="0" smtClean="0"/>
              <a:t> </a:t>
            </a:r>
            <a:r>
              <a:rPr lang="ru-RU" dirty="0" err="1" smtClean="0"/>
              <a:t>друзів-студентів</a:t>
            </a:r>
            <a:r>
              <a:rPr lang="ru-RU" dirty="0" smtClean="0"/>
              <a:t> </a:t>
            </a:r>
            <a:r>
              <a:rPr lang="ru-RU" dirty="0" err="1" smtClean="0"/>
              <a:t>Львівського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і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вихованців</a:t>
            </a:r>
            <a:r>
              <a:rPr lang="ru-RU" dirty="0" smtClean="0"/>
              <a:t> </a:t>
            </a:r>
            <a:r>
              <a:rPr lang="ru-RU" dirty="0" err="1" smtClean="0"/>
              <a:t>греко-католицької</a:t>
            </a:r>
            <a:r>
              <a:rPr lang="ru-RU" dirty="0" smtClean="0"/>
              <a:t> </a:t>
            </a:r>
            <a:r>
              <a:rPr lang="ru-RU" dirty="0" err="1" smtClean="0"/>
              <a:t>духовної</a:t>
            </a:r>
            <a:r>
              <a:rPr lang="ru-RU" dirty="0" smtClean="0"/>
              <a:t> </a:t>
            </a:r>
            <a:r>
              <a:rPr lang="ru-RU" dirty="0" err="1" smtClean="0"/>
              <a:t>семінарії</a:t>
            </a:r>
            <a:r>
              <a:rPr lang="ru-RU" dirty="0" smtClean="0"/>
              <a:t>: М. Шашкевич (1811-1843 </a:t>
            </a:r>
            <a:r>
              <a:rPr lang="en-US" dirty="0" smtClean="0"/>
              <a:t>pp), </a:t>
            </a:r>
            <a:r>
              <a:rPr lang="ru-RU" dirty="0" smtClean="0"/>
              <a:t>І. </a:t>
            </a:r>
            <a:r>
              <a:rPr lang="ru-RU" dirty="0" err="1" smtClean="0"/>
              <a:t>Вагилевич</a:t>
            </a:r>
            <a:r>
              <a:rPr lang="ru-RU" dirty="0" smtClean="0"/>
              <a:t> (1811 - 1866 </a:t>
            </a:r>
            <a:r>
              <a:rPr lang="en-US" dirty="0" smtClean="0"/>
              <a:t>pp) </a:t>
            </a:r>
            <a:r>
              <a:rPr lang="ru-RU" dirty="0" smtClean="0"/>
              <a:t>та Я. </a:t>
            </a:r>
            <a:r>
              <a:rPr lang="ru-RU" dirty="0" err="1" smtClean="0"/>
              <a:t>Головацький</a:t>
            </a:r>
            <a:r>
              <a:rPr lang="ru-RU" dirty="0" smtClean="0"/>
              <a:t> (1814-1888 </a:t>
            </a:r>
            <a:r>
              <a:rPr lang="en-US" dirty="0" smtClean="0"/>
              <a:t>pp), </a:t>
            </a:r>
            <a:r>
              <a:rPr lang="ru-RU" dirty="0" err="1" smtClean="0"/>
              <a:t>які</a:t>
            </a:r>
            <a:r>
              <a:rPr lang="ru-RU" dirty="0" smtClean="0"/>
              <a:t> активно </a:t>
            </a:r>
            <a:r>
              <a:rPr lang="ru-RU" dirty="0" err="1" smtClean="0"/>
              <a:t>виступили</a:t>
            </a:r>
            <a:r>
              <a:rPr lang="ru-RU" dirty="0" smtClean="0"/>
              <a:t>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рідної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(</a:t>
            </a:r>
            <a:r>
              <a:rPr lang="ru-RU" dirty="0" err="1" smtClean="0"/>
              <a:t>термін</a:t>
            </a:r>
            <a:r>
              <a:rPr lang="ru-RU" dirty="0" smtClean="0"/>
              <a:t> "</a:t>
            </a:r>
            <a:r>
              <a:rPr lang="ru-RU" dirty="0" err="1" smtClean="0"/>
              <a:t>руська</a:t>
            </a:r>
            <a:r>
              <a:rPr lang="ru-RU" dirty="0" smtClean="0"/>
              <a:t>" для галичан означав </a:t>
            </a:r>
            <a:r>
              <a:rPr lang="ru-RU" dirty="0" err="1" smtClean="0"/>
              <a:t>українська</a:t>
            </a:r>
            <a:r>
              <a:rPr lang="ru-RU" dirty="0" smtClean="0"/>
              <a:t>). Члени "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трійці</a:t>
            </a:r>
            <a:r>
              <a:rPr lang="ru-RU" dirty="0" smtClean="0"/>
              <a:t>" </a:t>
            </a:r>
            <a:r>
              <a:rPr lang="ru-RU" dirty="0" err="1" smtClean="0"/>
              <a:t>своє</a:t>
            </a:r>
            <a:r>
              <a:rPr lang="ru-RU" dirty="0" smtClean="0"/>
              <a:t> головне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вбачали</a:t>
            </a:r>
            <a:r>
              <a:rPr lang="ru-RU" dirty="0" smtClean="0"/>
              <a:t> у </a:t>
            </a:r>
            <a:r>
              <a:rPr lang="ru-RU" dirty="0" err="1" smtClean="0"/>
              <a:t>піднесенні</a:t>
            </a:r>
            <a:r>
              <a:rPr lang="ru-RU" dirty="0" smtClean="0"/>
              <a:t> статусу та авторитету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розширенні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вжитку</a:t>
            </a:r>
            <a:r>
              <a:rPr lang="ru-RU" dirty="0" smtClean="0"/>
              <a:t> і </a:t>
            </a:r>
            <a:r>
              <a:rPr lang="ru-RU" dirty="0" err="1" smtClean="0"/>
              <a:t>впливу</a:t>
            </a:r>
            <a:r>
              <a:rPr lang="ru-RU" dirty="0" smtClean="0"/>
              <a:t>, </a:t>
            </a:r>
            <a:r>
              <a:rPr lang="ru-RU" dirty="0" err="1" smtClean="0"/>
              <a:t>прагненні</a:t>
            </a:r>
            <a:r>
              <a:rPr lang="ru-RU" dirty="0" smtClean="0"/>
              <a:t> "</a:t>
            </a:r>
            <a:r>
              <a:rPr lang="ru-RU" dirty="0" err="1" smtClean="0"/>
              <a:t>підняти</a:t>
            </a:r>
            <a:r>
              <a:rPr lang="ru-RU" dirty="0" smtClean="0"/>
              <a:t> дух </a:t>
            </a:r>
            <a:r>
              <a:rPr lang="ru-RU" dirty="0" err="1" smtClean="0"/>
              <a:t>народний</a:t>
            </a:r>
            <a:r>
              <a:rPr lang="ru-RU" dirty="0" smtClean="0"/>
              <a:t>, </a:t>
            </a:r>
            <a:r>
              <a:rPr lang="ru-RU" dirty="0" err="1" smtClean="0"/>
              <a:t>просвітити</a:t>
            </a:r>
            <a:r>
              <a:rPr lang="ru-RU" dirty="0" smtClean="0"/>
              <a:t> народ", максимально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пробудженню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. Також,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етнографічних</a:t>
            </a:r>
            <a:r>
              <a:rPr lang="ru-RU" dirty="0" smtClean="0"/>
              <a:t> </a:t>
            </a:r>
            <a:r>
              <a:rPr lang="ru-RU" dirty="0" err="1" smtClean="0"/>
              <a:t>подорожей</a:t>
            </a:r>
            <a:r>
              <a:rPr lang="ru-RU" dirty="0" smtClean="0"/>
              <a:t> вони </a:t>
            </a:r>
            <a:r>
              <a:rPr lang="ru-RU" dirty="0" err="1" smtClean="0"/>
              <a:t>контактували</a:t>
            </a:r>
            <a:r>
              <a:rPr lang="ru-RU" dirty="0" smtClean="0"/>
              <a:t> з </a:t>
            </a:r>
            <a:r>
              <a:rPr lang="ru-RU" dirty="0" err="1" smtClean="0"/>
              <a:t>польськими</a:t>
            </a:r>
            <a:r>
              <a:rPr lang="ru-RU" dirty="0" smtClean="0"/>
              <a:t> </a:t>
            </a:r>
            <a:r>
              <a:rPr lang="ru-RU" dirty="0" err="1" smtClean="0"/>
              <a:t>підпільниками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готували</a:t>
            </a:r>
            <a:r>
              <a:rPr lang="ru-RU" dirty="0" smtClean="0"/>
              <a:t> </a:t>
            </a:r>
            <a:r>
              <a:rPr lang="ru-RU" dirty="0" err="1" smtClean="0"/>
              <a:t>антиурядовий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"</a:t>
            </a:r>
            <a:r>
              <a:rPr lang="ru-RU" dirty="0" err="1" smtClean="0"/>
              <a:t>Руська</a:t>
            </a:r>
            <a:r>
              <a:rPr lang="ru-RU" dirty="0" smtClean="0"/>
              <a:t> </a:t>
            </a:r>
            <a:r>
              <a:rPr lang="ru-RU" dirty="0" err="1" smtClean="0"/>
              <a:t>трійця</a:t>
            </a:r>
            <a:r>
              <a:rPr lang="ru-RU" dirty="0" smtClean="0"/>
              <a:t>" не </a:t>
            </a:r>
            <a:r>
              <a:rPr lang="ru-RU" dirty="0" err="1" smtClean="0"/>
              <a:t>пішла</a:t>
            </a:r>
            <a:r>
              <a:rPr lang="ru-RU" dirty="0" smtClean="0"/>
              <a:t> за </a:t>
            </a:r>
            <a:r>
              <a:rPr lang="ru-RU" dirty="0" err="1" smtClean="0"/>
              <a:t>революційними</a:t>
            </a:r>
            <a:r>
              <a:rPr lang="ru-RU" dirty="0" smtClean="0"/>
              <a:t> </a:t>
            </a:r>
            <a:r>
              <a:rPr lang="ru-RU" dirty="0" err="1" smtClean="0"/>
              <a:t>змовниками</a:t>
            </a:r>
            <a:r>
              <a:rPr lang="ru-RU" dirty="0" smtClean="0"/>
              <a:t>, </a:t>
            </a:r>
            <a:r>
              <a:rPr lang="ru-RU" dirty="0" err="1" smtClean="0"/>
              <a:t>зосередивши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на </a:t>
            </a:r>
            <a:r>
              <a:rPr lang="ru-RU" dirty="0" err="1" smtClean="0"/>
              <a:t>культурницько-просвітницькій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Руській</a:t>
            </a:r>
            <a:r>
              <a:rPr lang="ru-RU" dirty="0" smtClean="0"/>
              <a:t> </a:t>
            </a:r>
            <a:r>
              <a:rPr lang="ru-RU" dirty="0" err="1" smtClean="0"/>
              <a:t>Трійці</a:t>
            </a:r>
            <a:r>
              <a:rPr lang="ru-RU" dirty="0" smtClean="0"/>
              <a:t> в </a:t>
            </a:r>
            <a:r>
              <a:rPr lang="ru-RU" dirty="0" err="1" smtClean="0"/>
              <a:t>Івано-Франківську</a:t>
            </a:r>
            <a:endParaRPr lang="ru-RU" dirty="0"/>
          </a:p>
        </p:txBody>
      </p:sp>
      <p:pic>
        <p:nvPicPr>
          <p:cNvPr id="7" name="Содержимое 6" descr="200px-Руська_Трійця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2500306"/>
            <a:ext cx="2959574" cy="4143404"/>
          </a:xfrm>
        </p:spPr>
      </p:pic>
      <p:pic>
        <p:nvPicPr>
          <p:cNvPr id="8" name="Содержимое 7" descr="img6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85786" y="1857364"/>
            <a:ext cx="5986482" cy="4631397"/>
          </a:xfrm>
        </p:spPr>
      </p:pic>
      <p:pic>
        <p:nvPicPr>
          <p:cNvPr id="2051" name="Picture 3" descr="C:\Documents and Settings\User\Рабочий стол\img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8604"/>
            <a:ext cx="7620000" cy="57150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img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5138" y="270654"/>
            <a:ext cx="7035820" cy="5276865"/>
          </a:xfrm>
        </p:spPr>
      </p:pic>
      <p:pic>
        <p:nvPicPr>
          <p:cNvPr id="8" name="Содержимое 7" descr="img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14612" y="2000240"/>
            <a:ext cx="6123002" cy="4592252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522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Пожвавлення</a:t>
            </a:r>
            <a:r>
              <a:rPr lang="ru-RU" dirty="0" smtClean="0"/>
              <a:t> </a:t>
            </a:r>
            <a:r>
              <a:rPr lang="ru-RU" dirty="0" err="1" smtClean="0"/>
              <a:t>революційного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пробудження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, </a:t>
            </a:r>
            <a:r>
              <a:rPr lang="ru-RU" dirty="0" err="1" smtClean="0"/>
              <a:t>непоступливість</a:t>
            </a:r>
            <a:r>
              <a:rPr lang="ru-RU" dirty="0" smtClean="0"/>
              <a:t> у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 smtClean="0"/>
              <a:t>питанні</a:t>
            </a:r>
            <a:r>
              <a:rPr lang="ru-RU" dirty="0" smtClean="0"/>
              <a:t> </a:t>
            </a:r>
            <a:r>
              <a:rPr lang="ru-RU" dirty="0" err="1" smtClean="0"/>
              <a:t>діячів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ради </a:t>
            </a:r>
            <a:r>
              <a:rPr lang="ru-RU" dirty="0" err="1" smtClean="0"/>
              <a:t>народової</a:t>
            </a:r>
            <a:r>
              <a:rPr lang="ru-RU" dirty="0" smtClean="0"/>
              <a:t> </a:t>
            </a:r>
            <a:r>
              <a:rPr lang="ru-RU" dirty="0" err="1" smtClean="0"/>
              <a:t>прискорили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консолідації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патріотичних</a:t>
            </a:r>
            <a:r>
              <a:rPr lang="ru-RU" dirty="0" smtClean="0"/>
              <a:t> сил, і вже в </a:t>
            </a:r>
            <a:r>
              <a:rPr lang="ru-RU" dirty="0" err="1" smtClean="0"/>
              <a:t>травні</a:t>
            </a:r>
            <a:r>
              <a:rPr lang="ru-RU" dirty="0" smtClean="0"/>
              <a:t> 1848 р.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перша </a:t>
            </a:r>
            <a:r>
              <a:rPr lang="ru-RU" dirty="0" err="1" smtClean="0"/>
              <a:t>русько-українська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- Головна </a:t>
            </a:r>
            <a:r>
              <a:rPr lang="ru-RU" dirty="0" err="1" smtClean="0"/>
              <a:t>Руська</a:t>
            </a:r>
            <a:r>
              <a:rPr lang="ru-RU" dirty="0" smtClean="0"/>
              <a:t> Рада,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став </a:t>
            </a:r>
            <a:r>
              <a:rPr lang="ru-RU" dirty="0" err="1" smtClean="0"/>
              <a:t>спочатку</a:t>
            </a:r>
            <a:r>
              <a:rPr lang="ru-RU" dirty="0" smtClean="0"/>
              <a:t> Г. Яхимович, а </a:t>
            </a:r>
            <a:r>
              <a:rPr lang="ru-RU" dirty="0" err="1" smtClean="0"/>
              <a:t>згодом</a:t>
            </a:r>
            <a:r>
              <a:rPr lang="ru-RU" dirty="0" smtClean="0"/>
              <a:t> М. </a:t>
            </a:r>
            <a:r>
              <a:rPr lang="ru-RU" dirty="0" err="1" smtClean="0"/>
              <a:t>Куземський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Це </a:t>
            </a:r>
            <a:r>
              <a:rPr lang="ru-RU" dirty="0" err="1" smtClean="0"/>
              <a:t>патріотичне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видало </a:t>
            </a:r>
            <a:r>
              <a:rPr lang="ru-RU" dirty="0" err="1" smtClean="0"/>
              <a:t>маніфест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сформульовано</a:t>
            </a:r>
            <a:r>
              <a:rPr lang="ru-RU" dirty="0" smtClean="0"/>
              <a:t> </a:t>
            </a:r>
            <a:r>
              <a:rPr lang="ru-RU" dirty="0" err="1" smtClean="0"/>
              <a:t>політичну</a:t>
            </a:r>
            <a:r>
              <a:rPr lang="ru-RU" dirty="0" smtClean="0"/>
              <a:t> платформу </a:t>
            </a:r>
            <a:r>
              <a:rPr lang="ru-RU" dirty="0" err="1" smtClean="0"/>
              <a:t>організації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вказувалося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Галичини</a:t>
            </a:r>
            <a:r>
              <a:rPr lang="ru-RU" dirty="0" smtClean="0"/>
              <a:t> і </a:t>
            </a:r>
            <a:r>
              <a:rPr lang="ru-RU" dirty="0" err="1" smtClean="0"/>
              <a:t>Наддніпрянщини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народом;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підкреслювалося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пращури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свою </a:t>
            </a:r>
            <a:r>
              <a:rPr lang="ru-RU" dirty="0" err="1" smtClean="0"/>
              <a:t>державність</a:t>
            </a:r>
            <a:r>
              <a:rPr lang="ru-RU" dirty="0" smtClean="0"/>
              <a:t>, культуру, право, </a:t>
            </a:r>
            <a:r>
              <a:rPr lang="ru-RU" dirty="0" err="1" smtClean="0"/>
              <a:t>мову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народом, </a:t>
            </a:r>
            <a:r>
              <a:rPr lang="ru-RU" dirty="0" err="1" smtClean="0"/>
              <a:t>який</a:t>
            </a:r>
            <a:r>
              <a:rPr lang="ru-RU" dirty="0" smtClean="0"/>
              <a:t> "</a:t>
            </a:r>
            <a:r>
              <a:rPr lang="ru-RU" dirty="0" err="1" smtClean="0"/>
              <a:t>рівнявся</a:t>
            </a:r>
            <a:r>
              <a:rPr lang="ru-RU" dirty="0" smtClean="0"/>
              <a:t> </a:t>
            </a:r>
            <a:r>
              <a:rPr lang="ru-RU" dirty="0" err="1" smtClean="0"/>
              <a:t>славі</a:t>
            </a:r>
            <a:r>
              <a:rPr lang="ru-RU" dirty="0" smtClean="0"/>
              <a:t> </a:t>
            </a:r>
            <a:r>
              <a:rPr lang="ru-RU" dirty="0" err="1" smtClean="0"/>
              <a:t>найзаможнішим</a:t>
            </a:r>
            <a:r>
              <a:rPr lang="ru-RU" dirty="0" smtClean="0"/>
              <a:t> народам </a:t>
            </a:r>
            <a:r>
              <a:rPr lang="ru-RU" dirty="0" err="1" smtClean="0"/>
              <a:t>Європи</a:t>
            </a:r>
            <a:r>
              <a:rPr lang="ru-RU" dirty="0" smtClean="0"/>
              <a:t>";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висувалася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Галичини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 - </a:t>
            </a:r>
            <a:r>
              <a:rPr lang="ru-RU" dirty="0" err="1" smtClean="0"/>
              <a:t>польську</a:t>
            </a:r>
            <a:r>
              <a:rPr lang="ru-RU" dirty="0" smtClean="0"/>
              <a:t> та </a:t>
            </a:r>
            <a:r>
              <a:rPr lang="ru-RU" dirty="0" err="1" smtClean="0"/>
              <a:t>українську</a:t>
            </a:r>
            <a:r>
              <a:rPr lang="ru-RU" dirty="0" smtClean="0"/>
              <a:t> з </a:t>
            </a:r>
            <a:r>
              <a:rPr lang="ru-RU" dirty="0" err="1" smtClean="0"/>
              <a:t>окремими</a:t>
            </a:r>
            <a:r>
              <a:rPr lang="ru-RU" dirty="0" smtClean="0"/>
              <a:t> </a:t>
            </a:r>
            <a:r>
              <a:rPr lang="ru-RU" dirty="0" err="1" smtClean="0"/>
              <a:t>адміністраціями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ставилися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вжитку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зрівняння</a:t>
            </a:r>
            <a:r>
              <a:rPr lang="ru-RU" dirty="0" smtClean="0"/>
              <a:t> в правах </a:t>
            </a:r>
            <a:r>
              <a:rPr lang="ru-RU" dirty="0" err="1" smtClean="0"/>
              <a:t>уніатського</a:t>
            </a:r>
            <a:r>
              <a:rPr lang="ru-RU" dirty="0" smtClean="0"/>
              <a:t> духовенства з </a:t>
            </a:r>
            <a:r>
              <a:rPr lang="ru-RU" dirty="0" err="1" smtClean="0"/>
              <a:t>католицьким</a:t>
            </a:r>
            <a:r>
              <a:rPr lang="ru-RU" dirty="0" smtClean="0"/>
              <a:t>; про </a:t>
            </a:r>
            <a:r>
              <a:rPr lang="ru-RU" dirty="0" err="1" smtClean="0"/>
              <a:t>дозвіл</a:t>
            </a:r>
            <a:r>
              <a:rPr lang="ru-RU" dirty="0" smtClean="0"/>
              <a:t> </a:t>
            </a:r>
            <a:r>
              <a:rPr lang="ru-RU" dirty="0" err="1" smtClean="0"/>
              <a:t>українцям</a:t>
            </a:r>
            <a:r>
              <a:rPr lang="ru-RU" dirty="0" smtClean="0"/>
              <a:t> </a:t>
            </a:r>
            <a:r>
              <a:rPr lang="ru-RU" dirty="0" err="1" smtClean="0"/>
              <a:t>обіймати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 smtClean="0"/>
              <a:t> посади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42910" y="1714488"/>
            <a:ext cx="8215370" cy="4857784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 err="1" smtClean="0"/>
              <a:t>Олександрові</a:t>
            </a: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err="1" smtClean="0"/>
              <a:t>створюється</a:t>
            </a:r>
            <a:r>
              <a:rPr lang="ru-RU" dirty="0" smtClean="0"/>
              <a:t> система </a:t>
            </a:r>
            <a:r>
              <a:rPr lang="ru-RU" dirty="0" err="1" smtClean="0"/>
              <a:t>освіти</a:t>
            </a:r>
            <a:r>
              <a:rPr lang="ru-RU" dirty="0" smtClean="0"/>
              <a:t>, яка </a:t>
            </a:r>
            <a:r>
              <a:rPr lang="ru-RU" dirty="0" err="1" smtClean="0"/>
              <a:t>складається</a:t>
            </a:r>
            <a:r>
              <a:rPr lang="ru-RU" dirty="0" smtClean="0"/>
              <a:t> з 4 </a:t>
            </a:r>
            <a:r>
              <a:rPr lang="ru-RU" dirty="0" err="1" smtClean="0"/>
              <a:t>рівнів</a:t>
            </a:r>
            <a:r>
              <a:rPr lang="ru-RU" dirty="0" smtClean="0"/>
              <a:t>, </a:t>
            </a:r>
            <a:r>
              <a:rPr lang="ru-RU" dirty="0" err="1" smtClean="0"/>
              <a:t>узгоджено</a:t>
            </a:r>
            <a:r>
              <a:rPr lang="ru-RU" dirty="0" smtClean="0"/>
              <a:t>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собою. </a:t>
            </a:r>
            <a:r>
              <a:rPr lang="ru-RU" dirty="0" err="1" smtClean="0"/>
              <a:t>Наймасовішою</a:t>
            </a:r>
            <a:r>
              <a:rPr lang="ru-RU" dirty="0" smtClean="0"/>
              <a:t> формою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церковнопарафіяльні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де </a:t>
            </a:r>
            <a:r>
              <a:rPr lang="ru-RU" dirty="0" err="1" smtClean="0"/>
              <a:t>навчали</a:t>
            </a:r>
            <a:r>
              <a:rPr lang="ru-RU" dirty="0" smtClean="0"/>
              <a:t> </a:t>
            </a:r>
            <a:r>
              <a:rPr lang="ru-RU" dirty="0" err="1" smtClean="0"/>
              <a:t>читанню</a:t>
            </a:r>
            <a:r>
              <a:rPr lang="ru-RU" dirty="0" smtClean="0"/>
              <a:t>, письму, </a:t>
            </a:r>
            <a:r>
              <a:rPr lang="ru-RU" dirty="0" err="1" smtClean="0"/>
              <a:t>арифметиці</a:t>
            </a:r>
            <a:r>
              <a:rPr lang="ru-RU" dirty="0" smtClean="0"/>
              <a:t> і Закону </a:t>
            </a:r>
            <a:r>
              <a:rPr lang="ru-RU" dirty="0" err="1" smtClean="0"/>
              <a:t>Божому</a:t>
            </a:r>
            <a:r>
              <a:rPr lang="ru-RU" dirty="0" smtClean="0"/>
              <a:t>. Але </a:t>
            </a:r>
            <a:r>
              <a:rPr lang="ru-RU" dirty="0" err="1" smtClean="0"/>
              <a:t>навіть</a:t>
            </a:r>
            <a:r>
              <a:rPr lang="ru-RU" dirty="0" smtClean="0"/>
              <a:t> на ці </a:t>
            </a:r>
            <a:r>
              <a:rPr lang="ru-RU" dirty="0" err="1" smtClean="0"/>
              <a:t>школи</a:t>
            </a:r>
            <a:r>
              <a:rPr lang="ru-RU" dirty="0" smtClean="0"/>
              <a:t> припадало </a:t>
            </a:r>
            <a:r>
              <a:rPr lang="ru-RU" dirty="0" err="1" smtClean="0"/>
              <a:t>всього</a:t>
            </a:r>
            <a:r>
              <a:rPr lang="ru-RU" dirty="0" smtClean="0"/>
              <a:t> 1 </a:t>
            </a:r>
            <a:r>
              <a:rPr lang="ru-RU" dirty="0" err="1" smtClean="0"/>
              <a:t>учень</a:t>
            </a:r>
            <a:r>
              <a:rPr lang="ru-RU" dirty="0" smtClean="0"/>
              <a:t> на 200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Другим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двокласні</a:t>
            </a:r>
            <a:r>
              <a:rPr lang="ru-RU" dirty="0" smtClean="0"/>
              <a:t>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трикласні</a:t>
            </a:r>
            <a:r>
              <a:rPr lang="ru-RU" dirty="0" smtClean="0"/>
              <a:t> </a:t>
            </a:r>
            <a:r>
              <a:rPr lang="ru-RU" dirty="0" err="1" smtClean="0"/>
              <a:t>повітові</a:t>
            </a:r>
            <a:r>
              <a:rPr lang="ru-RU" dirty="0" smtClean="0"/>
              <a:t> училища. </a:t>
            </a:r>
            <a:r>
              <a:rPr lang="ru-RU" dirty="0" err="1" smtClean="0"/>
              <a:t>Повноцінну</a:t>
            </a:r>
            <a:r>
              <a:rPr lang="ru-RU" dirty="0" smtClean="0"/>
              <a:t> </a:t>
            </a:r>
            <a:r>
              <a:rPr lang="ru-RU" dirty="0" err="1" smtClean="0"/>
              <a:t>середню</a:t>
            </a:r>
            <a:r>
              <a:rPr lang="ru-RU" dirty="0" smtClean="0"/>
              <a:t> </a:t>
            </a:r>
            <a:r>
              <a:rPr lang="ru-RU" dirty="0" err="1" smtClean="0"/>
              <a:t>освіту</a:t>
            </a:r>
            <a:r>
              <a:rPr lang="ru-RU" dirty="0" smtClean="0"/>
              <a:t> давали 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вони носили </a:t>
            </a:r>
            <a:r>
              <a:rPr lang="ru-RU" dirty="0" err="1" smtClean="0"/>
              <a:t>яскраво</a:t>
            </a:r>
            <a:r>
              <a:rPr lang="ru-RU" dirty="0" smtClean="0"/>
              <a:t> </a:t>
            </a:r>
            <a:r>
              <a:rPr lang="ru-RU" dirty="0" err="1" smtClean="0"/>
              <a:t>виражений</a:t>
            </a:r>
            <a:r>
              <a:rPr lang="ru-RU" dirty="0" smtClean="0"/>
              <a:t> становий характер. У них </a:t>
            </a:r>
            <a:r>
              <a:rPr lang="ru-RU" dirty="0" err="1" smtClean="0"/>
              <a:t>навчалися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дворян і </a:t>
            </a:r>
            <a:r>
              <a:rPr lang="ru-RU" dirty="0" err="1" smtClean="0"/>
              <a:t>чиновників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занепаду</a:t>
            </a:r>
            <a:r>
              <a:rPr lang="ru-RU" dirty="0" smtClean="0"/>
              <a:t> </a:t>
            </a:r>
            <a:r>
              <a:rPr lang="ru-RU" dirty="0" err="1" smtClean="0"/>
              <a:t>перебувала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 Уряд </a:t>
            </a:r>
            <a:r>
              <a:rPr lang="ru-RU" dirty="0" err="1" smtClean="0"/>
              <a:t>Австро-Угорщини</a:t>
            </a:r>
            <a:r>
              <a:rPr lang="ru-RU" dirty="0" smtClean="0"/>
              <a:t> проводив </a:t>
            </a:r>
            <a:r>
              <a:rPr lang="ru-RU" dirty="0" err="1" smtClean="0"/>
              <a:t>колонізаторську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. У </a:t>
            </a:r>
            <a:r>
              <a:rPr lang="ru-RU" dirty="0" err="1" smtClean="0"/>
              <a:t>Закарпатті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школах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велося</a:t>
            </a:r>
            <a:r>
              <a:rPr lang="ru-RU" dirty="0" smtClean="0"/>
              <a:t> </a:t>
            </a:r>
            <a:r>
              <a:rPr lang="ru-RU" dirty="0" err="1" smtClean="0"/>
              <a:t>угорською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у </a:t>
            </a:r>
            <a:r>
              <a:rPr lang="ru-RU" dirty="0" err="1" smtClean="0"/>
              <a:t>Галичині</a:t>
            </a:r>
            <a:r>
              <a:rPr lang="ru-RU" dirty="0" smtClean="0"/>
              <a:t> - </a:t>
            </a:r>
            <a:r>
              <a:rPr lang="ru-RU" dirty="0" err="1" smtClean="0"/>
              <a:t>німецькою</a:t>
            </a:r>
            <a:r>
              <a:rPr lang="ru-RU" dirty="0" smtClean="0"/>
              <a:t> і </a:t>
            </a:r>
            <a:r>
              <a:rPr lang="ru-RU" dirty="0" err="1" smtClean="0"/>
              <a:t>польською</a:t>
            </a:r>
            <a:r>
              <a:rPr lang="ru-RU" dirty="0" smtClean="0"/>
              <a:t>, на </a:t>
            </a:r>
            <a:r>
              <a:rPr lang="ru-RU" dirty="0" err="1" smtClean="0"/>
              <a:t>Буковині</a:t>
            </a:r>
            <a:r>
              <a:rPr lang="ru-RU" dirty="0" smtClean="0"/>
              <a:t> - </a:t>
            </a:r>
            <a:r>
              <a:rPr lang="ru-RU" dirty="0" err="1" smtClean="0"/>
              <a:t>німецькою</a:t>
            </a:r>
            <a:r>
              <a:rPr lang="ru-RU" dirty="0" smtClean="0"/>
              <a:t> і </a:t>
            </a:r>
            <a:r>
              <a:rPr lang="ru-RU" dirty="0" err="1" smtClean="0"/>
              <a:t>румунською</a:t>
            </a:r>
            <a:r>
              <a:rPr lang="ru-RU" dirty="0" smtClean="0"/>
              <a:t>. Формально у 1869 р. тут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введене</a:t>
            </a:r>
            <a:r>
              <a:rPr lang="ru-RU" dirty="0" smtClean="0"/>
              <a:t> </a:t>
            </a:r>
            <a:r>
              <a:rPr lang="ru-RU" dirty="0" err="1" smtClean="0"/>
              <a:t>обов'язкове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6 до 14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переважна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55 до 75%) </a:t>
            </a:r>
            <a:r>
              <a:rPr lang="ru-RU" dirty="0" err="1" smtClean="0"/>
              <a:t>залишалася</a:t>
            </a:r>
            <a:r>
              <a:rPr lang="ru-RU" dirty="0" smtClean="0"/>
              <a:t> неписьменною.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059548"/>
          </a:xfrm>
        </p:spPr>
        <p:txBody>
          <a:bodyPr/>
          <a:lstStyle/>
          <a:p>
            <a:r>
              <a:rPr lang="ru-RU" sz="3200" b="1" dirty="0" smtClean="0"/>
              <a:t>Школа, наука, </a:t>
            </a:r>
            <a:r>
              <a:rPr lang="ru-RU" sz="3200" b="1" dirty="0" err="1" smtClean="0"/>
              <a:t>перші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університети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України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Розвиток</a:t>
            </a:r>
            <a:r>
              <a:rPr lang="ru-RU" sz="3200" b="1" dirty="0" smtClean="0"/>
              <a:t> науки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8151812" cy="5078412"/>
          </a:xfrm>
        </p:spPr>
        <p:txBody>
          <a:bodyPr/>
          <a:lstStyle/>
          <a:p>
            <a:r>
              <a:rPr lang="ru-RU" dirty="0" smtClean="0"/>
              <a:t>У 1834 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, першим ректором </a:t>
            </a:r>
            <a:r>
              <a:rPr lang="ru-RU" dirty="0" err="1" smtClean="0"/>
              <a:t>якого</a:t>
            </a:r>
            <a:r>
              <a:rPr lang="ru-RU" dirty="0" smtClean="0"/>
              <a:t> став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 - М. Максимович.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заохочував</a:t>
            </a:r>
            <a:r>
              <a:rPr lang="ru-RU" dirty="0" smtClean="0"/>
              <a:t> і </a:t>
            </a:r>
            <a:r>
              <a:rPr lang="ru-RU" dirty="0" err="1" smtClean="0"/>
              <a:t>особисто</a:t>
            </a:r>
            <a:r>
              <a:rPr lang="ru-RU" dirty="0" smtClean="0"/>
              <a:t> брав участь у </a:t>
            </a:r>
            <a:r>
              <a:rPr lang="ru-RU" dirty="0" err="1" smtClean="0"/>
              <a:t>збиранні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фольклору, </a:t>
            </a:r>
            <a:r>
              <a:rPr lang="ru-RU" dirty="0" err="1" smtClean="0"/>
              <a:t>вивченні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старовини</a:t>
            </a:r>
            <a:r>
              <a:rPr lang="ru-RU" dirty="0" smtClean="0"/>
              <a:t>. У 1865 р. </a:t>
            </a:r>
            <a:r>
              <a:rPr lang="ru-RU" dirty="0" err="1" smtClean="0"/>
              <a:t>відкрився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у </a:t>
            </a:r>
            <a:r>
              <a:rPr lang="ru-RU" dirty="0" err="1" smtClean="0"/>
              <a:t>Одесі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1898 р. - </a:t>
            </a:r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/>
              <a:t>політехнічний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, 1899 - </a:t>
            </a:r>
            <a:r>
              <a:rPr lang="ru-RU" dirty="0" err="1" smtClean="0"/>
              <a:t>Катеринославське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гірниче</a:t>
            </a:r>
            <a:r>
              <a:rPr lang="ru-RU" dirty="0" smtClean="0"/>
              <a:t> училище (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гірнича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). На </a:t>
            </a:r>
            <a:r>
              <a:rPr lang="ru-RU" dirty="0" err="1" smtClean="0"/>
              <a:t>західноукраїнських</a:t>
            </a:r>
            <a:r>
              <a:rPr lang="ru-RU" dirty="0" smtClean="0"/>
              <a:t> землях </a:t>
            </a:r>
            <a:r>
              <a:rPr lang="ru-RU" dirty="0" err="1" smtClean="0"/>
              <a:t>основними</a:t>
            </a:r>
            <a:r>
              <a:rPr lang="ru-RU" dirty="0" smtClean="0"/>
              <a:t> центрами науки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Львівський</a:t>
            </a:r>
            <a:r>
              <a:rPr lang="ru-RU" dirty="0" smtClean="0"/>
              <a:t> (</a:t>
            </a:r>
            <a:r>
              <a:rPr lang="ru-RU" dirty="0" err="1" smtClean="0"/>
              <a:t>заснований</a:t>
            </a:r>
            <a:r>
              <a:rPr lang="ru-RU" dirty="0" smtClean="0"/>
              <a:t> 1661 </a:t>
            </a:r>
            <a:r>
              <a:rPr lang="ru-RU" dirty="0" err="1" smtClean="0"/>
              <a:t>р</a:t>
            </a:r>
            <a:r>
              <a:rPr lang="ru-RU" dirty="0" smtClean="0"/>
              <a:t>) і </a:t>
            </a:r>
            <a:r>
              <a:rPr lang="ru-RU" dirty="0" err="1" smtClean="0"/>
              <a:t>Чернівецький</a:t>
            </a:r>
            <a:r>
              <a:rPr lang="ru-RU" dirty="0" smtClean="0"/>
              <a:t> (1875 </a:t>
            </a:r>
            <a:r>
              <a:rPr lang="ru-RU" dirty="0" err="1" smtClean="0"/>
              <a:t>р</a:t>
            </a:r>
            <a:r>
              <a:rPr lang="ru-RU" dirty="0" smtClean="0"/>
              <a:t>) </a:t>
            </a:r>
            <a:r>
              <a:rPr lang="ru-RU" dirty="0" err="1" smtClean="0"/>
              <a:t>університети</a:t>
            </a:r>
            <a:r>
              <a:rPr lang="ru-RU" dirty="0" smtClean="0"/>
              <a:t>, </a:t>
            </a:r>
            <a:r>
              <a:rPr lang="ru-RU" dirty="0" err="1" smtClean="0"/>
              <a:t>заняття</a:t>
            </a:r>
            <a:r>
              <a:rPr lang="ru-RU" dirty="0" smtClean="0"/>
              <a:t>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велися</a:t>
            </a:r>
            <a:r>
              <a:rPr lang="ru-RU" dirty="0" smtClean="0"/>
              <a:t> </a:t>
            </a:r>
            <a:r>
              <a:rPr lang="ru-RU" dirty="0" err="1" smtClean="0"/>
              <a:t>польською</a:t>
            </a:r>
            <a:r>
              <a:rPr lang="ru-RU" dirty="0" smtClean="0"/>
              <a:t> і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кроком</a:t>
            </a:r>
            <a:r>
              <a:rPr lang="ru-RU" dirty="0" smtClean="0"/>
              <a:t> стала </a:t>
            </a:r>
            <a:r>
              <a:rPr lang="ru-RU" dirty="0" err="1" smtClean="0"/>
              <a:t>поява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філологічних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 У 1818 р. у </a:t>
            </a:r>
            <a:r>
              <a:rPr lang="ru-RU" dirty="0" err="1" smtClean="0"/>
              <a:t>Петербурзі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перша </a:t>
            </a:r>
            <a:r>
              <a:rPr lang="ru-RU" dirty="0" err="1" smtClean="0"/>
              <a:t>граматика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- «</a:t>
            </a:r>
            <a:r>
              <a:rPr lang="ru-RU" dirty="0" err="1" smtClean="0"/>
              <a:t>Граматика</a:t>
            </a:r>
            <a:r>
              <a:rPr lang="ru-RU" dirty="0" smtClean="0"/>
              <a:t> </a:t>
            </a:r>
            <a:r>
              <a:rPr lang="ru-RU" dirty="0" err="1" smtClean="0"/>
              <a:t>малоросійського</a:t>
            </a:r>
            <a:r>
              <a:rPr lang="ru-RU" dirty="0" smtClean="0"/>
              <a:t> </a:t>
            </a:r>
            <a:r>
              <a:rPr lang="ru-RU" dirty="0" err="1" smtClean="0"/>
              <a:t>наріччя</a:t>
            </a:r>
            <a:r>
              <a:rPr lang="ru-RU" dirty="0" smtClean="0"/>
              <a:t>» - О. </a:t>
            </a:r>
            <a:r>
              <a:rPr lang="ru-RU" dirty="0" err="1" smtClean="0"/>
              <a:t>Павловського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народ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рубежу </a:t>
            </a:r>
            <a:r>
              <a:rPr lang="en-US" dirty="0" smtClean="0"/>
              <a:t>XVIII-XIX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зберіг</a:t>
            </a:r>
            <a:r>
              <a:rPr lang="ru-RU" dirty="0" smtClean="0"/>
              <a:t> і </a:t>
            </a:r>
            <a:r>
              <a:rPr lang="ru-RU" dirty="0" err="1" smtClean="0"/>
              <a:t>мову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побутові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історичну</a:t>
            </a:r>
            <a:r>
              <a:rPr lang="ru-RU" dirty="0" smtClean="0"/>
              <a:t> </a:t>
            </a:r>
            <a:r>
              <a:rPr lang="ru-RU" dirty="0" err="1" smtClean="0"/>
              <a:t>пам'ять</a:t>
            </a:r>
            <a:r>
              <a:rPr lang="ru-RU" dirty="0" smtClean="0"/>
              <a:t>, то стане </a:t>
            </a:r>
            <a:r>
              <a:rPr lang="ru-RU" dirty="0" err="1" smtClean="0"/>
              <a:t>зрозумілим</a:t>
            </a:r>
            <a:r>
              <a:rPr lang="ru-RU" dirty="0" smtClean="0"/>
              <a:t>,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етнографічні</a:t>
            </a:r>
            <a:r>
              <a:rPr lang="ru-RU" dirty="0" smtClean="0"/>
              <a:t>, </a:t>
            </a:r>
            <a:r>
              <a:rPr lang="ru-RU" dirty="0" err="1" smtClean="0"/>
              <a:t>лінгвістичні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початковим</a:t>
            </a:r>
            <a:r>
              <a:rPr lang="ru-RU" dirty="0" smtClean="0"/>
              <a:t> пунктом </a:t>
            </a:r>
            <a:r>
              <a:rPr lang="ru-RU" dirty="0" err="1" smtClean="0"/>
              <a:t>українського</a:t>
            </a:r>
            <a:r>
              <a:rPr lang="ru-RU" dirty="0" smtClean="0"/>
              <a:t> культурного </a:t>
            </a:r>
            <a:r>
              <a:rPr lang="ru-RU" dirty="0" err="1" smtClean="0"/>
              <a:t>відродження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body" idx="1"/>
          </p:nvPr>
        </p:nvSpPr>
        <p:spPr>
          <a:xfrm>
            <a:off x="706902" y="500042"/>
            <a:ext cx="8008502" cy="614366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цей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же час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починають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з'являтися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й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історичні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роботи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Перші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узагальнюючі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праці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з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історії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України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ще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пов'язані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з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російською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історіографією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Так,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Дмитро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Миколайович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Бантиш-Каменський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- автор «Истории Малой России от водворения славян в сей стране до уничтожения гетманства» - походив з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сім'ї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яка належала до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вищого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чиновництва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імперії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батько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управляв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Московським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архівом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Колегії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закордонних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справ. Сам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Дмитро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Миколайович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потрапив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 службу до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канцелярії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малоросійського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генерал-губернатора М.Г.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Репніна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відомого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своїми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ліберальними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поглядами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як заступник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української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культури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ru-RU" sz="1800" dirty="0" err="1" smtClean="0">
                <a:solidFill>
                  <a:srgbClr val="FFC000"/>
                </a:solidFill>
              </a:rPr>
              <a:t>Вихід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української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історичної</a:t>
            </a:r>
            <a:r>
              <a:rPr lang="ru-RU" sz="1800" dirty="0" smtClean="0">
                <a:solidFill>
                  <a:srgbClr val="FFC000"/>
                </a:solidFill>
              </a:rPr>
              <a:t> науки і </a:t>
            </a:r>
            <a:r>
              <a:rPr lang="ru-RU" sz="1800" dirty="0" err="1" smtClean="0">
                <a:solidFill>
                  <a:srgbClr val="FFC000"/>
                </a:solidFill>
              </a:rPr>
              <a:t>всього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українознавства</a:t>
            </a:r>
            <a:r>
              <a:rPr lang="ru-RU" sz="1800" dirty="0" smtClean="0">
                <a:solidFill>
                  <a:srgbClr val="FFC000"/>
                </a:solidFill>
              </a:rPr>
              <a:t> на </a:t>
            </a:r>
            <a:r>
              <a:rPr lang="ru-RU" sz="1800" dirty="0" err="1" smtClean="0">
                <a:solidFill>
                  <a:srgbClr val="FFC000"/>
                </a:solidFill>
              </a:rPr>
              <a:t>якісно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новий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рівень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пов'язаний</a:t>
            </a:r>
            <a:r>
              <a:rPr lang="ru-RU" sz="1800" dirty="0" smtClean="0">
                <a:solidFill>
                  <a:srgbClr val="FFC000"/>
                </a:solidFill>
              </a:rPr>
              <a:t> з </a:t>
            </a:r>
            <a:r>
              <a:rPr lang="ru-RU" sz="1800" dirty="0" err="1" smtClean="0">
                <a:solidFill>
                  <a:srgbClr val="FFC000"/>
                </a:solidFill>
              </a:rPr>
              <a:t>ім'ям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професора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Київського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університету</a:t>
            </a:r>
            <a:r>
              <a:rPr lang="ru-RU" sz="1800" dirty="0" smtClean="0">
                <a:solidFill>
                  <a:srgbClr val="FFC000"/>
                </a:solidFill>
              </a:rPr>
              <a:t> В.Б. Антоновича. По-перше, </a:t>
            </a:r>
            <a:r>
              <a:rPr lang="ru-RU" sz="1800" dirty="0" err="1" smtClean="0">
                <a:solidFill>
                  <a:srgbClr val="FFC000"/>
                </a:solidFill>
              </a:rPr>
              <a:t>він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розгорнув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небувалу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джерелознавчу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діяльність</a:t>
            </a:r>
            <a:r>
              <a:rPr lang="ru-RU" sz="1800" dirty="0" smtClean="0">
                <a:solidFill>
                  <a:srgbClr val="FFC000"/>
                </a:solidFill>
              </a:rPr>
              <a:t>: </a:t>
            </a:r>
            <a:r>
              <a:rPr lang="ru-RU" sz="1800" dirty="0" err="1" smtClean="0">
                <a:solidFill>
                  <a:srgbClr val="FFC000"/>
                </a:solidFill>
              </a:rPr>
              <a:t>проводилися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етнографічні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експедиції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публікувалися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фольклорні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збірки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організовувалися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археологічні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розкопки</a:t>
            </a:r>
            <a:r>
              <a:rPr lang="ru-RU" sz="1800" dirty="0" smtClean="0">
                <a:solidFill>
                  <a:srgbClr val="FFC000"/>
                </a:solidFill>
              </a:rPr>
              <a:t>, </a:t>
            </a:r>
            <a:r>
              <a:rPr lang="ru-RU" sz="1800" dirty="0" err="1" smtClean="0">
                <a:solidFill>
                  <a:srgbClr val="FFC000"/>
                </a:solidFill>
              </a:rPr>
              <a:t>збиралися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статистичні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дані</a:t>
            </a:r>
            <a:r>
              <a:rPr lang="ru-RU" sz="1800" dirty="0" smtClean="0">
                <a:solidFill>
                  <a:srgbClr val="FFC000"/>
                </a:solidFill>
              </a:rPr>
              <a:t>. Центром </a:t>
            </a:r>
            <a:r>
              <a:rPr lang="ru-RU" sz="1800" dirty="0" err="1" smtClean="0">
                <a:solidFill>
                  <a:srgbClr val="FFC000"/>
                </a:solidFill>
              </a:rPr>
              <a:t>цієї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роботи</a:t>
            </a:r>
            <a:r>
              <a:rPr lang="ru-RU" sz="1800" dirty="0" smtClean="0">
                <a:solidFill>
                  <a:srgbClr val="FFC000"/>
                </a:solidFill>
              </a:rPr>
              <a:t> стало </a:t>
            </a:r>
            <a:r>
              <a:rPr lang="ru-RU" sz="1800" dirty="0" err="1" smtClean="0">
                <a:solidFill>
                  <a:srgbClr val="FFC000"/>
                </a:solidFill>
              </a:rPr>
              <a:t>створене</a:t>
            </a:r>
            <a:r>
              <a:rPr lang="ru-RU" sz="1800" dirty="0" smtClean="0">
                <a:solidFill>
                  <a:srgbClr val="FFC000"/>
                </a:solidFill>
              </a:rPr>
              <a:t> у 1872 р. </a:t>
            </a:r>
            <a:r>
              <a:rPr lang="ru-RU" sz="1800" dirty="0" err="1" smtClean="0">
                <a:solidFill>
                  <a:srgbClr val="FFC000"/>
                </a:solidFill>
              </a:rPr>
              <a:t>Південно-Західне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відділення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Російського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географічного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товариства</a:t>
            </a:r>
            <a:r>
              <a:rPr lang="ru-RU" sz="1800" dirty="0" smtClean="0">
                <a:solidFill>
                  <a:srgbClr val="FFC000"/>
                </a:solidFill>
              </a:rPr>
              <a:t>. У 1874 р. у </a:t>
            </a:r>
            <a:r>
              <a:rPr lang="ru-RU" sz="1800" dirty="0" err="1" smtClean="0">
                <a:solidFill>
                  <a:srgbClr val="FFC000"/>
                </a:solidFill>
              </a:rPr>
              <a:t>Києві</a:t>
            </a:r>
            <a:r>
              <a:rPr lang="ru-RU" sz="1800" dirty="0" smtClean="0">
                <a:solidFill>
                  <a:srgbClr val="FFC000"/>
                </a:solidFill>
              </a:rPr>
              <a:t> з великим </a:t>
            </a:r>
            <a:r>
              <a:rPr lang="ru-RU" sz="1800" dirty="0" err="1" smtClean="0">
                <a:solidFill>
                  <a:srgbClr val="FFC000"/>
                </a:solidFill>
              </a:rPr>
              <a:t>успіхом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пройшов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Археологічний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з'їзд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  <a:r>
              <a:rPr lang="ru-RU" sz="1800" dirty="0" err="1" smtClean="0">
                <a:solidFill>
                  <a:srgbClr val="FFC000"/>
                </a:solidFill>
              </a:rPr>
              <a:t>По-друге</a:t>
            </a:r>
            <a:r>
              <a:rPr lang="ru-RU" sz="1800" dirty="0" smtClean="0">
                <a:solidFill>
                  <a:srgbClr val="FFC000"/>
                </a:solidFill>
              </a:rPr>
              <a:t>, В. Антонович у </a:t>
            </a:r>
            <a:r>
              <a:rPr lang="ru-RU" sz="1800" dirty="0" err="1" smtClean="0">
                <a:solidFill>
                  <a:srgbClr val="FFC000"/>
                </a:solidFill>
              </a:rPr>
              <a:t>власних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наукових</a:t>
            </a:r>
            <a:r>
              <a:rPr lang="ru-RU" sz="1800" dirty="0" smtClean="0">
                <a:solidFill>
                  <a:srgbClr val="FFC000"/>
                </a:solidFill>
              </a:rPr>
              <a:t> роботах </a:t>
            </a:r>
            <a:r>
              <a:rPr lang="ru-RU" sz="1800" dirty="0" err="1" smtClean="0">
                <a:solidFill>
                  <a:srgbClr val="FFC000"/>
                </a:solidFill>
              </a:rPr>
              <a:t>поглиблює</a:t>
            </a:r>
            <a:r>
              <a:rPr lang="ru-RU" sz="1800" dirty="0" smtClean="0">
                <a:solidFill>
                  <a:srgbClr val="FFC000"/>
                </a:solidFill>
              </a:rPr>
              <a:t> й </a:t>
            </a:r>
            <a:r>
              <a:rPr lang="ru-RU" sz="1800" dirty="0" err="1" smtClean="0">
                <a:solidFill>
                  <a:srgbClr val="FFC000"/>
                </a:solidFill>
              </a:rPr>
              <a:t>ускладнює</a:t>
            </a:r>
            <a:r>
              <a:rPr lang="ru-RU" sz="1800" dirty="0" smtClean="0">
                <a:solidFill>
                  <a:srgbClr val="FFC000"/>
                </a:solidFill>
              </a:rPr>
              <a:t> проблематику </a:t>
            </a:r>
            <a:r>
              <a:rPr lang="ru-RU" sz="1800" dirty="0" err="1" smtClean="0">
                <a:solidFill>
                  <a:srgbClr val="FFC000"/>
                </a:solidFill>
              </a:rPr>
              <a:t>досліджень</a:t>
            </a:r>
            <a:r>
              <a:rPr lang="ru-RU" sz="1800" dirty="0" smtClean="0">
                <a:solidFill>
                  <a:srgbClr val="FFC000"/>
                </a:solidFill>
              </a:rPr>
              <a:t>. Роль </a:t>
            </a:r>
            <a:r>
              <a:rPr lang="ru-RU" sz="1800" dirty="0" err="1" smtClean="0">
                <a:solidFill>
                  <a:srgbClr val="FFC000"/>
                </a:solidFill>
              </a:rPr>
              <a:t>народної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маси</a:t>
            </a:r>
            <a:r>
              <a:rPr lang="ru-RU" sz="1800" dirty="0" smtClean="0">
                <a:solidFill>
                  <a:srgbClr val="FFC000"/>
                </a:solidFill>
              </a:rPr>
              <a:t> в </a:t>
            </a:r>
            <a:r>
              <a:rPr lang="ru-RU" sz="1800" dirty="0" err="1" smtClean="0">
                <a:solidFill>
                  <a:srgbClr val="FFC000"/>
                </a:solidFill>
              </a:rPr>
              <a:t>історії</a:t>
            </a:r>
            <a:r>
              <a:rPr lang="ru-RU" sz="1800" dirty="0" smtClean="0">
                <a:solidFill>
                  <a:srgbClr val="FFC000"/>
                </a:solidFill>
              </a:rPr>
              <a:t> (</a:t>
            </a:r>
            <a:r>
              <a:rPr lang="ru-RU" sz="1800" dirty="0" err="1" smtClean="0">
                <a:solidFill>
                  <a:srgbClr val="FFC000"/>
                </a:solidFill>
              </a:rPr>
              <a:t>одне</a:t>
            </a:r>
            <a:r>
              <a:rPr lang="ru-RU" sz="1800" dirty="0" smtClean="0">
                <a:solidFill>
                  <a:srgbClr val="FFC000"/>
                </a:solidFill>
              </a:rPr>
              <a:t> з </a:t>
            </a:r>
            <a:r>
              <a:rPr lang="ru-RU" sz="1800" dirty="0" err="1" smtClean="0">
                <a:solidFill>
                  <a:srgbClr val="FFC000"/>
                </a:solidFill>
              </a:rPr>
              <a:t>досліджень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присвячене</a:t>
            </a:r>
            <a:r>
              <a:rPr lang="ru-RU" sz="1800" dirty="0" smtClean="0">
                <a:solidFill>
                  <a:srgbClr val="FFC000"/>
                </a:solidFill>
              </a:rPr>
              <a:t> гайдамакам), </a:t>
            </a:r>
            <a:r>
              <a:rPr lang="ru-RU" sz="1800" dirty="0" err="1" smtClean="0">
                <a:solidFill>
                  <a:srgbClr val="FFC000"/>
                </a:solidFill>
              </a:rPr>
              <a:t>проблеми</a:t>
            </a:r>
            <a:r>
              <a:rPr lang="ru-RU" sz="1800" dirty="0" smtClean="0">
                <a:solidFill>
                  <a:srgbClr val="FFC000"/>
                </a:solidFill>
              </a:rPr>
              <a:t> церкви, </a:t>
            </a:r>
            <a:r>
              <a:rPr lang="ru-RU" sz="1800" dirty="0" err="1" smtClean="0">
                <a:solidFill>
                  <a:srgbClr val="FFC000"/>
                </a:solidFill>
              </a:rPr>
              <a:t>становлення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міст</a:t>
            </a:r>
            <a:r>
              <a:rPr lang="ru-RU" sz="1800" dirty="0" smtClean="0">
                <a:solidFill>
                  <a:srgbClr val="FFC000"/>
                </a:solidFill>
              </a:rPr>
              <a:t> - спектр </a:t>
            </a:r>
            <a:r>
              <a:rPr lang="ru-RU" sz="1800" dirty="0" err="1" smtClean="0">
                <a:solidFill>
                  <a:srgbClr val="FFC000"/>
                </a:solidFill>
              </a:rPr>
              <a:t>його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інтересів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був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дуже</a:t>
            </a:r>
            <a:r>
              <a:rPr lang="ru-RU" sz="1800" dirty="0" smtClean="0">
                <a:solidFill>
                  <a:srgbClr val="FFC000"/>
                </a:solidFill>
              </a:rPr>
              <a:t> широким. І, </a:t>
            </a:r>
            <a:r>
              <a:rPr lang="ru-RU" sz="1800" dirty="0" err="1" smtClean="0">
                <a:solidFill>
                  <a:srgbClr val="FFC000"/>
                </a:solidFill>
              </a:rPr>
              <a:t>по-третє</a:t>
            </a:r>
            <a:r>
              <a:rPr lang="ru-RU" sz="1800" dirty="0" smtClean="0">
                <a:solidFill>
                  <a:srgbClr val="FFC000"/>
                </a:solidFill>
              </a:rPr>
              <a:t>, Антонович </a:t>
            </a:r>
            <a:r>
              <a:rPr lang="ru-RU" sz="1800" dirty="0" err="1" smtClean="0">
                <a:solidFill>
                  <a:srgbClr val="FFC000"/>
                </a:solidFill>
              </a:rPr>
              <a:t>виховав</a:t>
            </a:r>
            <a:r>
              <a:rPr lang="ru-RU" sz="1800" dirty="0" smtClean="0">
                <a:solidFill>
                  <a:srgbClr val="FFC000"/>
                </a:solidFill>
              </a:rPr>
              <a:t> плеяду </a:t>
            </a:r>
            <a:r>
              <a:rPr lang="ru-RU" sz="1800" dirty="0" err="1" smtClean="0">
                <a:solidFill>
                  <a:srgbClr val="FFC000"/>
                </a:solidFill>
              </a:rPr>
              <a:t>українознавців</a:t>
            </a:r>
            <a:r>
              <a:rPr lang="ru-RU" sz="1800" dirty="0" smtClean="0">
                <a:solidFill>
                  <a:srgbClr val="FFC000"/>
                </a:solidFill>
              </a:rPr>
              <a:t>, створив </a:t>
            </a:r>
            <a:r>
              <a:rPr lang="ru-RU" sz="1800" dirty="0" err="1" smtClean="0">
                <a:solidFill>
                  <a:srgbClr val="FFC000"/>
                </a:solidFill>
              </a:rPr>
              <a:t>цілу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err="1" smtClean="0">
                <a:solidFill>
                  <a:srgbClr val="FFC000"/>
                </a:solidFill>
              </a:rPr>
              <a:t>наукову</a:t>
            </a:r>
            <a:r>
              <a:rPr lang="ru-RU" sz="1800" dirty="0" smtClean="0">
                <a:solidFill>
                  <a:srgbClr val="FFC000"/>
                </a:solidFill>
              </a:rPr>
              <a:t> школу. Так, </a:t>
            </a:r>
            <a:r>
              <a:rPr lang="ru-RU" sz="1800" dirty="0" err="1" smtClean="0">
                <a:solidFill>
                  <a:srgbClr val="FFC000"/>
                </a:solidFill>
              </a:rPr>
              <a:t>учнем</a:t>
            </a:r>
            <a:r>
              <a:rPr lang="ru-RU" sz="1800" dirty="0" smtClean="0">
                <a:solidFill>
                  <a:srgbClr val="FFC000"/>
                </a:solidFill>
              </a:rPr>
              <a:t> Антоновича </a:t>
            </a:r>
            <a:r>
              <a:rPr lang="ru-RU" sz="1800" dirty="0" err="1" smtClean="0">
                <a:solidFill>
                  <a:srgbClr val="FFC000"/>
                </a:solidFill>
              </a:rPr>
              <a:t>був</a:t>
            </a:r>
            <a:r>
              <a:rPr lang="ru-RU" sz="1800" dirty="0" smtClean="0">
                <a:solidFill>
                  <a:srgbClr val="FFC000"/>
                </a:solidFill>
              </a:rPr>
              <a:t> М.С. </a:t>
            </a:r>
            <a:r>
              <a:rPr lang="ru-RU" sz="1800" dirty="0" err="1" smtClean="0">
                <a:solidFill>
                  <a:srgbClr val="FFC000"/>
                </a:solidFill>
              </a:rPr>
              <a:t>Грушевський</a:t>
            </a:r>
            <a:r>
              <a:rPr lang="ru-RU" sz="1800" dirty="0" smtClean="0">
                <a:solidFill>
                  <a:srgbClr val="FFC000"/>
                </a:solidFill>
              </a:rPr>
              <a:t>. </a:t>
            </a:r>
            <a:endParaRPr lang="ru-RU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</TotalTime>
  <Words>2073</Words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культурне життя в Україні кінця XVIII - першої половини XIX ст.</vt:lpstr>
      <vt:lpstr>Особливості   розвитку   культури</vt:lpstr>
      <vt:lpstr>Слайд 3</vt:lpstr>
      <vt:lpstr>Слайд 4</vt:lpstr>
      <vt:lpstr>Слайд 5</vt:lpstr>
      <vt:lpstr>Слайд 6</vt:lpstr>
      <vt:lpstr>Школа, наука, перші університети України. Розвиток науки </vt:lpstr>
      <vt:lpstr>Слайд 8</vt:lpstr>
      <vt:lpstr>Слайд 9</vt:lpstr>
      <vt:lpstr>Слайд 10</vt:lpstr>
      <vt:lpstr>Слайд 11</vt:lpstr>
      <vt:lpstr>Слайд 12</vt:lpstr>
      <vt:lpstr>Національний  педагогічний  університет  імені М.П. Драгоманова </vt:lpstr>
      <vt:lpstr>Розвиток мистецтва в Україні </vt:lpstr>
      <vt:lpstr>Слайд 15</vt:lpstr>
      <vt:lpstr>Слайд 16</vt:lpstr>
      <vt:lpstr>Слайд 17</vt:lpstr>
      <vt:lpstr>Слайд 18</vt:lpstr>
      <vt:lpstr>Дякую за увагу! =)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культурне життя в Україні кінця XVIII - першої половини XIX ст.</dc:title>
  <cp:lastModifiedBy>User</cp:lastModifiedBy>
  <cp:revision>8</cp:revision>
  <dcterms:modified xsi:type="dcterms:W3CDTF">2014-12-19T13:07:29Z</dcterms:modified>
</cp:coreProperties>
</file>