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2" r:id="rId19"/>
    <p:sldId id="273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0197-E8AB-494C-9897-60403EFE00E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C5AB6-8C9F-4560-8300-880DD8A6F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6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5AB6-8C9F-4560-8300-880DD8A6FA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0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6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4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1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84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7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1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05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78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5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09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462F3-B1B6-42E6-9AE2-3A92C5F9B2B7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906FF-0475-4425-94F9-78200D342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4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8760" y="1701483"/>
            <a:ext cx="9144000" cy="2387600"/>
          </a:xfrm>
          <a:effectLst>
            <a:reflection blurRad="6350" stA="50000" endA="275" endPos="40000" dist="101600" dir="5400000" sy="-100000" algn="bl" rotWithShape="0"/>
          </a:effectLst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Бароко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47000" y="5664200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Презентац</a:t>
            </a:r>
            <a:r>
              <a:rPr lang="uk-UA" dirty="0" err="1" smtClean="0"/>
              <a:t>ію</a:t>
            </a:r>
            <a:r>
              <a:rPr lang="uk-UA" dirty="0" smtClean="0"/>
              <a:t> підготувала </a:t>
            </a:r>
            <a:br>
              <a:rPr lang="uk-UA" dirty="0" smtClean="0"/>
            </a:br>
            <a:r>
              <a:rPr lang="uk-UA" dirty="0" smtClean="0"/>
              <a:t>учениця 11-У класу</a:t>
            </a:r>
            <a:br>
              <a:rPr lang="uk-UA" dirty="0" smtClean="0"/>
            </a:br>
            <a:r>
              <a:rPr lang="uk-UA" dirty="0" err="1" smtClean="0"/>
              <a:t>Чупилка</a:t>
            </a:r>
            <a:r>
              <a:rPr lang="uk-UA" dirty="0" smtClean="0"/>
              <a:t> Тетяна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460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388" y="1690394"/>
            <a:ext cx="6172200" cy="474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2775268" y="425474"/>
            <a:ext cx="7968932" cy="1066800"/>
          </a:xfrm>
        </p:spPr>
        <p:txBody>
          <a:bodyPr>
            <a:noAutofit/>
          </a:bodyPr>
          <a:lstStyle/>
          <a:p>
            <a:r>
              <a:rPr lang="ru-RU" sz="2400" dirty="0"/>
              <a:t>Екатерининский дворец</a:t>
            </a:r>
            <a:br>
              <a:rPr lang="ru-RU" sz="2400" dirty="0"/>
            </a:br>
            <a:r>
              <a:rPr lang="ru-RU" sz="2400" dirty="0" err="1"/>
              <a:t>Браунштейн</a:t>
            </a:r>
            <a:r>
              <a:rPr lang="ru-RU" sz="2400" dirty="0"/>
              <a:t>, Квасов, Чевакинский, 1717-1756</a:t>
            </a:r>
            <a:br>
              <a:rPr lang="ru-RU" sz="2400" dirty="0"/>
            </a:br>
            <a:r>
              <a:rPr lang="ru-RU" sz="2400" dirty="0"/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409819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624840" y="1124585"/>
            <a:ext cx="5181600" cy="1329055"/>
          </a:xfrm>
        </p:spPr>
        <p:txBody>
          <a:bodyPr/>
          <a:lstStyle/>
          <a:p>
            <a:r>
              <a:rPr lang="ru-RU" dirty="0" err="1"/>
              <a:t>Архітектор</a:t>
            </a:r>
            <a:r>
              <a:rPr lang="ru-RU" dirty="0"/>
              <a:t> </a:t>
            </a:r>
            <a:r>
              <a:rPr lang="ru-RU" dirty="0" err="1"/>
              <a:t>Віньола</a:t>
            </a:r>
            <a:r>
              <a:rPr lang="ru-RU" dirty="0"/>
              <a:t>, перший </a:t>
            </a:r>
            <a:r>
              <a:rPr lang="ru-RU" dirty="0" err="1"/>
              <a:t>двір</a:t>
            </a:r>
            <a:r>
              <a:rPr lang="ru-RU" dirty="0"/>
              <a:t> </a:t>
            </a:r>
            <a:r>
              <a:rPr lang="ru-RU" dirty="0" err="1"/>
              <a:t>вілли</a:t>
            </a:r>
            <a:r>
              <a:rPr lang="ru-RU" dirty="0"/>
              <a:t> </a:t>
            </a:r>
            <a:r>
              <a:rPr lang="ru-RU" dirty="0" err="1"/>
              <a:t>Джулія</a:t>
            </a:r>
            <a:r>
              <a:rPr lang="ru-RU" dirty="0"/>
              <a:t> в </a:t>
            </a:r>
            <a:r>
              <a:rPr lang="ru-RU" dirty="0" err="1" smtClean="0"/>
              <a:t>Римі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21" y="2130425"/>
            <a:ext cx="843895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477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2440" y="941705"/>
            <a:ext cx="5181600" cy="1039495"/>
          </a:xfrm>
        </p:spPr>
        <p:txBody>
          <a:bodyPr/>
          <a:lstStyle/>
          <a:p>
            <a:r>
              <a:rPr lang="uk-UA" dirty="0"/>
              <a:t>Мадрид, палац </a:t>
            </a:r>
            <a:r>
              <a:rPr lang="uk-UA" dirty="0" err="1"/>
              <a:t>Орьєнте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08" y="1825624"/>
            <a:ext cx="8913444" cy="4666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08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6280" y="621665"/>
            <a:ext cx="5181600" cy="198437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арх. </a:t>
            </a:r>
            <a:r>
              <a:rPr lang="ru-RU" dirty="0" err="1"/>
              <a:t>Франческо</a:t>
            </a:r>
            <a:r>
              <a:rPr lang="ru-RU" dirty="0"/>
              <a:t> </a:t>
            </a:r>
            <a:r>
              <a:rPr lang="ru-RU" dirty="0" err="1"/>
              <a:t>Каратті</a:t>
            </a:r>
            <a:r>
              <a:rPr lang="ru-RU" dirty="0"/>
              <a:t>, </a:t>
            </a:r>
            <a:r>
              <a:rPr lang="ru-RU" dirty="0" err="1"/>
              <a:t>бароковий</a:t>
            </a:r>
            <a:r>
              <a:rPr lang="ru-RU" dirty="0"/>
              <a:t> фасад </a:t>
            </a:r>
            <a:r>
              <a:rPr lang="ru-RU" dirty="0" err="1"/>
              <a:t>базиліки</a:t>
            </a:r>
            <a:r>
              <a:rPr lang="ru-RU" dirty="0"/>
              <a:t> Св. </a:t>
            </a:r>
            <a:r>
              <a:rPr lang="ru-RU" dirty="0" err="1"/>
              <a:t>Георгія</a:t>
            </a:r>
            <a:r>
              <a:rPr lang="ru-RU" dirty="0"/>
              <a:t>, Прага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89" y="1968780"/>
            <a:ext cx="6789971" cy="452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930" y="451234"/>
            <a:ext cx="5910692" cy="3918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702" y="2009674"/>
            <a:ext cx="5561218" cy="4170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19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8281" y="1085081"/>
            <a:ext cx="3472166" cy="496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4019" y="1495437"/>
            <a:ext cx="5525981" cy="414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35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Бароко в ювелірній справі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Каспар</a:t>
            </a:r>
            <a:r>
              <a:rPr lang="uk-UA" dirty="0"/>
              <a:t> </a:t>
            </a:r>
            <a:r>
              <a:rPr lang="uk-UA" dirty="0" err="1"/>
              <a:t>Бетмюллер</a:t>
            </a:r>
            <a:r>
              <a:rPr lang="uk-UA" dirty="0"/>
              <a:t>. Подвійний срібний келих, Нюрнберг, 1590 р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" y="2658330"/>
            <a:ext cx="2362200" cy="398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5704596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Глек, золото і дві мушлі </a:t>
            </a:r>
            <a:r>
              <a:rPr lang="uk-UA" dirty="0" err="1"/>
              <a:t>наутілуса</a:t>
            </a:r>
            <a:r>
              <a:rPr lang="uk-UA" dirty="0"/>
              <a:t>, майстерні Амстердама. Музей срібла (Флоренція)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8" y="1321094"/>
            <a:ext cx="2608312" cy="438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6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624840"/>
            <a:ext cx="5332412" cy="103060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Келих з </a:t>
            </a:r>
            <a:r>
              <a:rPr lang="uk-UA" dirty="0" err="1"/>
              <a:t>наутілусом</a:t>
            </a:r>
            <a:r>
              <a:rPr lang="uk-UA" dirty="0"/>
              <a:t>, Невідомий з Нідерландів 16 ст., </a:t>
            </a:r>
            <a:r>
              <a:rPr lang="uk-UA" dirty="0" err="1"/>
              <a:t>Волтерс</a:t>
            </a:r>
            <a:r>
              <a:rPr lang="uk-UA" dirty="0"/>
              <a:t> арт музей, Балтимор.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00" y="1950659"/>
            <a:ext cx="3195480" cy="423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3200" y="5365751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Ганс </a:t>
            </a:r>
            <a:r>
              <a:rPr lang="uk-UA" dirty="0" err="1"/>
              <a:t>Келлнер</a:t>
            </a:r>
            <a:r>
              <a:rPr lang="uk-UA" dirty="0"/>
              <a:t>, Нюрнберг, бл. 1600 р. Келих «Виноградне гроно і </a:t>
            </a:r>
            <a:r>
              <a:rPr lang="uk-UA" dirty="0" err="1"/>
              <a:t>Вакх</a:t>
            </a:r>
            <a:r>
              <a:rPr lang="uk-UA" dirty="0"/>
              <a:t>», </a:t>
            </a:r>
            <a:r>
              <a:rPr lang="uk-UA" dirty="0" err="1"/>
              <a:t>Волтерс</a:t>
            </a:r>
            <a:r>
              <a:rPr lang="uk-UA" dirty="0"/>
              <a:t> арт музей, Балтимор.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74" y="841278"/>
            <a:ext cx="3236726" cy="409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3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Світські фрески доби бароко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Джузеппе </a:t>
            </a:r>
            <a:r>
              <a:rPr lang="uk-UA" dirty="0" err="1"/>
              <a:t>Боніто</a:t>
            </a:r>
            <a:r>
              <a:rPr lang="uk-UA" dirty="0"/>
              <a:t>. «Архітектурні фрески палацу </a:t>
            </a:r>
            <a:r>
              <a:rPr lang="uk-UA" dirty="0" err="1"/>
              <a:t>Портічі</a:t>
            </a:r>
            <a:r>
              <a:rPr lang="uk-UA" dirty="0"/>
              <a:t>», Неаполь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7267"/>
            <a:ext cx="5157787" cy="3440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00800" y="2627267"/>
            <a:ext cx="5183188" cy="3508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3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4022" y="636904"/>
            <a:ext cx="3716578" cy="4700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04559" y="1421670"/>
            <a:ext cx="5670293" cy="391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42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55599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Живопис бароко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5780724"/>
            <a:ext cx="5157787" cy="823912"/>
          </a:xfrm>
        </p:spPr>
        <p:txBody>
          <a:bodyPr/>
          <a:lstStyle/>
          <a:p>
            <a:r>
              <a:rPr lang="uk-UA" dirty="0"/>
              <a:t>Паоло </a:t>
            </a:r>
            <a:r>
              <a:rPr lang="uk-UA" dirty="0" err="1"/>
              <a:t>Безенці</a:t>
            </a:r>
            <a:r>
              <a:rPr lang="uk-UA" dirty="0"/>
              <a:t>. Апостол Петро. Галерея </a:t>
            </a:r>
            <a:r>
              <a:rPr lang="uk-UA" dirty="0" err="1"/>
              <a:t>Уффіці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68" y="1681162"/>
            <a:ext cx="3366851" cy="399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416040" y="1681162"/>
            <a:ext cx="5183188" cy="5176837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 бароко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живопис періоду кінця 16 — 1-ї половини 18 століть (доби бароко), переважно в західноєвропейських країнах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розвитку бароко в живопису не збігається з розподілом політичним. Дослідники вважають, що політично цей період розділений на Контрреформацію, очолену Римом, і Абсолютизм, характерний зразок якого виник у Франції 17 століття за короля — сонце.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91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40" y="2849245"/>
            <a:ext cx="10515600" cy="1325563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Дякую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за </a:t>
            </a: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увагу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00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762" y="5184775"/>
            <a:ext cx="5157787" cy="1209675"/>
          </a:xfrm>
        </p:spPr>
        <p:txBody>
          <a:bodyPr/>
          <a:lstStyle/>
          <a:p>
            <a:r>
              <a:rPr lang="uk-UA" dirty="0" err="1"/>
              <a:t>П'єтро</a:t>
            </a:r>
            <a:r>
              <a:rPr lang="uk-UA" dirty="0"/>
              <a:t> да </a:t>
            </a:r>
            <a:r>
              <a:rPr lang="uk-UA" dirty="0" err="1"/>
              <a:t>Кортона.Плафон</a:t>
            </a:r>
            <a:r>
              <a:rPr lang="uk-UA" dirty="0"/>
              <a:t> палаццо </a:t>
            </a:r>
            <a:r>
              <a:rPr lang="uk-UA" dirty="0" err="1"/>
              <a:t>Барберіні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952926"/>
            <a:ext cx="3962400" cy="436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3200" y="797243"/>
            <a:ext cx="5183188" cy="823912"/>
          </a:xfrm>
        </p:spPr>
        <p:txBody>
          <a:bodyPr/>
          <a:lstStyle/>
          <a:p>
            <a:r>
              <a:rPr lang="uk-UA" dirty="0" err="1"/>
              <a:t>Аннібалє</a:t>
            </a:r>
            <a:r>
              <a:rPr lang="uk-UA" dirty="0"/>
              <a:t> </a:t>
            </a:r>
            <a:r>
              <a:rPr lang="uk-UA" dirty="0" err="1"/>
              <a:t>Каррачі</a:t>
            </a:r>
            <a:r>
              <a:rPr lang="uk-UA" dirty="0"/>
              <a:t>. Юпітер з дружиною </a:t>
            </a:r>
            <a:r>
              <a:rPr lang="uk-UA" dirty="0" err="1"/>
              <a:t>Юноною.Фреска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88" y="2055604"/>
            <a:ext cx="3965612" cy="433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95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Картини Мікеланджело да </a:t>
            </a:r>
            <a:r>
              <a:rPr lang="uk-UA" b="1" dirty="0" err="1"/>
              <a:t>Караваджо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936751"/>
            <a:ext cx="5157787" cy="823912"/>
          </a:xfrm>
        </p:spPr>
        <p:txBody>
          <a:bodyPr/>
          <a:lstStyle/>
          <a:p>
            <a:r>
              <a:rPr lang="uk-UA" dirty="0"/>
              <a:t>Христа беруть під варту(Поцілунок Іуди). Варіанти в Дубліні і Одесі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006726"/>
            <a:ext cx="4473951" cy="291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240" y="5714807"/>
            <a:ext cx="5183188" cy="823912"/>
          </a:xfrm>
        </p:spPr>
        <p:txBody>
          <a:bodyPr/>
          <a:lstStyle/>
          <a:p>
            <a:r>
              <a:rPr lang="uk-UA" dirty="0"/>
              <a:t>Мучеництво </a:t>
            </a:r>
            <a:r>
              <a:rPr lang="uk-UA" dirty="0" err="1"/>
              <a:t>Св</a:t>
            </a:r>
            <a:r>
              <a:rPr lang="uk-UA" dirty="0"/>
              <a:t>. Петра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51" y="1690688"/>
            <a:ext cx="3062350" cy="402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3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7" y="662884"/>
            <a:ext cx="5157787" cy="823912"/>
          </a:xfrm>
        </p:spPr>
        <p:txBody>
          <a:bodyPr/>
          <a:lstStyle/>
          <a:p>
            <a:r>
              <a:rPr lang="ru-RU" dirty="0"/>
              <a:t>Благая весть, Филипп де </a:t>
            </a:r>
            <a:r>
              <a:rPr lang="ru-RU" dirty="0" err="1"/>
              <a:t>Шампень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1870879"/>
            <a:ext cx="4448493" cy="43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11875" y="5439855"/>
            <a:ext cx="5183188" cy="823912"/>
          </a:xfrm>
        </p:spPr>
        <p:txBody>
          <a:bodyPr/>
          <a:lstStyle/>
          <a:p>
            <a:r>
              <a:rPr lang="ru-RU" dirty="0"/>
              <a:t>Рубенс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5" y="1870879"/>
            <a:ext cx="5683885" cy="356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770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Барокова музика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Барокко.Иоган</a:t>
            </a:r>
            <a:r>
              <a:rPr lang="ru-RU" dirty="0"/>
              <a:t> Себастьян Бах.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950720"/>
            <a:ext cx="5623560" cy="4238943"/>
          </a:xfrm>
        </p:spPr>
        <p:txBody>
          <a:bodyPr>
            <a:normAutofit/>
          </a:bodyPr>
          <a:lstStyle/>
          <a:p>
            <a:r>
              <a:rPr lang="uk-UA" dirty="0"/>
              <a:t>Поняття </a:t>
            </a:r>
            <a:r>
              <a:rPr lang="uk-UA" b="1" dirty="0"/>
              <a:t>Барокова музика</a:t>
            </a:r>
            <a:r>
              <a:rPr lang="uk-UA" dirty="0"/>
              <a:t> або </a:t>
            </a:r>
            <a:r>
              <a:rPr lang="uk-UA" b="1" dirty="0"/>
              <a:t>музика бароко</a:t>
            </a:r>
            <a:r>
              <a:rPr lang="uk-UA" dirty="0"/>
              <a:t> описує стиль європейської музики в період приблизно між 1600 та 1750 </a:t>
            </a:r>
            <a:r>
              <a:rPr lang="uk-UA" dirty="0" smtClean="0"/>
              <a:t>роками. </a:t>
            </a:r>
            <a:r>
              <a:rPr lang="uk-UA" dirty="0"/>
              <a:t>Барокова музика наслідує музику епохи Відродження і передує класичній музиці, її вершинами зазвичай вважають творчість Й. С. Баха і </a:t>
            </a:r>
            <a:r>
              <a:rPr lang="uk-UA" dirty="0" err="1" smtClean="0"/>
              <a:t>Г.Ф.Генделя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9" name="BarokkoIogan_Sebastyan_Bah_Badinerie_Muzykalnaya_shutka_Syuita_2_si_minor_dlya_flejty_vmusice.ne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4675" y="404177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696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581" y="5534500"/>
            <a:ext cx="5157787" cy="823912"/>
          </a:xfrm>
        </p:spPr>
        <p:txBody>
          <a:bodyPr/>
          <a:lstStyle/>
          <a:p>
            <a:r>
              <a:rPr lang="ru-RU" dirty="0"/>
              <a:t>Клаудио Монтеверди (Музыка эпохи раннего барокко </a:t>
            </a:r>
          </a:p>
        </p:txBody>
      </p:sp>
      <p:pic>
        <p:nvPicPr>
          <p:cNvPr id="7" name="Klaudio_Monteverdi_Muzyka_epohi_rannego_barokko_16001654_Lamento_della_Ninfa_Amor_vmusice.ne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8955" y="4041775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73480" y="612104"/>
            <a:ext cx="10347960" cy="2682239"/>
          </a:xfrm>
        </p:spPr>
        <p:txBody>
          <a:bodyPr>
            <a:normAutofit/>
          </a:bodyPr>
          <a:lstStyle/>
          <a:p>
            <a:r>
              <a:rPr lang="uk-UA" dirty="0"/>
              <a:t>Основним музичним інструментом бароко став орган у духовній та камерній світській музиці. Також широкого поширення набули клавесин, щипкові і смичкові струнні - віоли, барокова гітара, барокова скрипка, віолончель, контрабас, а також дерев'яні духові інструменти: флейти, кларнет, гобой, фагот.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26" y="3515218"/>
            <a:ext cx="4345654" cy="296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5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Література бароко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1640" cy="4514215"/>
          </a:xfrm>
        </p:spPr>
        <p:txBody>
          <a:bodyPr/>
          <a:lstStyle/>
          <a:p>
            <a:r>
              <a:rPr lang="uk-UA" b="1" dirty="0"/>
              <a:t>Бароко</a:t>
            </a:r>
            <a:r>
              <a:rPr lang="uk-UA" dirty="0"/>
              <a:t> — літературний і </a:t>
            </a:r>
            <a:r>
              <a:rPr lang="uk-UA" dirty="0" err="1"/>
              <a:t>загальномистецький</a:t>
            </a:r>
            <a:r>
              <a:rPr lang="uk-UA" dirty="0"/>
              <a:t> напрям, що зародився в Італії та Іспанії в середині XVI століття, поширився на інші європейські країни, де існував упродовж XVI—XVIII століть.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3026" y="1475871"/>
            <a:ext cx="3915494" cy="486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0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08" y="89217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Архітектура бароко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74320" y="5746751"/>
            <a:ext cx="5347652" cy="823912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Фонтан </a:t>
            </a:r>
            <a:r>
              <a:rPr lang="uk-UA" dirty="0" err="1"/>
              <a:t>аква</a:t>
            </a:r>
            <a:r>
              <a:rPr lang="uk-UA" dirty="0"/>
              <a:t> </a:t>
            </a:r>
            <a:r>
              <a:rPr lang="uk-UA" dirty="0" err="1"/>
              <a:t>Феліче</a:t>
            </a:r>
            <a:r>
              <a:rPr lang="uk-UA" dirty="0"/>
              <a:t> в Римі на замовлення папи римського </a:t>
            </a:r>
            <a:r>
              <a:rPr lang="uk-UA" dirty="0" err="1"/>
              <a:t>Сикста</a:t>
            </a:r>
            <a:r>
              <a:rPr lang="uk-UA" dirty="0"/>
              <a:t> V </a:t>
            </a:r>
            <a:r>
              <a:rPr lang="uk-UA" dirty="0" err="1"/>
              <a:t>арх</a:t>
            </a:r>
            <a:r>
              <a:rPr lang="uk-UA" dirty="0"/>
              <a:t>. </a:t>
            </a:r>
            <a:r>
              <a:rPr lang="uk-UA" dirty="0" err="1"/>
              <a:t>Доменіко</a:t>
            </a:r>
            <a:r>
              <a:rPr lang="uk-UA" dirty="0"/>
              <a:t> Фонтана (1543-1607)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26480" y="1601310"/>
            <a:ext cx="5654040" cy="4403249"/>
          </a:xfrm>
        </p:spPr>
        <p:txBody>
          <a:bodyPr>
            <a:normAutofit fontScale="92500"/>
          </a:bodyPr>
          <a:lstStyle/>
          <a:p>
            <a:r>
              <a:rPr lang="uk-UA" b="1" dirty="0"/>
              <a:t>Архітектура бароко</a:t>
            </a:r>
            <a:r>
              <a:rPr lang="uk-UA" dirty="0"/>
              <a:t> — період в розвитку архітектури країн Західної Європи і Америки (особливо в Центральній та Південній), що охопив приблизно 150—200 років. Період почався в кінці 16 століття і завершився в кінці 18-го. Бароко (як стиль) охопило всі різновиди мистецтва, але найбільш яскраво відбилося в живопису, театрі ( і пов'язаною з ним літературі), музиці, архітектурі.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16" y="1450975"/>
            <a:ext cx="3250804" cy="405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3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325</Words>
  <Application>Microsoft Office PowerPoint</Application>
  <PresentationFormat>Широкоэкранный</PresentationFormat>
  <Paragraphs>36</Paragraphs>
  <Slides>20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Бароко</vt:lpstr>
      <vt:lpstr>Живопис бароко</vt:lpstr>
      <vt:lpstr>Презентация PowerPoint</vt:lpstr>
      <vt:lpstr>Картини Мікеланджело да Караваджо</vt:lpstr>
      <vt:lpstr>Презентация PowerPoint</vt:lpstr>
      <vt:lpstr>Барокова музика</vt:lpstr>
      <vt:lpstr>Презентация PowerPoint</vt:lpstr>
      <vt:lpstr>Література бароко</vt:lpstr>
      <vt:lpstr>Архітектура бароко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Бароко в ювелірній справі</vt:lpstr>
      <vt:lpstr>Презентация PowerPoint</vt:lpstr>
      <vt:lpstr>Світські фрески доби бароко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Бароко</dc:title>
  <dc:creator>Windows User</dc:creator>
  <cp:lastModifiedBy>1</cp:lastModifiedBy>
  <cp:revision>13</cp:revision>
  <dcterms:created xsi:type="dcterms:W3CDTF">2015-01-18T12:38:23Z</dcterms:created>
  <dcterms:modified xsi:type="dcterms:W3CDTF">2015-04-21T17:05:45Z</dcterms:modified>
</cp:coreProperties>
</file>