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94709" autoAdjust="0"/>
  </p:normalViewPr>
  <p:slideViewPr>
    <p:cSldViewPr>
      <p:cViewPr varScale="1">
        <p:scale>
          <a:sx n="70" d="100"/>
          <a:sy n="70" d="100"/>
        </p:scale>
        <p:origin x="-516" y="-102"/>
      </p:cViewPr>
      <p:guideLst>
        <p:guide orient="horz" pos="2160"/>
        <p:guide pos="2880"/>
      </p:guideLst>
    </p:cSldViewPr>
  </p:slideViewPr>
  <p:outlineViewPr>
    <p:cViewPr>
      <p:scale>
        <a:sx n="33" d="100"/>
        <a:sy n="33" d="100"/>
      </p:scale>
      <p:origin x="42"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08.04.2014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08.04.2014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08.04.2014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08.04.2014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08.04.2014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08.04.2014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08.04.2014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08.04.2014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08.04.2014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08.04.2014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08.04.2014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l="-18000" r="-18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08.04.2014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solidFill>
            <a:srgbClr val="FFFF00">
              <a:alpha val="35000"/>
            </a:srgbClr>
          </a:solidFill>
        </p:spPr>
        <p:txBody>
          <a:bodyPr>
            <a:normAutofit/>
          </a:bodyPr>
          <a:lstStyle/>
          <a:p>
            <a:r>
              <a:rPr lang="en-GB" sz="6000" b="1" dirty="0" smtClean="0">
                <a:latin typeface="Bookman Old Style" pitchFamily="18" charset="0"/>
              </a:rPr>
              <a:t>Eugene O`Neil</a:t>
            </a:r>
            <a:endParaRPr lang="ru-RU" sz="6000" b="1" dirty="0">
              <a:latin typeface="Bookman Old Style" pitchFamily="18" charset="0"/>
            </a:endParaRPr>
          </a:p>
        </p:txBody>
      </p:sp>
      <p:sp>
        <p:nvSpPr>
          <p:cNvPr id="3" name="Подзаголовок 2"/>
          <p:cNvSpPr>
            <a:spLocks noGrp="1"/>
          </p:cNvSpPr>
          <p:nvPr>
            <p:ph type="subTitle" idx="1"/>
          </p:nvPr>
        </p:nvSpPr>
        <p:spPr>
          <a:xfrm>
            <a:off x="3571868" y="6143644"/>
            <a:ext cx="6400800" cy="1752600"/>
          </a:xfrm>
        </p:spPr>
        <p:txBody>
          <a:bodyPr>
            <a:normAutofit/>
          </a:bodyPr>
          <a:lstStyle/>
          <a:p>
            <a:r>
              <a:rPr lang="en-GB" sz="2800" dirty="0" smtClean="0"/>
              <a:t>Prepared by </a:t>
            </a:r>
            <a:r>
              <a:rPr lang="en-GB" sz="2800" dirty="0" err="1" smtClean="0"/>
              <a:t>Natali</a:t>
            </a:r>
            <a:r>
              <a:rPr lang="en-GB" sz="2800" dirty="0" smtClean="0"/>
              <a:t> </a:t>
            </a:r>
            <a:r>
              <a:rPr lang="en-GB" sz="2800" dirty="0" err="1" smtClean="0"/>
              <a:t>Burgelya</a:t>
            </a:r>
            <a:endParaRPr lang="ru-RU"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643438" y="1214422"/>
            <a:ext cx="4286280" cy="5072098"/>
          </a:xfrm>
          <a:solidFill>
            <a:srgbClr val="FFFF00">
              <a:alpha val="35000"/>
            </a:srgbClr>
          </a:solidFill>
        </p:spPr>
        <p:txBody>
          <a:bodyPr>
            <a:normAutofit fontScale="85000" lnSpcReduction="20000"/>
          </a:bodyPr>
          <a:lstStyle/>
          <a:p>
            <a:r>
              <a:rPr lang="en-US" b="1" dirty="0" smtClean="0">
                <a:latin typeface="Bookman Old Style" pitchFamily="18" charset="0"/>
              </a:rPr>
              <a:t>Eugene Gladstone O'Neill (October 16, 1888 – November 27, 1953) was an American playwright. He was awarded the Nobel Prize in Literature in 1936. He won four Pulitzer Prizes throughout the 1920s and one even after his death in 1957.</a:t>
            </a:r>
            <a:endParaRPr lang="ru-RU" b="1" dirty="0">
              <a:latin typeface="Bookman Old Style" pitchFamily="18" charset="0"/>
            </a:endParaRPr>
          </a:p>
        </p:txBody>
      </p:sp>
      <p:pic>
        <p:nvPicPr>
          <p:cNvPr id="4" name="Рисунок 3" descr="220px-ONeill-Eugene-LOC.jpg"/>
          <p:cNvPicPr>
            <a:picLocks noChangeAspect="1"/>
          </p:cNvPicPr>
          <p:nvPr/>
        </p:nvPicPr>
        <p:blipFill>
          <a:blip r:embed="rId2" cstate="print"/>
          <a:stretch>
            <a:fillRect/>
          </a:stretch>
        </p:blipFill>
        <p:spPr>
          <a:xfrm>
            <a:off x="500034" y="1142984"/>
            <a:ext cx="3786182" cy="5042506"/>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rgbClr val="FFFF00">
              <a:alpha val="35000"/>
            </a:srgbClr>
          </a:solidFill>
        </p:spPr>
        <p:txBody>
          <a:bodyPr/>
          <a:lstStyle/>
          <a:p>
            <a:r>
              <a:rPr lang="en-US" b="1" dirty="0" smtClean="0">
                <a:latin typeface="Bookman Old Style" pitchFamily="18" charset="0"/>
              </a:rPr>
              <a:t>Early life</a:t>
            </a:r>
            <a:endParaRPr lang="ru-RU" b="1" dirty="0">
              <a:latin typeface="Bookman Old Style" pitchFamily="18" charset="0"/>
            </a:endParaRPr>
          </a:p>
        </p:txBody>
      </p:sp>
      <p:sp>
        <p:nvSpPr>
          <p:cNvPr id="3" name="Содержимое 2"/>
          <p:cNvSpPr>
            <a:spLocks noGrp="1"/>
          </p:cNvSpPr>
          <p:nvPr>
            <p:ph idx="1"/>
          </p:nvPr>
        </p:nvSpPr>
        <p:spPr>
          <a:xfrm>
            <a:off x="457200" y="1643050"/>
            <a:ext cx="3686172" cy="4483113"/>
          </a:xfrm>
          <a:solidFill>
            <a:srgbClr val="FFFF00">
              <a:alpha val="35000"/>
            </a:srgbClr>
          </a:solidFill>
        </p:spPr>
        <p:txBody>
          <a:bodyPr>
            <a:normAutofit fontScale="77500" lnSpcReduction="20000"/>
          </a:bodyPr>
          <a:lstStyle/>
          <a:p>
            <a:pPr>
              <a:buNone/>
            </a:pPr>
            <a:r>
              <a:rPr lang="en-US" dirty="0" smtClean="0"/>
              <a:t/>
            </a:r>
            <a:br>
              <a:rPr lang="en-US" dirty="0" smtClean="0"/>
            </a:br>
            <a:r>
              <a:rPr lang="en-US" b="1" dirty="0" smtClean="0">
                <a:latin typeface="Bookman Old Style" pitchFamily="18" charset="0"/>
              </a:rPr>
              <a:t>O'Neill was born on October 16, 1888 in a hotel room in New York City, New York.[1] He studied at Princeton University and at Harvard University. O'Neill's parents were immigrants from Ireland.</a:t>
            </a:r>
            <a:endParaRPr lang="ru-RU" b="1" dirty="0">
              <a:latin typeface="Bookman Old Style" pitchFamily="18" charset="0"/>
            </a:endParaRPr>
          </a:p>
        </p:txBody>
      </p:sp>
      <p:pic>
        <p:nvPicPr>
          <p:cNvPr id="4" name="Рисунок 3" descr="Portrait_of_Eugene_O'Neill_as_a_child.jpg"/>
          <p:cNvPicPr>
            <a:picLocks noChangeAspect="1"/>
          </p:cNvPicPr>
          <p:nvPr/>
        </p:nvPicPr>
        <p:blipFill>
          <a:blip r:embed="rId2" cstate="print"/>
          <a:stretch>
            <a:fillRect/>
          </a:stretch>
        </p:blipFill>
        <p:spPr>
          <a:xfrm>
            <a:off x="4857752" y="1643050"/>
            <a:ext cx="3643338" cy="4786022"/>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14290"/>
            <a:ext cx="8229600" cy="1143000"/>
          </a:xfrm>
          <a:solidFill>
            <a:srgbClr val="FFFF00">
              <a:alpha val="35000"/>
            </a:srgbClr>
          </a:solidFill>
        </p:spPr>
        <p:txBody>
          <a:bodyPr/>
          <a:lstStyle/>
          <a:p>
            <a:r>
              <a:rPr lang="en-US" b="1" dirty="0" smtClean="0">
                <a:latin typeface="Bookman Old Style" pitchFamily="18" charset="0"/>
              </a:rPr>
              <a:t>Career</a:t>
            </a:r>
            <a:endParaRPr lang="ru-RU" b="1" dirty="0">
              <a:latin typeface="Bookman Old Style" pitchFamily="18" charset="0"/>
            </a:endParaRPr>
          </a:p>
        </p:txBody>
      </p:sp>
      <p:sp>
        <p:nvSpPr>
          <p:cNvPr id="3" name="Содержимое 2"/>
          <p:cNvSpPr>
            <a:spLocks noGrp="1"/>
          </p:cNvSpPr>
          <p:nvPr>
            <p:ph idx="1"/>
          </p:nvPr>
        </p:nvSpPr>
        <p:spPr>
          <a:xfrm>
            <a:off x="500034" y="1571612"/>
            <a:ext cx="3500462" cy="4929222"/>
          </a:xfrm>
          <a:solidFill>
            <a:srgbClr val="FFFF00">
              <a:alpha val="35000"/>
            </a:srgbClr>
          </a:solidFill>
        </p:spPr>
        <p:txBody>
          <a:bodyPr>
            <a:normAutofit fontScale="55000" lnSpcReduction="20000"/>
          </a:bodyPr>
          <a:lstStyle/>
          <a:p>
            <a:r>
              <a:rPr lang="en-US" b="1" dirty="0" smtClean="0">
                <a:latin typeface="Bookman Old Style" pitchFamily="18" charset="0"/>
              </a:rPr>
              <a:t>O'Neill's </a:t>
            </a:r>
            <a:r>
              <a:rPr lang="en-US" b="1" dirty="0" smtClean="0">
                <a:latin typeface="Bookman Old Style" pitchFamily="18" charset="0"/>
              </a:rPr>
              <a:t>best-known stage works include, Anna Christie (for which he won the Pulitzer Prize, 1922), Desire Under the Elms (1924), Strange Interlude (for which he won the Pulitzer Prize, 1928), Mourning Becomes Electra (1931), and his only well-known comedy, Ah, Wilderness! (1933).</a:t>
            </a:r>
            <a:br>
              <a:rPr lang="en-US" b="1" dirty="0" smtClean="0">
                <a:latin typeface="Bookman Old Style" pitchFamily="18" charset="0"/>
              </a:rPr>
            </a:br>
            <a:r>
              <a:rPr lang="en-US" b="1" dirty="0" smtClean="0">
                <a:latin typeface="Bookman Old Style" pitchFamily="18" charset="0"/>
              </a:rPr>
              <a:t/>
            </a:r>
            <a:br>
              <a:rPr lang="en-US" b="1" dirty="0" smtClean="0">
                <a:latin typeface="Bookman Old Style" pitchFamily="18" charset="0"/>
              </a:rPr>
            </a:br>
            <a:r>
              <a:rPr lang="en-US" b="1" dirty="0" smtClean="0">
                <a:latin typeface="Bookman Old Style" pitchFamily="18" charset="0"/>
              </a:rPr>
              <a:t>O'Neill won the Nobel Prize in Literature in 1936. He won four Pulitzer Prize for Drama for his works on stage.</a:t>
            </a:r>
            <a:endParaRPr lang="ru-RU" b="1" dirty="0">
              <a:latin typeface="Bookman Old Style" pitchFamily="18" charset="0"/>
            </a:endParaRPr>
          </a:p>
        </p:txBody>
      </p:sp>
      <p:pic>
        <p:nvPicPr>
          <p:cNvPr id="4" name="Рисунок 3" descr="220px-Carlotta_Monterey_O'Neill_1922.jpg"/>
          <p:cNvPicPr>
            <a:picLocks noChangeAspect="1"/>
          </p:cNvPicPr>
          <p:nvPr/>
        </p:nvPicPr>
        <p:blipFill>
          <a:blip r:embed="rId2" cstate="print"/>
          <a:stretch>
            <a:fillRect/>
          </a:stretch>
        </p:blipFill>
        <p:spPr>
          <a:xfrm>
            <a:off x="4071934" y="1785926"/>
            <a:ext cx="4897462" cy="391797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rgbClr val="FFFF00">
              <a:alpha val="35000"/>
            </a:srgbClr>
          </a:solidFill>
        </p:spPr>
        <p:txBody>
          <a:bodyPr/>
          <a:lstStyle/>
          <a:p>
            <a:r>
              <a:rPr lang="en-US" b="1" dirty="0" smtClean="0">
                <a:latin typeface="Bookman Old Style" pitchFamily="18" charset="0"/>
              </a:rPr>
              <a:t>Personal life</a:t>
            </a:r>
            <a:endParaRPr lang="ru-RU" b="1" dirty="0">
              <a:latin typeface="Bookman Old Style" pitchFamily="18" charset="0"/>
            </a:endParaRPr>
          </a:p>
        </p:txBody>
      </p:sp>
      <p:sp>
        <p:nvSpPr>
          <p:cNvPr id="3" name="Содержимое 2"/>
          <p:cNvSpPr>
            <a:spLocks noGrp="1"/>
          </p:cNvSpPr>
          <p:nvPr>
            <p:ph idx="1"/>
          </p:nvPr>
        </p:nvSpPr>
        <p:spPr>
          <a:xfrm>
            <a:off x="4357686" y="1500174"/>
            <a:ext cx="4357718" cy="5072098"/>
          </a:xfrm>
          <a:solidFill>
            <a:srgbClr val="FFFF00">
              <a:alpha val="35000"/>
            </a:srgbClr>
          </a:solidFill>
        </p:spPr>
        <p:txBody>
          <a:bodyPr>
            <a:normAutofit fontScale="77500" lnSpcReduction="20000"/>
          </a:bodyPr>
          <a:lstStyle/>
          <a:p>
            <a:r>
              <a:rPr lang="en-US" b="1" dirty="0" smtClean="0">
                <a:latin typeface="Bookman Old Style" pitchFamily="18" charset="0"/>
              </a:rPr>
              <a:t>O'Neill </a:t>
            </a:r>
            <a:r>
              <a:rPr lang="en-US" b="1" dirty="0" smtClean="0">
                <a:latin typeface="Bookman Old Style" pitchFamily="18" charset="0"/>
              </a:rPr>
              <a:t>was married to Kathleen Jenkins from 1909 until they divorced in 1911. They had one son. Then, he was married to Agnes </a:t>
            </a:r>
            <a:r>
              <a:rPr lang="en-US" b="1" dirty="0" err="1" smtClean="0">
                <a:latin typeface="Bookman Old Style" pitchFamily="18" charset="0"/>
              </a:rPr>
              <a:t>Boulton</a:t>
            </a:r>
            <a:r>
              <a:rPr lang="en-US" b="1" dirty="0" smtClean="0">
                <a:latin typeface="Bookman Old Style" pitchFamily="18" charset="0"/>
              </a:rPr>
              <a:t> from 1918 until they divorced in 1929. They had one son and one daughter. Then, he was married to Carlotta Monterey from 1929 until his death in 1953. O'Neill was an Agnostic</a:t>
            </a:r>
            <a:endParaRPr lang="ru-RU" b="1" dirty="0">
              <a:latin typeface="Bookman Old Style" pitchFamily="18" charset="0"/>
            </a:endParaRPr>
          </a:p>
        </p:txBody>
      </p:sp>
      <p:pic>
        <p:nvPicPr>
          <p:cNvPr id="4" name="Рисунок 3" descr="220px-Eugene_O'Neill_1936.jpg"/>
          <p:cNvPicPr>
            <a:picLocks noChangeAspect="1"/>
          </p:cNvPicPr>
          <p:nvPr/>
        </p:nvPicPr>
        <p:blipFill>
          <a:blip r:embed="rId2" cstate="print"/>
          <a:stretch>
            <a:fillRect/>
          </a:stretch>
        </p:blipFill>
        <p:spPr>
          <a:xfrm>
            <a:off x="214282" y="1428736"/>
            <a:ext cx="3643306" cy="515031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rgbClr val="FFFF00">
              <a:alpha val="35000"/>
            </a:srgbClr>
          </a:solidFill>
        </p:spPr>
        <p:txBody>
          <a:bodyPr/>
          <a:lstStyle/>
          <a:p>
            <a:r>
              <a:rPr lang="en-US" b="1" dirty="0" smtClean="0">
                <a:latin typeface="Bookman Old Style" pitchFamily="18" charset="0"/>
              </a:rPr>
              <a:t>Death</a:t>
            </a:r>
            <a:endParaRPr lang="ru-RU" b="1" dirty="0">
              <a:latin typeface="Bookman Old Style" pitchFamily="18" charset="0"/>
            </a:endParaRPr>
          </a:p>
        </p:txBody>
      </p:sp>
      <p:sp>
        <p:nvSpPr>
          <p:cNvPr id="3" name="Содержимое 2"/>
          <p:cNvSpPr>
            <a:spLocks noGrp="1"/>
          </p:cNvSpPr>
          <p:nvPr>
            <p:ph idx="1"/>
          </p:nvPr>
        </p:nvSpPr>
        <p:spPr>
          <a:xfrm>
            <a:off x="457200" y="1600200"/>
            <a:ext cx="3757610" cy="4525963"/>
          </a:xfrm>
          <a:solidFill>
            <a:srgbClr val="FFFF00">
              <a:alpha val="35000"/>
            </a:srgbClr>
          </a:solidFill>
        </p:spPr>
        <p:txBody>
          <a:bodyPr>
            <a:normAutofit fontScale="70000" lnSpcReduction="20000"/>
          </a:bodyPr>
          <a:lstStyle/>
          <a:p>
            <a:r>
              <a:rPr lang="en-US" b="1" dirty="0" smtClean="0">
                <a:latin typeface="Bookman Old Style" pitchFamily="18" charset="0"/>
              </a:rPr>
              <a:t>O'Neill </a:t>
            </a:r>
            <a:r>
              <a:rPr lang="en-US" b="1" dirty="0" smtClean="0">
                <a:latin typeface="Bookman Old Style" pitchFamily="18" charset="0"/>
              </a:rPr>
              <a:t>died on November 27, 1953 at a hotel room in Boston, Massachusetts from </a:t>
            </a:r>
            <a:r>
              <a:rPr lang="en-US" b="1" dirty="0" err="1" smtClean="0">
                <a:latin typeface="Bookman Old Style" pitchFamily="18" charset="0"/>
              </a:rPr>
              <a:t>cerebellar</a:t>
            </a:r>
            <a:r>
              <a:rPr lang="en-US" b="1" dirty="0" smtClean="0">
                <a:latin typeface="Bookman Old Style" pitchFamily="18" charset="0"/>
              </a:rPr>
              <a:t> cortical atrophy. He was 65 years old. As he was dying, he whispered his last words: "I knew it. I knew it. Born in a hotel room and died in a hotel room."</a:t>
            </a:r>
            <a:endParaRPr lang="ru-RU" b="1" dirty="0">
              <a:latin typeface="Bookman Old Style" pitchFamily="18" charset="0"/>
            </a:endParaRPr>
          </a:p>
        </p:txBody>
      </p:sp>
      <p:pic>
        <p:nvPicPr>
          <p:cNvPr id="4" name="Рисунок 3" descr="220px-EugeneONeilGrave.jpg"/>
          <p:cNvPicPr>
            <a:picLocks noChangeAspect="1"/>
          </p:cNvPicPr>
          <p:nvPr/>
        </p:nvPicPr>
        <p:blipFill>
          <a:blip r:embed="rId2" cstate="print"/>
          <a:stretch>
            <a:fillRect/>
          </a:stretch>
        </p:blipFill>
        <p:spPr>
          <a:xfrm>
            <a:off x="4143372" y="2143116"/>
            <a:ext cx="4762528" cy="3357586"/>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rgbClr val="FFFF00">
              <a:alpha val="35000"/>
            </a:srgbClr>
          </a:solidFill>
        </p:spPr>
        <p:txBody>
          <a:bodyPr/>
          <a:lstStyle/>
          <a:p>
            <a:r>
              <a:rPr lang="en-GB" b="1" dirty="0" smtClean="0"/>
              <a:t>Books</a:t>
            </a:r>
            <a:endParaRPr lang="ru-RU" b="1" dirty="0"/>
          </a:p>
        </p:txBody>
      </p:sp>
      <p:sp>
        <p:nvSpPr>
          <p:cNvPr id="3" name="Содержимое 2"/>
          <p:cNvSpPr>
            <a:spLocks noGrp="1"/>
          </p:cNvSpPr>
          <p:nvPr>
            <p:ph idx="1"/>
          </p:nvPr>
        </p:nvSpPr>
        <p:spPr>
          <a:solidFill>
            <a:srgbClr val="FFFF00">
              <a:alpha val="35000"/>
            </a:srgbClr>
          </a:solidFill>
        </p:spPr>
        <p:txBody>
          <a:bodyPr>
            <a:normAutofit fontScale="62500" lnSpcReduction="20000"/>
          </a:bodyPr>
          <a:lstStyle/>
          <a:p>
            <a:r>
              <a:rPr lang="en-GB" b="1" dirty="0" smtClean="0">
                <a:latin typeface="Bookman Old Style" pitchFamily="18" charset="0"/>
              </a:rPr>
              <a:t>O'Neill, Eugene; </a:t>
            </a:r>
            <a:r>
              <a:rPr lang="en-GB" b="1" dirty="0" err="1" smtClean="0">
                <a:latin typeface="Bookman Old Style" pitchFamily="18" charset="0"/>
              </a:rPr>
              <a:t>Bogard</a:t>
            </a:r>
            <a:r>
              <a:rPr lang="en-GB" b="1" dirty="0" smtClean="0">
                <a:latin typeface="Bookman Old Style" pitchFamily="18" charset="0"/>
              </a:rPr>
              <a:t>, Travis (1988). Complete Plays 1913–1920. The Library of America. 40. New York: Literary Classics. </a:t>
            </a:r>
            <a:br>
              <a:rPr lang="en-GB" b="1" dirty="0" smtClean="0">
                <a:latin typeface="Bookman Old Style" pitchFamily="18" charset="0"/>
              </a:rPr>
            </a:br>
            <a:r>
              <a:rPr lang="en-GB" b="1" dirty="0" smtClean="0">
                <a:latin typeface="Bookman Old Style" pitchFamily="18" charset="0"/>
              </a:rPr>
              <a:t>O'Neill, Eugene; </a:t>
            </a:r>
            <a:r>
              <a:rPr lang="en-GB" b="1" dirty="0" err="1" smtClean="0">
                <a:latin typeface="Bookman Old Style" pitchFamily="18" charset="0"/>
              </a:rPr>
              <a:t>Bogard</a:t>
            </a:r>
            <a:r>
              <a:rPr lang="en-GB" b="1" dirty="0" smtClean="0">
                <a:latin typeface="Bookman Old Style" pitchFamily="18" charset="0"/>
              </a:rPr>
              <a:t>, Travis (1988). Complete Plays 1920–1931. The Library of America. 41. New York: Literary Classics. </a:t>
            </a:r>
            <a:br>
              <a:rPr lang="en-GB" b="1" dirty="0" smtClean="0">
                <a:latin typeface="Bookman Old Style" pitchFamily="18" charset="0"/>
              </a:rPr>
            </a:br>
            <a:r>
              <a:rPr lang="en-GB" b="1" dirty="0" smtClean="0">
                <a:latin typeface="Bookman Old Style" pitchFamily="18" charset="0"/>
              </a:rPr>
              <a:t>O'Neill, Eugene; </a:t>
            </a:r>
            <a:r>
              <a:rPr lang="en-GB" b="1" dirty="0" err="1" smtClean="0">
                <a:latin typeface="Bookman Old Style" pitchFamily="18" charset="0"/>
              </a:rPr>
              <a:t>Bogard</a:t>
            </a:r>
            <a:r>
              <a:rPr lang="en-GB" b="1" dirty="0" smtClean="0">
                <a:latin typeface="Bookman Old Style" pitchFamily="18" charset="0"/>
              </a:rPr>
              <a:t>, Travis (1988). Complete Plays 1932–1943. The Library of America. 42. New York: Literary Classics. </a:t>
            </a:r>
            <a:br>
              <a:rPr lang="en-GB" b="1" dirty="0" smtClean="0">
                <a:latin typeface="Bookman Old Style" pitchFamily="18" charset="0"/>
              </a:rPr>
            </a:br>
            <a:r>
              <a:rPr lang="en-GB" b="1" dirty="0" smtClean="0">
                <a:latin typeface="Bookman Old Style" pitchFamily="18" charset="0"/>
              </a:rPr>
              <a:t>Black, Stephen A. (2002). Eugene O'Neill: Beyond Mourning and Tragedy. Yale University press. </a:t>
            </a:r>
            <a:br>
              <a:rPr lang="en-GB" b="1" dirty="0" smtClean="0">
                <a:latin typeface="Bookman Old Style" pitchFamily="18" charset="0"/>
              </a:rPr>
            </a:br>
            <a:r>
              <a:rPr lang="en-GB" b="1" dirty="0" smtClean="0">
                <a:latin typeface="Bookman Old Style" pitchFamily="18" charset="0"/>
              </a:rPr>
              <a:t>Floyd, Virginia (1985). The Plays of Eugene O'Neill: A New Assessment. Frederick Unger. </a:t>
            </a:r>
            <a:br>
              <a:rPr lang="en-GB" b="1" dirty="0" smtClean="0">
                <a:latin typeface="Bookman Old Style" pitchFamily="18" charset="0"/>
              </a:rPr>
            </a:br>
            <a:r>
              <a:rPr lang="en-GB" b="1" dirty="0" smtClean="0">
                <a:latin typeface="Bookman Old Style" pitchFamily="18" charset="0"/>
              </a:rPr>
              <a:t>Gelb, Arthur &amp; Barbara (2000). O'Neill: Life with Monte </a:t>
            </a:r>
            <a:r>
              <a:rPr lang="en-GB" b="1" dirty="0" err="1" smtClean="0">
                <a:latin typeface="Bookman Old Style" pitchFamily="18" charset="0"/>
              </a:rPr>
              <a:t>Christo</a:t>
            </a:r>
            <a:r>
              <a:rPr lang="en-GB" b="1" dirty="0" smtClean="0">
                <a:latin typeface="Bookman Old Style" pitchFamily="18" charset="0"/>
              </a:rPr>
              <a:t>. Applause/Penguin Putnam. </a:t>
            </a:r>
            <a:br>
              <a:rPr lang="en-GB" b="1" dirty="0" smtClean="0">
                <a:latin typeface="Bookman Old Style" pitchFamily="18" charset="0"/>
              </a:rPr>
            </a:br>
            <a:r>
              <a:rPr lang="en-GB" b="1" dirty="0" err="1" smtClean="0">
                <a:latin typeface="Bookman Old Style" pitchFamily="18" charset="0"/>
              </a:rPr>
              <a:t>Sheaffer</a:t>
            </a:r>
            <a:r>
              <a:rPr lang="en-GB" b="1" dirty="0" smtClean="0">
                <a:latin typeface="Bookman Old Style" pitchFamily="18" charset="0"/>
              </a:rPr>
              <a:t>, Louis (2002 [1968]). O'Neill Volume I: Son and Playwright. Cooper Square Press. </a:t>
            </a:r>
            <a:endParaRPr lang="ru-RU" b="1" dirty="0">
              <a:latin typeface="Bookman Old Style" pitchFamily="18" charset="0"/>
            </a:endParaRP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TotalTime>
  <Words>266</Words>
  <Application>Microsoft Office PowerPoint</Application>
  <PresentationFormat>Экран (4:3)</PresentationFormat>
  <Paragraphs>13</Paragraphs>
  <Slides>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Тема Office</vt:lpstr>
      <vt:lpstr>Eugene O`Neil</vt:lpstr>
      <vt:lpstr>Слайд 2</vt:lpstr>
      <vt:lpstr>Early life</vt:lpstr>
      <vt:lpstr>Career</vt:lpstr>
      <vt:lpstr>Personal life</vt:lpstr>
      <vt:lpstr>Death</vt:lpstr>
      <vt:lpstr>Books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Eugene O`Neil</dc:title>
  <cp:lastModifiedBy>User</cp:lastModifiedBy>
  <cp:revision>2</cp:revision>
  <dcterms:modified xsi:type="dcterms:W3CDTF">2014-04-07T22:22:48Z</dcterms:modified>
</cp:coreProperties>
</file>