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60" d="100"/>
          <a:sy n="60" d="100"/>
        </p:scale>
        <p:origin x="-61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5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0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2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7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1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3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5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8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6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638DB-47BB-4EBC-86AD-5624C1AEA48F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9E5D-2131-410F-A595-7D733780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5725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effectLst>
                  <a:glow rad="838200">
                    <a:schemeClr val="bg1">
                      <a:lumMod val="95000"/>
                    </a:schemeClr>
                  </a:glow>
                </a:effectLst>
                <a:latin typeface="Gabriola" pitchFamily="82" charset="0"/>
              </a:rPr>
              <a:t>Размещение</a:t>
            </a:r>
          </a:p>
          <a:p>
            <a:pPr algn="ctr"/>
            <a:r>
              <a:rPr lang="ru-RU" sz="8000" b="1" dirty="0" smtClean="0">
                <a:effectLst>
                  <a:glow rad="838200">
                    <a:schemeClr val="bg1">
                      <a:lumMod val="95000"/>
                    </a:schemeClr>
                  </a:glow>
                </a:effectLst>
                <a:latin typeface="Gabriola" pitchFamily="82" charset="0"/>
              </a:rPr>
              <a:t>Перестановка</a:t>
            </a:r>
          </a:p>
          <a:p>
            <a:pPr algn="ctr"/>
            <a:r>
              <a:rPr lang="ru-RU" sz="8000" b="1" dirty="0" smtClean="0">
                <a:effectLst>
                  <a:glow rad="838200">
                    <a:schemeClr val="bg1">
                      <a:lumMod val="95000"/>
                    </a:schemeClr>
                  </a:glow>
                </a:effectLst>
                <a:latin typeface="Gabriola" pitchFamily="82" charset="0"/>
              </a:rPr>
              <a:t>Комбинации</a:t>
            </a:r>
            <a:endParaRPr lang="ru-RU" sz="8000" b="1" dirty="0">
              <a:effectLst>
                <a:glow rad="838200">
                  <a:schemeClr val="bg1">
                    <a:lumMod val="95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764704"/>
            <a:ext cx="4608041" cy="37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1" y="5062340"/>
            <a:ext cx="4608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0!=1 по определению</a:t>
            </a:r>
            <a:endParaRPr lang="ru-RU" sz="44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670" y="1124744"/>
            <a:ext cx="73746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Размещения, перестановки, сочетания</a:t>
            </a:r>
            <a:endParaRPr lang="ru-RU" sz="44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  <a:p>
            <a:pPr algn="ctr"/>
            <a:r>
              <a:rPr lang="ru-RU" sz="44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Пусть у нас есть множество из </a:t>
            </a:r>
            <a:r>
              <a:rPr lang="ru-RU" sz="44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трех</a:t>
            </a:r>
            <a:r>
              <a:rPr lang="ru-RU" sz="44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GB" sz="44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{</a:t>
            </a:r>
            <a:r>
              <a:rPr lang="en-GB" sz="4400" i="1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a,b,c</a:t>
            </a:r>
            <a:r>
              <a:rPr lang="en-GB" sz="44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}</a:t>
            </a:r>
            <a:r>
              <a:rPr lang="ru-RU" sz="44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ru-RU" sz="44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элементов</a:t>
            </a:r>
            <a:r>
              <a:rPr lang="ru-RU" sz="44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. Какими способами мы можем выбрать из этих элементов два</a:t>
            </a:r>
            <a:r>
              <a:rPr lang="ru-RU" sz="44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?</a:t>
            </a:r>
          </a:p>
          <a:p>
            <a:pPr algn="ctr"/>
            <a:r>
              <a:rPr lang="ru-RU" sz="44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</a:t>
            </a:r>
            <a:r>
              <a:rPr lang="en-GB" sz="4400" i="1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ab</a:t>
            </a:r>
            <a:r>
              <a:rPr lang="en-GB" sz="44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ac, </a:t>
            </a:r>
            <a:r>
              <a:rPr lang="en-GB" sz="4400" i="1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bc</a:t>
            </a:r>
            <a:r>
              <a:rPr lang="en-GB" sz="44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GB" sz="4400" i="1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ba</a:t>
            </a:r>
            <a:r>
              <a:rPr lang="en-GB" sz="44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GB" sz="4400" i="1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ca</a:t>
            </a:r>
            <a:r>
              <a:rPr lang="en-GB" sz="44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GB" sz="4400" i="1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cb</a:t>
            </a:r>
            <a:r>
              <a:rPr lang="ru-RU" sz="44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.</a:t>
            </a:r>
            <a:endParaRPr lang="ru-RU" sz="4400" i="1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  <a:p>
            <a:pPr algn="ctr"/>
            <a:endParaRPr lang="ru-RU" sz="44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665161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Определение.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Размещениями множества из   различных элементов по </a:t>
            </a:r>
            <a:r>
              <a:rPr lang="en-US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</a:t>
            </a:r>
            <a:r>
              <a:rPr lang="en-US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элементов </a:t>
            </a:r>
            <a:endParaRPr lang="ru-RU" sz="3200" dirty="0" smtClean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  <a:p>
            <a:pPr algn="ctr"/>
            <a:r>
              <a:rPr lang="ru-RU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(</a:t>
            </a:r>
            <a:r>
              <a:rPr lang="en-US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</a:t>
            </a:r>
            <a:r>
              <a:rPr lang="ru-RU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≤ </a:t>
            </a:r>
            <a:r>
              <a:rPr lang="en-US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)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называются комбинации, которые составлены из данных </a:t>
            </a:r>
            <a:r>
              <a:rPr lang="en-US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en-US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элементов по </a:t>
            </a:r>
            <a:r>
              <a:rPr lang="en-US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элементов и отличаются либо самими элементами, либо порядком элементов.</a:t>
            </a:r>
          </a:p>
          <a:p>
            <a:pPr algn="ctr"/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Число всех размещений множества из </a:t>
            </a:r>
            <a:r>
              <a:rPr lang="en-US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элементов по</a:t>
            </a:r>
            <a:r>
              <a:rPr lang="ru-RU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</a:t>
            </a:r>
            <a:r>
              <a:rPr lang="en-US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элементов обозначается через </a:t>
            </a:r>
            <a:r>
              <a:rPr lang="en-US" sz="3200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en-US" sz="3200" baseline="30000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en-US" sz="3200" baseline="-25000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</a:t>
            </a:r>
            <a:r>
              <a:rPr lang="en-US" sz="3200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, </a:t>
            </a:r>
            <a:endParaRPr lang="ru-RU" sz="3200" dirty="0" smtClean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  <a:p>
            <a:pPr algn="ctr"/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где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</a:t>
            </a:r>
            <a:r>
              <a:rPr lang="en-US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=</a:t>
            </a:r>
            <a:r>
              <a:rPr lang="ru-RU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1,2,…  и </a:t>
            </a:r>
            <a:r>
              <a:rPr lang="en-US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m=1, n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.</a:t>
            </a:r>
          </a:p>
          <a:p>
            <a:pPr algn="ctr"/>
            <a:endParaRPr lang="ru-RU" sz="32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3748" y="18864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effectLst>
                  <a:glow rad="381000">
                    <a:schemeClr val="bg2">
                      <a:lumMod val="75000"/>
                    </a:schemeClr>
                  </a:glow>
                </a:effectLst>
                <a:latin typeface="Gabriola" pitchFamily="82" charset="0"/>
              </a:rPr>
              <a:t>Размещение</a:t>
            </a:r>
            <a:endParaRPr lang="ru-RU" sz="8000" dirty="0">
              <a:effectLst>
                <a:glow rad="381000">
                  <a:schemeClr val="bg2">
                    <a:lumMod val="75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844824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Теорема.</a:t>
            </a:r>
            <a:r>
              <a:rPr lang="ru-RU" sz="48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Число размещений множества из   элементов по   элементов равно</a:t>
            </a:r>
          </a:p>
          <a:p>
            <a:pPr algn="ctr"/>
            <a:r>
              <a:rPr lang="en-US" sz="48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en-US" sz="4800" baseline="30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en-US" sz="4800" baseline="-25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</a:t>
            </a:r>
            <a:r>
              <a:rPr lang="en-US" sz="48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=n(n-1)…(n-m+1)</a:t>
            </a:r>
            <a:endParaRPr lang="ru-RU" sz="48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3659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Доказательство. 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Пусть у нас есть элементы </a:t>
            </a:r>
            <a:endParaRPr lang="ru-RU" sz="3200" dirty="0" smtClean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  <a:p>
            <a:pPr algn="ctr"/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3200" baseline="-25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1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US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3200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2 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,…,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. Пусть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i</a:t>
            </a:r>
            <a:r>
              <a:rPr lang="ru-RU" sz="3200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1 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i</a:t>
            </a:r>
            <a:r>
              <a:rPr lang="ru-RU" sz="3200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2 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,…,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baseline="-25000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im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 — возможные размещения. Будем строить эти размещения последовательно. Сначала определим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ru-RU" sz="3200" i="1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1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— первый элемент размещения. Из данной совокупности </a:t>
            </a:r>
            <a:r>
              <a:rPr lang="en-US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элементов его можно выбрать </a:t>
            </a:r>
            <a:r>
              <a:rPr lang="en-US" sz="32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различными способами. После выбора первого элемента </a:t>
            </a:r>
            <a:r>
              <a:rPr lang="en-US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i="1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i</a:t>
            </a:r>
            <a:r>
              <a:rPr lang="ru-RU" sz="3200" i="1" baseline="-25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1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для второго элемента </a:t>
            </a:r>
            <a:r>
              <a:rPr lang="en-US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i="1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i</a:t>
            </a:r>
            <a:r>
              <a:rPr lang="ru-RU" sz="3200" i="1" baseline="-25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2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остается </a:t>
            </a:r>
            <a:r>
              <a:rPr lang="en-US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32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- 1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ru-RU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способов выбора и т.д. Так как каждый такой выбор дает новое размещение, то все эти выборы можно свободно комбинировать между собой. Поэтому имеем:</a:t>
            </a:r>
          </a:p>
          <a:p>
            <a:pPr algn="ctr"/>
            <a:r>
              <a:rPr lang="en-US" sz="32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en-US" sz="3200" baseline="30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en-US" sz="3200" baseline="-25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</a:t>
            </a:r>
            <a:r>
              <a:rPr lang="en-US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=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(n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–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1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)…….(n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-</a:t>
            </a:r>
            <a:r>
              <a:rPr lang="ru-RU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</a:t>
            </a:r>
            <a:r>
              <a:rPr lang="en-US" sz="32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m+1</a:t>
            </a:r>
            <a:r>
              <a:rPr lang="en-US" sz="32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)</a:t>
            </a:r>
            <a:endParaRPr lang="ru-RU" sz="32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  <a:p>
            <a:pPr algn="ctr"/>
            <a:endParaRPr lang="ru-RU" sz="32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89583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Пример. </a:t>
            </a:r>
            <a:r>
              <a:rPr lang="ru-RU" sz="36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Сколькими способами можно составить флаг, состоящий из трех горизонтальных полос различных цветов, если имеется материал пяти цветов</a:t>
            </a:r>
            <a:r>
              <a:rPr lang="ru-RU" sz="36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?</a:t>
            </a:r>
            <a:endParaRPr lang="ru-RU" sz="36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4804" y="3573016"/>
            <a:ext cx="5454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Решение.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Искомое число трехполосных флагов: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4817419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en-US" sz="6000" baseline="30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3</a:t>
            </a:r>
            <a:r>
              <a:rPr lang="en-US" sz="6000" baseline="-25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5</a:t>
            </a:r>
            <a:r>
              <a:rPr lang="en-US" sz="6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= </a:t>
            </a:r>
            <a:r>
              <a:rPr lang="en-US" sz="60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5*4*3=60</a:t>
            </a:r>
            <a:endParaRPr lang="ru-RU" sz="60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944" y="476672"/>
            <a:ext cx="480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effectLst>
                  <a:glow rad="381000">
                    <a:schemeClr val="bg2">
                      <a:lumMod val="75000"/>
                    </a:schemeClr>
                  </a:glow>
                </a:effectLst>
                <a:latin typeface="Gabriola" pitchFamily="82" charset="0"/>
              </a:rPr>
              <a:t>Перестановка</a:t>
            </a:r>
            <a:endParaRPr lang="ru-RU" sz="7200" dirty="0">
              <a:effectLst>
                <a:glow rad="381000">
                  <a:schemeClr val="bg2">
                    <a:lumMod val="75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134" y="2132856"/>
            <a:ext cx="7731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Определение.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Перестановкой множества из </a:t>
            </a:r>
            <a:r>
              <a:rPr lang="en-US" sz="40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элементов называется расположение элементов в определенном порядке.</a:t>
            </a:r>
          </a:p>
          <a:p>
            <a:pPr algn="ctr"/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Так, все различные перестановки множества из трех элементов {</a:t>
            </a:r>
            <a:r>
              <a:rPr lang="en-US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US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b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US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c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} — это</a:t>
            </a:r>
          </a:p>
          <a:p>
            <a:pPr algn="ctr"/>
            <a:r>
              <a:rPr lang="en-US" sz="4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abc</a:t>
            </a:r>
            <a:r>
              <a:rPr lang="en-US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US" sz="4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acb</a:t>
            </a:r>
            <a:r>
              <a:rPr lang="en-US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US" sz="4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bac</a:t>
            </a:r>
            <a:r>
              <a:rPr lang="en-US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US" sz="4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bca</a:t>
            </a:r>
            <a:r>
              <a:rPr lang="en-US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, </a:t>
            </a:r>
            <a:r>
              <a:rPr lang="en-US" sz="4000" dirty="0" err="1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cab,cba</a:t>
            </a:r>
            <a:endParaRPr lang="ru-RU" sz="40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Очевидно, перестановки можно считать частным случаем размещений при </a:t>
            </a:r>
            <a:r>
              <a:rPr lang="en-US" sz="40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m</a:t>
            </a:r>
            <a:r>
              <a:rPr lang="ru-RU" sz="40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= </a:t>
            </a:r>
            <a:r>
              <a:rPr lang="en-US" sz="4000" i="1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.</a:t>
            </a:r>
          </a:p>
          <a:p>
            <a:pPr algn="ctr"/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Число всех перестановок из </a:t>
            </a:r>
            <a:r>
              <a:rPr lang="en-US" sz="4000" i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элементов обозначается </a:t>
            </a:r>
            <a:r>
              <a:rPr lang="en-US" sz="4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P</a:t>
            </a:r>
            <a:r>
              <a:rPr lang="en-US" sz="4000" baseline="-25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. Следовательно, число всех различных перестановок вычисляется по формуле</a:t>
            </a:r>
          </a:p>
          <a:p>
            <a:pPr algn="ctr"/>
            <a:r>
              <a:rPr lang="en-US" sz="4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P</a:t>
            </a:r>
            <a:r>
              <a:rPr lang="en-US" sz="4000" baseline="-25000" dirty="0" err="1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n</a:t>
            </a:r>
            <a:r>
              <a:rPr lang="en-US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= n(n-1)……2*1=n!</a:t>
            </a:r>
            <a:endParaRPr lang="ru-RU" sz="40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0768" y="574809"/>
            <a:ext cx="7191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Пример. </a:t>
            </a:r>
            <a:r>
              <a:rPr lang="ru-RU" sz="4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Сколькими способами можно расставить 8 ладей на шахматной доске так, чтобы они не били друг друга?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6304" y="3068960"/>
            <a:ext cx="54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Решение.</a:t>
            </a:r>
            <a:r>
              <a:rPr lang="ru-RU" sz="44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 Искомое число расстановки 8 ладей</a:t>
            </a:r>
            <a:endParaRPr lang="ru-RU" sz="44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3878" y="4710759"/>
            <a:ext cx="2925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P</a:t>
            </a:r>
            <a:r>
              <a:rPr lang="en-US" sz="4400" baseline="-250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8</a:t>
            </a:r>
            <a:r>
              <a:rPr lang="en-US" sz="4400" dirty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 = 8!=</a:t>
            </a:r>
            <a:r>
              <a:rPr lang="en-US" sz="4400" dirty="0" smtClean="0">
                <a:effectLst>
                  <a:glow rad="254000">
                    <a:schemeClr val="bg2">
                      <a:lumMod val="90000"/>
                    </a:schemeClr>
                  </a:glow>
                </a:effectLst>
                <a:latin typeface="Gabriola" pitchFamily="82" charset="0"/>
              </a:rPr>
              <a:t>40320</a:t>
            </a:r>
            <a:endParaRPr lang="ru-RU" sz="4400" dirty="0">
              <a:effectLst>
                <a:glow rad="254000">
                  <a:schemeClr val="bg2">
                    <a:lumMod val="9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Олег</cp:lastModifiedBy>
  <cp:revision>9</cp:revision>
  <dcterms:created xsi:type="dcterms:W3CDTF">2014-03-03T22:03:50Z</dcterms:created>
  <dcterms:modified xsi:type="dcterms:W3CDTF">2014-03-05T20:07:36Z</dcterms:modified>
</cp:coreProperties>
</file>