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NULL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2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4CAC-4B70-45EB-99C3-130A61C20D80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C897-46F0-4142-9C30-7D0E2EFB71A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6EAF-941B-4B41-BC97-6DFEF88485E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032250" y="1598613"/>
            <a:ext cx="3617913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032250" y="3922713"/>
            <a:ext cx="3617913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fld id="{1F00130F-F4D2-4C4F-85F2-7358A487D7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9894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63525" y="1598613"/>
            <a:ext cx="3616325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032250" y="1598613"/>
            <a:ext cx="3617913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263525" y="3922713"/>
            <a:ext cx="3616325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032250" y="3922713"/>
            <a:ext cx="3617913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fld id="{FC6954AF-7C56-434C-A441-070606A52F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277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3D4C-AEEB-4E00-BA96-F170E10FEE9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6941-2917-42DD-8E09-5AA5110CBAB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D8F2-F68A-44B8-A0A6-BFC8C471D4C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2817-8493-41FA-BB81-0ABB74D0AF4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66AC-DC04-4B6C-9575-715539AB52B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3D9-D3FF-49B7-9396-49D1D505878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E8163-0430-4604-A030-86E3CC3BDBEC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F96A-73BF-4410-AEBA-5CAB4CA5B848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CB14448-94F5-48B6-9FFD-5D8FED2CAA6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6.wmf"/><Relationship Id="rId9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11" Type="http://schemas.openxmlformats.org/officeDocument/2006/relationships/image" Target="../media/image27.wmf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7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altLang="ru-RU" sz="6600"/>
              <a:t>Задача №2</a:t>
            </a:r>
            <a:endParaRPr lang="ru-RU" altLang="ru-RU" sz="66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altLang="ru-RU" sz="6600"/>
              <a:t>Дотична</a:t>
            </a:r>
            <a:endParaRPr lang="ru-RU" altLang="ru-RU" sz="6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9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uk-UA" altLang="ru-RU" sz="3600"/>
              <a:t>Тож маємо систему з двох рівнянь:</a:t>
            </a:r>
            <a:endParaRPr lang="ru-RU" altLang="ru-RU" sz="3600"/>
          </a:p>
        </p:txBody>
      </p:sp>
      <p:graphicFrame>
        <p:nvGraphicFramePr>
          <p:cNvPr id="4198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68313" y="3306763"/>
          <a:ext cx="671512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Формула" r:id="rId3" imgW="190440" imgH="457200" progId="Equation.3">
                  <p:embed/>
                </p:oleObj>
              </mc:Choice>
              <mc:Fallback>
                <p:oleObj name="Формула" r:id="rId3" imgW="1904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306763"/>
                        <a:ext cx="671512" cy="161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17600" y="2298700"/>
          <a:ext cx="6332538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Формула" r:id="rId5" imgW="2628720" imgH="520560" progId="Equation.3">
                  <p:embed/>
                </p:oleObj>
              </mc:Choice>
              <mc:Fallback>
                <p:oleObj name="Формула" r:id="rId5" imgW="2628720" imgH="520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298700"/>
                        <a:ext cx="6332538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2" name="Rectangle 8"/>
          <p:cNvGraphicFramePr>
            <a:graphicFrameLocks noGrp="1"/>
          </p:cNvGraphicFramePr>
          <p:nvPr>
            <p:ph sz="quarter" idx="3"/>
          </p:nvPr>
        </p:nvGraphicFramePr>
        <p:xfrm>
          <a:off x="1547813" y="4484688"/>
          <a:ext cx="10477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8" name="Формула" r:id="rId7" imgW="0" imgH="0" progId="Equation.3">
                  <p:embed/>
                </p:oleObj>
              </mc:Choice>
              <mc:Fallback>
                <p:oleObj name="Формула" r:id="rId7" imgW="0" imgH="0" progId="Equation.3">
                  <p:embed/>
                  <p:pic>
                    <p:nvPicPr>
                      <p:cNvPr id="0" name="Rectangle 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484688"/>
                        <a:ext cx="104775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4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258888" y="3968750"/>
          <a:ext cx="4249737" cy="159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9" name="Формула" r:id="rId8" imgW="1282680" imgH="482400" progId="Equation.3">
                  <p:embed/>
                </p:oleObj>
              </mc:Choice>
              <mc:Fallback>
                <p:oleObj name="Формула" r:id="rId8" imgW="1282680" imgH="482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968750"/>
                        <a:ext cx="4249737" cy="159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4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2335213"/>
          <a:ext cx="1671638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1" name="Формула" r:id="rId3" imgW="164880" imgH="215640" progId="Equation.3">
                  <p:embed/>
                </p:oleObj>
              </mc:Choice>
              <mc:Fallback>
                <p:oleObj name="Формула" r:id="rId3" imgW="1648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35213"/>
                        <a:ext cx="1671638" cy="218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5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58888" y="1341438"/>
          <a:ext cx="4754562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2" name="Формула" r:id="rId5" imgW="1422360" imgH="495000" progId="Equation.3">
                  <p:embed/>
                </p:oleObj>
              </mc:Choice>
              <mc:Fallback>
                <p:oleObj name="Формула" r:id="rId5" imgW="1422360" imgH="495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341438"/>
                        <a:ext cx="4754562" cy="165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8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617663" y="3429000"/>
          <a:ext cx="3962400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3" name="Формула" r:id="rId7" imgW="1282680" imgH="482400" progId="Equation.3">
                  <p:embed/>
                </p:oleObj>
              </mc:Choice>
              <mc:Fallback>
                <p:oleObj name="Формула" r:id="rId7" imgW="1282680" imgH="482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3429000"/>
                        <a:ext cx="3962400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2671763"/>
          <a:ext cx="1597025" cy="208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7" name="Формула" r:id="rId3" imgW="164880" imgH="215640" progId="Equation.3">
                  <p:embed/>
                </p:oleObj>
              </mc:Choice>
              <mc:Fallback>
                <p:oleObj name="Формула" r:id="rId3" imgW="1648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671763"/>
                        <a:ext cx="1597025" cy="208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1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27088" y="1700213"/>
          <a:ext cx="4895850" cy="130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8" name="Формула" r:id="rId5" imgW="1091880" imgH="291960" progId="Equation.3">
                  <p:embed/>
                </p:oleObj>
              </mc:Choice>
              <mc:Fallback>
                <p:oleObj name="Формула" r:id="rId5" imgW="1091880" imgH="291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700213"/>
                        <a:ext cx="4895850" cy="130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87450" y="3508375"/>
          <a:ext cx="4822825" cy="181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9" name="Формула" r:id="rId7" imgW="1282680" imgH="482400" progId="Equation.3">
                  <p:embed/>
                </p:oleObj>
              </mc:Choice>
              <mc:Fallback>
                <p:oleObj name="Формула" r:id="rId7" imgW="1282680" imgH="482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508375"/>
                        <a:ext cx="4822825" cy="181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4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2122488"/>
          <a:ext cx="1998663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3" name="Формула" r:id="rId3" imgW="164880" imgH="215640" progId="Equation.3">
                  <p:embed/>
                </p:oleObj>
              </mc:Choice>
              <mc:Fallback>
                <p:oleObj name="Формула" r:id="rId3" imgW="1648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22488"/>
                        <a:ext cx="1998663" cy="261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16013" y="3633788"/>
          <a:ext cx="5040312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4" name="Формула" r:id="rId5" imgW="1091880" imgH="291960" progId="Equation.3">
                  <p:embed/>
                </p:oleObj>
              </mc:Choice>
              <mc:Fallback>
                <p:oleObj name="Формула" r:id="rId5" imgW="1091880" imgH="291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633788"/>
                        <a:ext cx="5040312" cy="134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0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042988" y="1536700"/>
          <a:ext cx="540067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5" name="Формула" r:id="rId7" imgW="1409400" imgH="291960" progId="Equation.3">
                  <p:embed/>
                </p:oleObj>
              </mc:Choice>
              <mc:Fallback>
                <p:oleObj name="Формула" r:id="rId7" imgW="1409400" imgH="291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536700"/>
                        <a:ext cx="540067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2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50825" y="2797175"/>
          <a:ext cx="1296988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0" name="Формула" r:id="rId3" imgW="164880" imgH="215640" progId="Equation.3">
                  <p:embed/>
                </p:oleObj>
              </mc:Choice>
              <mc:Fallback>
                <p:oleObj name="Формула" r:id="rId3" imgW="1648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797175"/>
                        <a:ext cx="1296988" cy="169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3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87450" y="3660775"/>
          <a:ext cx="4824413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1" name="Формула" r:id="rId5" imgW="1091880" imgH="291960" progId="Equation.3">
                  <p:embed/>
                </p:oleObj>
              </mc:Choice>
              <mc:Fallback>
                <p:oleObj name="Формула" r:id="rId5" imgW="1091880" imgH="291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660775"/>
                        <a:ext cx="4824413" cy="129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7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828675" y="2016125"/>
          <a:ext cx="69088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Формула" r:id="rId7" imgW="1892160" imgH="241200" progId="Equation.3">
                  <p:embed/>
                </p:oleObj>
              </mc:Choice>
              <mc:Fallback>
                <p:oleObj name="Формула" r:id="rId7" imgW="1892160" imgH="241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016125"/>
                        <a:ext cx="6908800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/>
          </a:bodyPr>
          <a:lstStyle/>
          <a:p>
            <a:r>
              <a:rPr lang="uk-UA" altLang="ru-RU"/>
              <a:t>Знаходимо х</a:t>
            </a:r>
            <a:r>
              <a:rPr lang="uk-UA" altLang="ru-RU" baseline="-25000"/>
              <a:t>0</a:t>
            </a:r>
            <a:r>
              <a:rPr lang="uk-UA" altLang="ru-RU" baseline="30000"/>
              <a:t>2</a:t>
            </a:r>
            <a:r>
              <a:rPr lang="uk-UA" altLang="ru-RU"/>
              <a:t>, а потім х</a:t>
            </a:r>
            <a:r>
              <a:rPr lang="uk-UA" altLang="ru-RU" baseline="-25000"/>
              <a:t>1</a:t>
            </a:r>
            <a:endParaRPr lang="ru-RU" altLang="ru-RU" baseline="-25000"/>
          </a:p>
        </p:txBody>
      </p:sp>
      <p:graphicFrame>
        <p:nvGraphicFramePr>
          <p:cNvPr id="64516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0" y="1630363"/>
          <a:ext cx="7450138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5" name="Формула" r:id="rId3" imgW="2641320" imgH="203040" progId="Equation.3">
                  <p:embed/>
                </p:oleObj>
              </mc:Choice>
              <mc:Fallback>
                <p:oleObj name="Формула" r:id="rId3" imgW="264132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30363"/>
                        <a:ext cx="7450138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8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6575" y="2420938"/>
          <a:ext cx="28860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6" name="Формула" r:id="rId5" imgW="1168200" imgH="431640" progId="Equation.3">
                  <p:embed/>
                </p:oleObj>
              </mc:Choice>
              <mc:Fallback>
                <p:oleObj name="Формула" r:id="rId5" imgW="116820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420938"/>
                        <a:ext cx="288607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0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9750" y="4473575"/>
          <a:ext cx="879475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7" name="Формула" r:id="rId7" imgW="164880" imgH="215640" progId="Equation.3">
                  <p:embed/>
                </p:oleObj>
              </mc:Choice>
              <mc:Fallback>
                <p:oleObj name="Формула" r:id="rId7" imgW="1648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473575"/>
                        <a:ext cx="879475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116013" y="3933825"/>
          <a:ext cx="2808287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8" name="Формула" r:id="rId9" imgW="1168200" imgH="431640" progId="Equation.3">
                  <p:embed/>
                </p:oleObj>
              </mc:Choice>
              <mc:Fallback>
                <p:oleObj name="Формула" r:id="rId9" imgW="116820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933825"/>
                        <a:ext cx="2808287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4" name="Object 12"/>
          <p:cNvGraphicFramePr>
            <a:graphicFrameLocks noChangeAspect="1"/>
          </p:cNvGraphicFramePr>
          <p:nvPr/>
        </p:nvGraphicFramePr>
        <p:xfrm>
          <a:off x="1187450" y="5157788"/>
          <a:ext cx="3457575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9" name="Формула" r:id="rId10" imgW="1231560" imgH="304560" progId="Equation.3">
                  <p:embed/>
                </p:oleObj>
              </mc:Choice>
              <mc:Fallback>
                <p:oleObj name="Формула" r:id="rId10" imgW="1231560" imgH="3045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157788"/>
                        <a:ext cx="3457575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Знайдемо відповідні </a:t>
            </a:r>
            <a:r>
              <a:rPr lang="en-US" altLang="ru-RU"/>
              <a:t>b i k</a:t>
            </a:r>
            <a:endParaRPr lang="ru-RU" altLang="ru-RU"/>
          </a:p>
        </p:txBody>
      </p:sp>
      <p:graphicFrame>
        <p:nvGraphicFramePr>
          <p:cNvPr id="6758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955675" y="1700213"/>
          <a:ext cx="3630613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2" name="Формула" r:id="rId3" imgW="799920" imgH="419040" progId="Equation.3">
                  <p:embed/>
                </p:oleObj>
              </mc:Choice>
              <mc:Fallback>
                <p:oleObj name="Формула" r:id="rId3" imgW="79992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700213"/>
                        <a:ext cx="3630613" cy="190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0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68313" y="4076700"/>
          <a:ext cx="403225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3" name="Формула" r:id="rId5" imgW="812520" imgH="495000" progId="Equation.3">
                  <p:embed/>
                </p:oleObj>
              </mc:Choice>
              <mc:Fallback>
                <p:oleObj name="Формула" r:id="rId5" imgW="812520" imgH="495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076700"/>
                        <a:ext cx="4032250" cy="245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Тож маємо дотичні</a:t>
            </a:r>
            <a:endParaRPr lang="ru-RU" altLang="ru-RU"/>
          </a:p>
        </p:txBody>
      </p:sp>
      <p:graphicFrame>
        <p:nvGraphicFramePr>
          <p:cNvPr id="7270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23850" y="1916113"/>
          <a:ext cx="6096000" cy="389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0" name="Формула" r:id="rId3" imgW="1549080" imgH="990360" progId="Equation.3">
                  <p:embed/>
                </p:oleObj>
              </mc:Choice>
              <mc:Fallback>
                <p:oleObj name="Формула" r:id="rId3" imgW="1549080" imgH="990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916113"/>
                        <a:ext cx="6096000" cy="389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Умова задачі</a:t>
            </a:r>
            <a:endParaRPr lang="ru-RU" alt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altLang="ru-RU" sz="4400" b="1" dirty="0">
                <a:solidFill>
                  <a:schemeClr val="bg1"/>
                </a:solidFill>
              </a:rPr>
              <a:t>Знайти спільну дотичну пряму для кривих х</a:t>
            </a:r>
            <a:r>
              <a:rPr lang="uk-UA" altLang="ru-RU" sz="4400" b="1" baseline="30000" dirty="0">
                <a:solidFill>
                  <a:schemeClr val="bg1"/>
                </a:solidFill>
              </a:rPr>
              <a:t>2</a:t>
            </a:r>
            <a:r>
              <a:rPr lang="uk-UA" altLang="ru-RU" sz="4400" b="1" dirty="0">
                <a:solidFill>
                  <a:schemeClr val="bg1"/>
                </a:solidFill>
              </a:rPr>
              <a:t>+</a:t>
            </a:r>
            <a:r>
              <a:rPr lang="en-US" altLang="ru-RU" sz="4400" b="1" dirty="0">
                <a:solidFill>
                  <a:schemeClr val="bg1"/>
                </a:solidFill>
              </a:rPr>
              <a:t>y</a:t>
            </a:r>
            <a:r>
              <a:rPr lang="uk-UA" altLang="ru-RU" sz="4400" b="1" baseline="30000" dirty="0">
                <a:solidFill>
                  <a:schemeClr val="bg1"/>
                </a:solidFill>
              </a:rPr>
              <a:t>2</a:t>
            </a:r>
            <a:r>
              <a:rPr lang="uk-UA" altLang="ru-RU" sz="4400" b="1" dirty="0">
                <a:solidFill>
                  <a:schemeClr val="bg1"/>
                </a:solidFill>
              </a:rPr>
              <a:t>=2013 і ху=2013</a:t>
            </a:r>
            <a:endParaRPr lang="ru-RU" alt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600"/>
              <a:t>Функції не мають спільних точок</a:t>
            </a:r>
            <a:endParaRPr lang="ru-RU" altLang="ru-RU" sz="3600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3851275" y="1557338"/>
            <a:ext cx="0" cy="4751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95288" y="4149725"/>
            <a:ext cx="698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2916238" y="3213100"/>
            <a:ext cx="1943100" cy="1800225"/>
          </a:xfrm>
          <a:prstGeom prst="ellips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30" name="Arc 10"/>
          <p:cNvSpPr>
            <a:spLocks/>
          </p:cNvSpPr>
          <p:nvPr/>
        </p:nvSpPr>
        <p:spPr bwMode="auto">
          <a:xfrm>
            <a:off x="1258888" y="4365625"/>
            <a:ext cx="2159000" cy="17287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33" name="Arc 13"/>
          <p:cNvSpPr>
            <a:spLocks/>
          </p:cNvSpPr>
          <p:nvPr/>
        </p:nvSpPr>
        <p:spPr bwMode="auto">
          <a:xfrm flipH="1" flipV="1">
            <a:off x="4356100" y="1989138"/>
            <a:ext cx="1655763" cy="19431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2411413" y="2924175"/>
            <a:ext cx="1152525" cy="331311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211638" y="2060575"/>
            <a:ext cx="1152525" cy="331311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5" grpId="0" animBg="1"/>
      <p:bldP spid="30726" grpId="0" animBg="1"/>
      <p:bldP spid="30729" grpId="0" animBg="1"/>
      <p:bldP spid="30729" grpId="1" animBg="1"/>
      <p:bldP spid="30730" grpId="0" animBg="1"/>
      <p:bldP spid="30733" grpId="0" animBg="1"/>
      <p:bldP spid="30735" grpId="0" animBg="1"/>
      <p:bldP spid="307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600"/>
              <a:t>Виразимо у з двох рівнянь кривих</a:t>
            </a:r>
            <a:endParaRPr lang="ru-RU" altLang="ru-RU" sz="3600"/>
          </a:p>
        </p:txBody>
      </p:sp>
      <p:graphicFrame>
        <p:nvGraphicFramePr>
          <p:cNvPr id="19471" name="Object 15"/>
          <p:cNvGraphicFramePr>
            <a:graphicFrameLocks noGrp="1" noChangeAspect="1"/>
          </p:cNvGraphicFramePr>
          <p:nvPr>
            <p:ph sz="half" idx="1"/>
          </p:nvPr>
        </p:nvGraphicFramePr>
        <p:xfrm>
          <a:off x="323850" y="1700213"/>
          <a:ext cx="424815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Формула" r:id="rId3" imgW="977760" imgH="266400" progId="Equation.3">
                  <p:embed/>
                </p:oleObj>
              </mc:Choice>
              <mc:Fallback>
                <p:oleObj name="Формула" r:id="rId3" imgW="977760" imgH="2664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700213"/>
                        <a:ext cx="424815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Rectangle 7"/>
          <p:cNvGraphicFramePr>
            <a:graphicFrameLocks noGrp="1"/>
          </p:cNvGraphicFramePr>
          <p:nvPr>
            <p:ph sz="quarter" idx="2"/>
          </p:nvPr>
        </p:nvGraphicFramePr>
        <p:xfrm>
          <a:off x="5316538" y="2160588"/>
          <a:ext cx="10477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538" y="2160588"/>
                        <a:ext cx="104775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9" name="Object 1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58813" y="3068638"/>
          <a:ext cx="2640012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Формула" r:id="rId6" imgW="609480" imgH="393480" progId="Equation.3">
                  <p:embed/>
                </p:oleObj>
              </mc:Choice>
              <mc:Fallback>
                <p:oleObj name="Формула" r:id="rId6" imgW="60948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068638"/>
                        <a:ext cx="2640012" cy="170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Нехай</a:t>
            </a:r>
            <a:endParaRPr lang="ru-RU" altLang="ru-RU"/>
          </a:p>
        </p:txBody>
      </p:sp>
      <p:graphicFrame>
        <p:nvGraphicFramePr>
          <p:cNvPr id="23562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1384300"/>
          <a:ext cx="6769100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Формула" r:id="rId3" imgW="1409400" imgH="266400" progId="Equation.3">
                  <p:embed/>
                </p:oleObj>
              </mc:Choice>
              <mc:Fallback>
                <p:oleObj name="Формула" r:id="rId3" imgW="1409400" imgH="266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84300"/>
                        <a:ext cx="6769100" cy="1281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0" y="3148013"/>
          <a:ext cx="4284663" cy="163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Формула" r:id="rId5" imgW="1028520" imgH="393480" progId="Equation.3">
                  <p:embed/>
                </p:oleObj>
              </mc:Choice>
              <mc:Fallback>
                <p:oleObj name="Формула" r:id="rId5" imgW="102852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48013"/>
                        <a:ext cx="4284663" cy="163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Диференціюємо дані функції</a:t>
            </a:r>
            <a:endParaRPr lang="ru-RU" altLang="ru-RU"/>
          </a:p>
        </p:txBody>
      </p:sp>
      <p:graphicFrame>
        <p:nvGraphicFramePr>
          <p:cNvPr id="2662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014538" y="37385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538" y="37385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0" y="1411288"/>
          <a:ext cx="6516688" cy="209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Формула" r:id="rId5" imgW="1346040" imgH="431640" progId="Equation.3">
                  <p:embed/>
                </p:oleObj>
              </mc:Choice>
              <mc:Fallback>
                <p:oleObj name="Формула" r:id="rId5" imgW="134604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11288"/>
                        <a:ext cx="6516688" cy="209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0" y="3814763"/>
          <a:ext cx="4857750" cy="203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Формула" r:id="rId7" imgW="939600" imgH="393480" progId="Equation.3">
                  <p:embed/>
                </p:oleObj>
              </mc:Choice>
              <mc:Fallback>
                <p:oleObj name="Формула" r:id="rId7" imgW="93960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14763"/>
                        <a:ext cx="4857750" cy="203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altLang="ru-RU" sz="3600"/>
              <a:t>За геометричним змістом означення похідної:</a:t>
            </a:r>
            <a:endParaRPr lang="ru-RU" altLang="ru-RU" sz="3600"/>
          </a:p>
        </p:txBody>
      </p:sp>
      <p:graphicFrame>
        <p:nvGraphicFramePr>
          <p:cNvPr id="3174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60325" y="1700213"/>
          <a:ext cx="6396038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2" name="Формула" r:id="rId3" imgW="1714320" imgH="482400" progId="Equation.3">
                  <p:embed/>
                </p:oleObj>
              </mc:Choice>
              <mc:Fallback>
                <p:oleObj name="Формула" r:id="rId3" imgW="171432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" y="1700213"/>
                        <a:ext cx="6396038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0" y="4076700"/>
          <a:ext cx="5351463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Формула" r:id="rId5" imgW="1269720" imgH="444240" progId="Equation.3">
                  <p:embed/>
                </p:oleObj>
              </mc:Choice>
              <mc:Fallback>
                <p:oleObj name="Формула" r:id="rId5" imgW="12697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076700"/>
                        <a:ext cx="5351463" cy="187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altLang="ru-RU" sz="3600"/>
              <a:t>Оскільки нас цікавить спільна дотична, то:</a:t>
            </a:r>
            <a:endParaRPr lang="ru-RU" altLang="ru-RU" sz="3600"/>
          </a:p>
        </p:txBody>
      </p:sp>
      <p:graphicFrame>
        <p:nvGraphicFramePr>
          <p:cNvPr id="3482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1912938"/>
          <a:ext cx="7740650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Формула" r:id="rId3" imgW="2349360" imgH="482400" progId="Equation.3">
                  <p:embed/>
                </p:oleObj>
              </mc:Choice>
              <mc:Fallback>
                <p:oleObj name="Формула" r:id="rId3" imgW="234936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12938"/>
                        <a:ext cx="7740650" cy="159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0" y="4271963"/>
          <a:ext cx="29860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Формула" r:id="rId5" imgW="660240" imgH="215640" progId="Equation.3">
                  <p:embed/>
                </p:oleObj>
              </mc:Choice>
              <mc:Fallback>
                <p:oleObj name="Формула" r:id="rId5" imgW="66024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271963"/>
                        <a:ext cx="2986088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uk-UA" altLang="ru-RU" sz="3600"/>
              <a:t>Виразимо </a:t>
            </a:r>
            <a:r>
              <a:rPr lang="en-US" altLang="ru-RU" sz="3600"/>
              <a:t>b</a:t>
            </a:r>
            <a:r>
              <a:rPr lang="uk-UA" altLang="ru-RU" sz="3600"/>
              <a:t> з рівняння дотичної:</a:t>
            </a:r>
            <a:endParaRPr lang="ru-RU" altLang="ru-RU" sz="3600"/>
          </a:p>
        </p:txBody>
      </p:sp>
      <p:graphicFrame>
        <p:nvGraphicFramePr>
          <p:cNvPr id="37892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182688" y="2570163"/>
          <a:ext cx="17780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Формула" r:id="rId3" imgW="1777680" imgH="228600" progId="Equation.3">
                  <p:embed/>
                </p:oleObj>
              </mc:Choice>
              <mc:Fallback>
                <p:oleObj name="Формула" r:id="rId3" imgW="17776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88" y="2570163"/>
                        <a:ext cx="17780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588" y="1516063"/>
          <a:ext cx="795178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1" name="Формула" r:id="rId5" imgW="3555720" imgH="228600" progId="Equation.3">
                  <p:embed/>
                </p:oleObj>
              </mc:Choice>
              <mc:Fallback>
                <p:oleObj name="Формула" r:id="rId5" imgW="35557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16063"/>
                        <a:ext cx="7951787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0" y="3473450"/>
          <a:ext cx="76327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2" name="Формула" r:id="rId7" imgW="2768400" imgH="228600" progId="Equation.3">
                  <p:embed/>
                </p:oleObj>
              </mc:Choice>
              <mc:Fallback>
                <p:oleObj name="Формула" r:id="rId7" imgW="27684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473450"/>
                        <a:ext cx="763270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8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0" y="4594225"/>
          <a:ext cx="6948488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3" name="Формула" r:id="rId9" imgW="2628720" imgH="507960" progId="Equation.3">
                  <p:embed/>
                </p:oleObj>
              </mc:Choice>
              <mc:Fallback>
                <p:oleObj name="Формула" r:id="rId9" imgW="2628720" imgH="507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94225"/>
                        <a:ext cx="6948488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ркет">
  <a:themeElements>
    <a:clrScheme name="Другая 2">
      <a:dk1>
        <a:srgbClr val="333333"/>
      </a:dk1>
      <a:lt1>
        <a:srgbClr val="FFFFFF"/>
      </a:lt1>
      <a:dk2>
        <a:srgbClr val="EAEAEA"/>
      </a:dk2>
      <a:lt2>
        <a:srgbClr val="D5D5D5"/>
      </a:lt2>
      <a:accent1>
        <a:srgbClr val="BFBFBF"/>
      </a:accent1>
      <a:accent2>
        <a:srgbClr val="C0C0C0"/>
      </a:accent2>
      <a:accent3>
        <a:srgbClr val="BFBFBF"/>
      </a:accent3>
      <a:accent4>
        <a:srgbClr val="A5A5A5"/>
      </a:accent4>
      <a:accent5>
        <a:srgbClr val="7F7F7F"/>
      </a:accent5>
      <a:accent6>
        <a:srgbClr val="707070"/>
      </a:accent6>
      <a:hlink>
        <a:srgbClr val="4D4D4D"/>
      </a:hlink>
      <a:folHlink>
        <a:srgbClr val="4B4B4B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260</TotalTime>
  <Words>73</Words>
  <Application>Microsoft Office PowerPoint</Application>
  <PresentationFormat>Экран (4:3)</PresentationFormat>
  <Paragraphs>15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Паркет</vt:lpstr>
      <vt:lpstr>Microsoft Equation 3.0</vt:lpstr>
      <vt:lpstr>Задача №2</vt:lpstr>
      <vt:lpstr>Умова задачі</vt:lpstr>
      <vt:lpstr>Функції не мають спільних точок</vt:lpstr>
      <vt:lpstr>Виразимо у з двох рівнянь кривих</vt:lpstr>
      <vt:lpstr>Нехай</vt:lpstr>
      <vt:lpstr>Диференціюємо дані функції</vt:lpstr>
      <vt:lpstr>За геометричним змістом означення похідної:</vt:lpstr>
      <vt:lpstr>Оскільки нас цікавить спільна дотична, то:</vt:lpstr>
      <vt:lpstr>Виразимо b з рівняння дотичної:</vt:lpstr>
      <vt:lpstr>Тож маємо систему з двох рівнянь:</vt:lpstr>
      <vt:lpstr>Презентация PowerPoint</vt:lpstr>
      <vt:lpstr>Презентация PowerPoint</vt:lpstr>
      <vt:lpstr>Презентация PowerPoint</vt:lpstr>
      <vt:lpstr>Презентация PowerPoint</vt:lpstr>
      <vt:lpstr>Знаходимо х02, а потім х1</vt:lpstr>
      <vt:lpstr>Знайдемо відповідні b i k</vt:lpstr>
      <vt:lpstr>Тож маємо дотичні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 №2</dc:title>
  <dc:creator>Ученический</dc:creator>
  <cp:lastModifiedBy>Наталья</cp:lastModifiedBy>
  <cp:revision>4</cp:revision>
  <dcterms:created xsi:type="dcterms:W3CDTF">2013-10-10T11:27:45Z</dcterms:created>
  <dcterms:modified xsi:type="dcterms:W3CDTF">2013-10-10T18:28:20Z</dcterms:modified>
</cp:coreProperties>
</file>