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8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otebook" initials="N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05AE13-870A-48C2-9200-E3B826A68E80}" type="datetimeFigureOut">
              <a:rPr lang="ru-RU" smtClean="0"/>
              <a:t>14.04.2011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3EE357-3927-4647-A39E-7FAE15F7561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F9DB3-ACF9-45C8-B8C9-5971E28A3DDE}" type="datetimeFigureOut">
              <a:rPr lang="ru-RU" smtClean="0"/>
              <a:pPr/>
              <a:t>14.04.2011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7B0E-4A3F-48EF-8F6D-6C60255B02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F9DB3-ACF9-45C8-B8C9-5971E28A3DDE}" type="datetimeFigureOut">
              <a:rPr lang="ru-RU" smtClean="0"/>
              <a:pPr/>
              <a:t>14.04.2011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7B0E-4A3F-48EF-8F6D-6C60255B02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F9DB3-ACF9-45C8-B8C9-5971E28A3DDE}" type="datetimeFigureOut">
              <a:rPr lang="ru-RU" smtClean="0"/>
              <a:pPr/>
              <a:t>14.04.2011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7B0E-4A3F-48EF-8F6D-6C60255B02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F9DB3-ACF9-45C8-B8C9-5971E28A3DDE}" type="datetimeFigureOut">
              <a:rPr lang="ru-RU" smtClean="0"/>
              <a:pPr/>
              <a:t>14.04.2011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7B0E-4A3F-48EF-8F6D-6C60255B02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F9DB3-ACF9-45C8-B8C9-5971E28A3DDE}" type="datetimeFigureOut">
              <a:rPr lang="ru-RU" smtClean="0"/>
              <a:pPr/>
              <a:t>14.04.2011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7B0E-4A3F-48EF-8F6D-6C60255B02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F9DB3-ACF9-45C8-B8C9-5971E28A3DDE}" type="datetimeFigureOut">
              <a:rPr lang="ru-RU" smtClean="0"/>
              <a:pPr/>
              <a:t>14.04.2011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7B0E-4A3F-48EF-8F6D-6C60255B02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F9DB3-ACF9-45C8-B8C9-5971E28A3DDE}" type="datetimeFigureOut">
              <a:rPr lang="ru-RU" smtClean="0"/>
              <a:pPr/>
              <a:t>14.04.2011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7B0E-4A3F-48EF-8F6D-6C60255B02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F9DB3-ACF9-45C8-B8C9-5971E28A3DDE}" type="datetimeFigureOut">
              <a:rPr lang="ru-RU" smtClean="0"/>
              <a:pPr/>
              <a:t>14.04.2011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7B0E-4A3F-48EF-8F6D-6C60255B02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F9DB3-ACF9-45C8-B8C9-5971E28A3DDE}" type="datetimeFigureOut">
              <a:rPr lang="ru-RU" smtClean="0"/>
              <a:pPr/>
              <a:t>14.04.2011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7B0E-4A3F-48EF-8F6D-6C60255B02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F9DB3-ACF9-45C8-B8C9-5971E28A3DDE}" type="datetimeFigureOut">
              <a:rPr lang="ru-RU" smtClean="0"/>
              <a:pPr/>
              <a:t>14.04.2011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7B0E-4A3F-48EF-8F6D-6C60255B02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F9DB3-ACF9-45C8-B8C9-5971E28A3DDE}" type="datetimeFigureOut">
              <a:rPr lang="ru-RU" smtClean="0"/>
              <a:pPr/>
              <a:t>14.04.2011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C7B0E-4A3F-48EF-8F6D-6C60255B02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F9DB3-ACF9-45C8-B8C9-5971E28A3DDE}" type="datetimeFigureOut">
              <a:rPr lang="ru-RU" smtClean="0"/>
              <a:pPr/>
              <a:t>14.04.2011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C7B0E-4A3F-48EF-8F6D-6C60255B025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918648" cy="2979762"/>
          </a:xfrm>
        </p:spPr>
        <p:txBody>
          <a:bodyPr>
            <a:noAutofit/>
          </a:bodyPr>
          <a:lstStyle/>
          <a:p>
            <a:r>
              <a:rPr lang="ru-RU" sz="6600" dirty="0" smtClean="0">
                <a:solidFill>
                  <a:srgbClr val="00B050"/>
                </a:solidFill>
              </a:rPr>
              <a:t>Итоговая контрольная работа по алгебре</a:t>
            </a:r>
            <a:endParaRPr lang="ru-RU" sz="6600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3886200"/>
            <a:ext cx="7200800" cy="2423120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rgbClr val="7030A0"/>
                </a:solidFill>
              </a:rPr>
              <a:t>ученицы 7-б класса</a:t>
            </a:r>
          </a:p>
          <a:p>
            <a:r>
              <a:rPr lang="ru-RU" sz="6000" dirty="0" smtClean="0">
                <a:solidFill>
                  <a:srgbClr val="7030A0"/>
                </a:solidFill>
              </a:rPr>
              <a:t>Данильченко Влады</a:t>
            </a:r>
            <a:endParaRPr lang="ru-RU" sz="6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r>
              <a:rPr lang="ru-RU" sz="6000" dirty="0" smtClean="0"/>
              <a:t>Правильный ответ </a:t>
            </a:r>
            <a:endParaRPr lang="ru-RU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763688" y="2924944"/>
            <a:ext cx="64087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/>
              <a:t>Г)</a:t>
            </a:r>
            <a:r>
              <a:rPr lang="en-US" sz="9600" dirty="0" smtClean="0"/>
              <a:t> D (3;14)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3528392"/>
          </a:xfrm>
        </p:spPr>
        <p:txBody>
          <a:bodyPr>
            <a:normAutofit/>
          </a:bodyPr>
          <a:lstStyle/>
          <a:p>
            <a:r>
              <a:rPr lang="en-US" sz="6000" dirty="0" smtClean="0"/>
              <a:t>5</a:t>
            </a:r>
            <a:r>
              <a:rPr lang="ru-RU" sz="6000" dirty="0" smtClean="0"/>
              <a:t>. Разложите на множители многочлен </a:t>
            </a:r>
            <a:r>
              <a:rPr lang="en-US" sz="6000" dirty="0" smtClean="0"/>
              <a:t>4a</a:t>
            </a:r>
            <a:r>
              <a:rPr lang="en-US" sz="6000" baseline="30000" dirty="0" smtClean="0"/>
              <a:t>9</a:t>
            </a:r>
            <a:r>
              <a:rPr lang="en-US" sz="6000" dirty="0" smtClean="0"/>
              <a:t>-12a</a:t>
            </a:r>
            <a:r>
              <a:rPr lang="en-US" sz="6000" baseline="30000" dirty="0" smtClean="0"/>
              <a:t>3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6700" dirty="0" smtClean="0"/>
              <a:t>О</a:t>
            </a:r>
            <a:r>
              <a:rPr lang="ru-RU" sz="6700" dirty="0" smtClean="0"/>
              <a:t>твет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2348880"/>
            <a:ext cx="7232848" cy="1752600"/>
          </a:xfrm>
        </p:spPr>
        <p:txBody>
          <a:bodyPr>
            <a:noAutofit/>
          </a:bodyPr>
          <a:lstStyle/>
          <a:p>
            <a:r>
              <a:rPr lang="en-US" sz="7200" dirty="0" smtClean="0">
                <a:solidFill>
                  <a:schemeClr val="tx1"/>
                </a:solidFill>
              </a:rPr>
              <a:t>4a</a:t>
            </a:r>
            <a:r>
              <a:rPr lang="en-US" sz="7200" baseline="30000" dirty="0" smtClean="0">
                <a:solidFill>
                  <a:schemeClr val="tx1"/>
                </a:solidFill>
              </a:rPr>
              <a:t>9</a:t>
            </a:r>
            <a:r>
              <a:rPr lang="en-US" sz="7200" dirty="0" smtClean="0">
                <a:solidFill>
                  <a:schemeClr val="tx1"/>
                </a:solidFill>
              </a:rPr>
              <a:t>-12a</a:t>
            </a:r>
            <a:r>
              <a:rPr lang="en-US" sz="7200" baseline="30000" dirty="0" smtClean="0">
                <a:solidFill>
                  <a:schemeClr val="tx1"/>
                </a:solidFill>
              </a:rPr>
              <a:t>3</a:t>
            </a:r>
            <a:r>
              <a:rPr lang="en-US" sz="7200" dirty="0" smtClean="0">
                <a:solidFill>
                  <a:schemeClr val="tx1"/>
                </a:solidFill>
              </a:rPr>
              <a:t>=4a</a:t>
            </a:r>
            <a:r>
              <a:rPr lang="en-US" sz="7200" baseline="30000" dirty="0" smtClean="0">
                <a:solidFill>
                  <a:schemeClr val="tx1"/>
                </a:solidFill>
              </a:rPr>
              <a:t>3</a:t>
            </a:r>
            <a:r>
              <a:rPr lang="en-US" sz="7200" dirty="0" smtClean="0">
                <a:solidFill>
                  <a:schemeClr val="tx1"/>
                </a:solidFill>
              </a:rPr>
              <a:t>(a</a:t>
            </a:r>
            <a:r>
              <a:rPr lang="en-US" sz="7200" baseline="30000" dirty="0" smtClean="0">
                <a:solidFill>
                  <a:schemeClr val="tx1"/>
                </a:solidFill>
              </a:rPr>
              <a:t>6</a:t>
            </a:r>
            <a:r>
              <a:rPr lang="en-US" sz="7200" dirty="0" smtClean="0">
                <a:solidFill>
                  <a:schemeClr val="tx1"/>
                </a:solidFill>
              </a:rPr>
              <a:t>-3)</a:t>
            </a:r>
            <a:endParaRPr lang="ru-RU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r>
              <a:rPr lang="ru-RU" sz="8000" dirty="0" smtClean="0"/>
              <a:t>6. Найдите корень уравнения </a:t>
            </a:r>
            <a:r>
              <a:rPr lang="en-US" sz="8000" dirty="0" smtClean="0"/>
              <a:t>          </a:t>
            </a:r>
            <a:r>
              <a:rPr lang="ru-RU" sz="8000" dirty="0" smtClean="0"/>
              <a:t>                 </a:t>
            </a:r>
            <a:r>
              <a:rPr lang="ru-RU" sz="6000" dirty="0" smtClean="0"/>
              <a:t>(</a:t>
            </a:r>
            <a:r>
              <a:rPr lang="en-US" sz="6000" dirty="0" smtClean="0"/>
              <a:t>x-10)(x+30)-(x-20)(x+20)=40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0"/>
            <a:ext cx="7772400" cy="1470025"/>
          </a:xfrm>
        </p:spPr>
        <p:txBody>
          <a:bodyPr>
            <a:normAutofit/>
          </a:bodyPr>
          <a:lstStyle/>
          <a:p>
            <a:r>
              <a:rPr lang="ru-RU" sz="6600" dirty="0" smtClean="0"/>
              <a:t>Решение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700808"/>
            <a:ext cx="9144000" cy="3672408"/>
          </a:xfrm>
        </p:spPr>
        <p:txBody>
          <a:bodyPr>
            <a:normAutofit fontScale="32500" lnSpcReduction="20000"/>
          </a:bodyPr>
          <a:lstStyle/>
          <a:p>
            <a:r>
              <a:rPr lang="ru-RU" dirty="0" smtClean="0"/>
              <a:t> </a:t>
            </a:r>
          </a:p>
          <a:p>
            <a:r>
              <a:rPr lang="en-US" sz="12800" dirty="0" smtClean="0">
                <a:solidFill>
                  <a:schemeClr val="tx1"/>
                </a:solidFill>
              </a:rPr>
              <a:t>X</a:t>
            </a:r>
            <a:r>
              <a:rPr lang="en-US" sz="12800" baseline="30000" dirty="0" smtClean="0">
                <a:solidFill>
                  <a:schemeClr val="tx1"/>
                </a:solidFill>
              </a:rPr>
              <a:t>2</a:t>
            </a:r>
            <a:r>
              <a:rPr lang="en-US" sz="12800" dirty="0" smtClean="0">
                <a:solidFill>
                  <a:schemeClr val="tx1"/>
                </a:solidFill>
              </a:rPr>
              <a:t>+30x-10x-300-(x</a:t>
            </a:r>
            <a:r>
              <a:rPr lang="en-US" sz="12800" baseline="30000" dirty="0" smtClean="0">
                <a:solidFill>
                  <a:schemeClr val="tx1"/>
                </a:solidFill>
              </a:rPr>
              <a:t>2</a:t>
            </a:r>
            <a:r>
              <a:rPr lang="en-US" sz="12800" dirty="0" smtClean="0">
                <a:solidFill>
                  <a:schemeClr val="tx1"/>
                </a:solidFill>
              </a:rPr>
              <a:t>+20x-20x-400)=40</a:t>
            </a:r>
            <a:endParaRPr lang="ru-RU" sz="12800" dirty="0" smtClean="0">
              <a:solidFill>
                <a:schemeClr val="tx1"/>
              </a:solidFill>
            </a:endParaRPr>
          </a:p>
          <a:p>
            <a:r>
              <a:rPr lang="en-US" sz="12800" dirty="0" smtClean="0">
                <a:solidFill>
                  <a:schemeClr val="tx1"/>
                </a:solidFill>
              </a:rPr>
              <a:t>20x=-60</a:t>
            </a:r>
            <a:endParaRPr lang="ru-RU" sz="12800" dirty="0" smtClean="0">
              <a:solidFill>
                <a:schemeClr val="tx1"/>
              </a:solidFill>
            </a:endParaRPr>
          </a:p>
          <a:p>
            <a:r>
              <a:rPr lang="en-US" sz="12800" dirty="0" smtClean="0">
                <a:solidFill>
                  <a:schemeClr val="tx1"/>
                </a:solidFill>
              </a:rPr>
              <a:t>x= -3</a:t>
            </a:r>
            <a:endParaRPr lang="ru-RU" sz="12800" dirty="0" smtClean="0">
              <a:solidFill>
                <a:schemeClr val="tx1"/>
              </a:solidFill>
            </a:endParaRPr>
          </a:p>
          <a:p>
            <a:r>
              <a:rPr lang="ru-RU" sz="12800" dirty="0" smtClean="0">
                <a:solidFill>
                  <a:schemeClr val="tx1"/>
                </a:solidFill>
              </a:rPr>
              <a:t>Ответ</a:t>
            </a:r>
            <a:r>
              <a:rPr lang="en-US" sz="12800" dirty="0" smtClean="0">
                <a:solidFill>
                  <a:schemeClr val="tx1"/>
                </a:solidFill>
              </a:rPr>
              <a:t>: -3.</a:t>
            </a:r>
            <a:endParaRPr lang="ru-RU" sz="128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7. Решите систему уравнений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339752" y="1916832"/>
            <a:ext cx="230973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/>
              <a:t>x+y=2</a:t>
            </a:r>
            <a:endParaRPr lang="ru-RU" sz="6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3068960"/>
            <a:ext cx="304282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 smtClean="0"/>
              <a:t>3x-2y=11</a:t>
            </a:r>
            <a:endParaRPr lang="ru-RU" sz="6000" dirty="0"/>
          </a:p>
        </p:txBody>
      </p:sp>
      <p:sp>
        <p:nvSpPr>
          <p:cNvPr id="9" name="Левая фигурная скобка 8"/>
          <p:cNvSpPr/>
          <p:nvPr/>
        </p:nvSpPr>
        <p:spPr>
          <a:xfrm>
            <a:off x="1475656" y="1916832"/>
            <a:ext cx="936104" cy="244827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Левая фигурная скобка 4"/>
          <p:cNvSpPr/>
          <p:nvPr/>
        </p:nvSpPr>
        <p:spPr>
          <a:xfrm>
            <a:off x="251520" y="1988840"/>
            <a:ext cx="648072" cy="201622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115616" y="1844824"/>
            <a:ext cx="28803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y=2-x</a:t>
            </a:r>
            <a:endParaRPr lang="ru-RU" sz="6000" dirty="0"/>
          </a:p>
        </p:txBody>
      </p:sp>
      <p:sp>
        <p:nvSpPr>
          <p:cNvPr id="7" name="TextBox 6"/>
          <p:cNvSpPr txBox="1"/>
          <p:nvPr/>
        </p:nvSpPr>
        <p:spPr>
          <a:xfrm>
            <a:off x="971600" y="2996952"/>
            <a:ext cx="41044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3x-2(2-x)=11</a:t>
            </a:r>
            <a:endParaRPr lang="ru-RU" sz="6000" dirty="0"/>
          </a:p>
        </p:txBody>
      </p:sp>
      <p:sp>
        <p:nvSpPr>
          <p:cNvPr id="8" name="Левая фигурная скобка 7"/>
          <p:cNvSpPr/>
          <p:nvPr/>
        </p:nvSpPr>
        <p:spPr>
          <a:xfrm>
            <a:off x="5220072" y="1916832"/>
            <a:ext cx="792088" cy="223224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903640" y="2852936"/>
            <a:ext cx="3240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x=3</a:t>
            </a:r>
            <a:endParaRPr lang="ru-RU" sz="6000" dirty="0"/>
          </a:p>
        </p:txBody>
      </p:sp>
      <p:sp>
        <p:nvSpPr>
          <p:cNvPr id="10" name="TextBox 9"/>
          <p:cNvSpPr txBox="1"/>
          <p:nvPr/>
        </p:nvSpPr>
        <p:spPr>
          <a:xfrm>
            <a:off x="5868144" y="1844824"/>
            <a:ext cx="32758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y=-1</a:t>
            </a:r>
            <a:endParaRPr lang="ru-RU" sz="6000" dirty="0"/>
          </a:p>
        </p:txBody>
      </p:sp>
      <p:sp>
        <p:nvSpPr>
          <p:cNvPr id="11" name="TextBox 10"/>
          <p:cNvSpPr txBox="1"/>
          <p:nvPr/>
        </p:nvSpPr>
        <p:spPr>
          <a:xfrm>
            <a:off x="755576" y="4869160"/>
            <a:ext cx="56886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Ответ</a:t>
            </a:r>
            <a:r>
              <a:rPr lang="en-US" sz="6000" dirty="0" smtClean="0"/>
              <a:t>:(3;-1)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98578"/>
          </a:xfrm>
        </p:spPr>
        <p:txBody>
          <a:bodyPr>
            <a:normAutofit/>
          </a:bodyPr>
          <a:lstStyle/>
          <a:p>
            <a:r>
              <a:rPr lang="ru-RU" dirty="0" smtClean="0"/>
              <a:t>8. Постройте график функции </a:t>
            </a:r>
            <a:r>
              <a:rPr lang="en-US" dirty="0" smtClean="0"/>
              <a:t>y=4-x</a:t>
            </a:r>
            <a:r>
              <a:rPr lang="ru-RU" dirty="0" smtClean="0"/>
              <a:t>. Пользуясь построенным графиком, установите, при каких значениях аргумента функция принимает отрицательные значения.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Прямая соединительная линия 10"/>
          <p:cNvCxnSpPr/>
          <p:nvPr/>
        </p:nvCxnSpPr>
        <p:spPr>
          <a:xfrm rot="16200000" flipH="1">
            <a:off x="3959932" y="2096852"/>
            <a:ext cx="2088232" cy="17281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 rot="2880000">
            <a:off x="4507783" y="2945535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y=4-x</a:t>
            </a:r>
            <a:endParaRPr lang="ru-RU" sz="2400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2843808" y="3501008"/>
            <a:ext cx="388843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 flipH="1" flipV="1">
            <a:off x="2952614" y="3176178"/>
            <a:ext cx="309634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444208" y="3140968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endParaRPr lang="ru-RU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4572000" y="1484784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y</a:t>
            </a:r>
            <a:endParaRPr lang="ru-RU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683568" y="4581128"/>
            <a:ext cx="25202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y‹0, x›4</a:t>
            </a:r>
            <a:endParaRPr lang="ru-RU" sz="4400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8661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9. </a:t>
            </a:r>
            <a:r>
              <a:rPr lang="ru-RU" sz="4800" dirty="0" smtClean="0"/>
              <a:t>За 5 кг апельсинов и 6 кг лимонов заплатили 150 </a:t>
            </a:r>
            <a:r>
              <a:rPr lang="ru-RU" sz="4800" dirty="0" err="1" smtClean="0"/>
              <a:t>грн</a:t>
            </a:r>
            <a:r>
              <a:rPr lang="ru-RU" sz="4800" dirty="0" smtClean="0"/>
              <a:t>. Сколько стоит 1 кг апельсинов и сколько 1 кг лимонов, если 4 кг апельсинов дороже 3 кг лимонов на 3 </a:t>
            </a:r>
            <a:r>
              <a:rPr lang="ru-RU" sz="4800" dirty="0" err="1" smtClean="0"/>
              <a:t>грн</a:t>
            </a:r>
            <a:r>
              <a:rPr lang="ru-RU" sz="4800" dirty="0" smtClean="0"/>
              <a:t>.?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1772816"/>
            <a:ext cx="8229600" cy="1143000"/>
          </a:xfrm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chemeClr val="accent6">
                    <a:lumMod val="75000"/>
                  </a:schemeClr>
                </a:solidFill>
              </a:rPr>
              <a:t>Вариант 11</a:t>
            </a:r>
            <a:endParaRPr lang="ru-RU" sz="8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Управляющая кнопка: далее 2">
            <a:hlinkClick r:id="" action="ppaction://hlinkshowjump?jump=nextslide" highlightClick="1"/>
          </p:cNvPr>
          <p:cNvSpPr/>
          <p:nvPr/>
        </p:nvSpPr>
        <p:spPr>
          <a:xfrm>
            <a:off x="6516216" y="4077072"/>
            <a:ext cx="2016224" cy="2088232"/>
          </a:xfrm>
          <a:prstGeom prst="actionButtonForwardNex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2376264"/>
          </a:xfrm>
        </p:spPr>
        <p:txBody>
          <a:bodyPr>
            <a:normAutofit fontScale="90000"/>
          </a:bodyPr>
          <a:lstStyle/>
          <a:p>
            <a:r>
              <a:rPr lang="ru-RU" sz="5300" dirty="0" smtClean="0"/>
              <a:t>Пусть 1 кг апельсинов стоит</a:t>
            </a:r>
            <a:r>
              <a:rPr lang="en-US" sz="5300" dirty="0" smtClean="0"/>
              <a:t> </a:t>
            </a:r>
            <a:r>
              <a:rPr lang="en-US" sz="5300" dirty="0" smtClean="0"/>
              <a:t>x </a:t>
            </a:r>
            <a:r>
              <a:rPr lang="ru-RU" sz="5300" dirty="0" err="1" smtClean="0"/>
              <a:t>грн</a:t>
            </a:r>
            <a:r>
              <a:rPr lang="ru-RU" sz="5300" dirty="0" smtClean="0"/>
              <a:t>., а 1 кг лимонов-</a:t>
            </a:r>
            <a:r>
              <a:rPr lang="en-US" sz="5300" dirty="0" smtClean="0"/>
              <a:t>y </a:t>
            </a:r>
            <a:r>
              <a:rPr lang="ru-RU" sz="5300" dirty="0" err="1" smtClean="0"/>
              <a:t>грн</a:t>
            </a:r>
            <a:r>
              <a:rPr lang="ru-RU" sz="5300" dirty="0" smtClean="0"/>
              <a:t>. Система</a:t>
            </a:r>
            <a:r>
              <a:rPr lang="en-US" sz="5300" dirty="0" smtClean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3356992"/>
            <a:ext cx="360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5x+6y=150,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4581128"/>
            <a:ext cx="4176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4x-3y=3  *2;</a:t>
            </a:r>
            <a:endParaRPr lang="ru-RU" sz="4000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2465792" y="4959144"/>
            <a:ext cx="468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Левая фигурная скобка 9"/>
          <p:cNvSpPr/>
          <p:nvPr/>
        </p:nvSpPr>
        <p:spPr>
          <a:xfrm>
            <a:off x="4139952" y="3068960"/>
            <a:ext cx="720080" cy="244827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788024" y="3356992"/>
            <a:ext cx="280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5x+6y=150</a:t>
            </a:r>
            <a:endParaRPr lang="ru-RU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4788024" y="4581128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8x-6y=6</a:t>
            </a:r>
            <a:endParaRPr lang="ru-RU" sz="4000" dirty="0"/>
          </a:p>
        </p:txBody>
      </p:sp>
      <p:sp>
        <p:nvSpPr>
          <p:cNvPr id="13" name="Левая фигурная скобка 12"/>
          <p:cNvSpPr/>
          <p:nvPr/>
        </p:nvSpPr>
        <p:spPr>
          <a:xfrm>
            <a:off x="395536" y="2996952"/>
            <a:ext cx="720080" cy="244827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Левая фигурная скобка 2"/>
          <p:cNvSpPr/>
          <p:nvPr/>
        </p:nvSpPr>
        <p:spPr>
          <a:xfrm>
            <a:off x="1403648" y="1340768"/>
            <a:ext cx="720080" cy="244827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979712" y="1484784"/>
            <a:ext cx="18722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x=12</a:t>
            </a:r>
            <a:endParaRPr lang="ru-RU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1979712" y="2636912"/>
            <a:ext cx="26642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y=15</a:t>
            </a:r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1187624" y="4437112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Ответ</a:t>
            </a:r>
            <a:r>
              <a:rPr lang="en-US" sz="5400" dirty="0" smtClean="0"/>
              <a:t>: 12 </a:t>
            </a:r>
            <a:r>
              <a:rPr lang="ru-RU" sz="5400" dirty="0" err="1" smtClean="0"/>
              <a:t>грн</a:t>
            </a:r>
            <a:r>
              <a:rPr lang="ru-RU" sz="5400" dirty="0" smtClean="0"/>
              <a:t>, 15 </a:t>
            </a:r>
            <a:r>
              <a:rPr lang="ru-RU" sz="5400" dirty="0" err="1" smtClean="0"/>
              <a:t>грн</a:t>
            </a:r>
            <a:r>
              <a:rPr lang="ru-RU" sz="5400" dirty="0" smtClean="0"/>
              <a:t>.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ru-RU" sz="6000" dirty="0" smtClean="0"/>
              <a:t>10.Какое наименьшее значение и при каком значении переменной принимает выражение </a:t>
            </a:r>
            <a:r>
              <a:rPr lang="en-US" sz="6000" dirty="0" smtClean="0"/>
              <a:t>x</a:t>
            </a:r>
            <a:r>
              <a:rPr lang="en-US" sz="6000" baseline="30000" dirty="0" smtClean="0"/>
              <a:t>2</a:t>
            </a:r>
            <a:r>
              <a:rPr lang="en-US" sz="6000" dirty="0" smtClean="0"/>
              <a:t>+4x+20</a:t>
            </a: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 fontScale="90000"/>
          </a:bodyPr>
          <a:lstStyle/>
          <a:p>
            <a:r>
              <a:rPr lang="en-US" sz="5300" dirty="0" smtClean="0"/>
              <a:t>x</a:t>
            </a:r>
            <a:r>
              <a:rPr lang="ru-RU" sz="5400" baseline="30000" dirty="0" smtClean="0"/>
              <a:t>2</a:t>
            </a:r>
            <a:r>
              <a:rPr lang="ru-RU" sz="5400" dirty="0" smtClean="0"/>
              <a:t>+4</a:t>
            </a:r>
            <a:r>
              <a:rPr lang="en-US" sz="5400" dirty="0" smtClean="0"/>
              <a:t>x</a:t>
            </a:r>
            <a:r>
              <a:rPr lang="ru-RU" sz="5400" dirty="0" smtClean="0"/>
              <a:t>+20</a:t>
            </a:r>
            <a:r>
              <a:rPr lang="ru-RU" sz="5400" dirty="0" smtClean="0"/>
              <a:t>=                               =</a:t>
            </a:r>
            <a:r>
              <a:rPr lang="en-US" sz="5400" dirty="0" smtClean="0"/>
              <a:t>x</a:t>
            </a:r>
            <a:r>
              <a:rPr lang="ru-RU" sz="5400" baseline="30000" dirty="0" smtClean="0"/>
              <a:t>2</a:t>
            </a:r>
            <a:r>
              <a:rPr lang="ru-RU" sz="5400" dirty="0" smtClean="0"/>
              <a:t>+4</a:t>
            </a:r>
            <a:r>
              <a:rPr lang="en-US" sz="5400" dirty="0" smtClean="0"/>
              <a:t>x</a:t>
            </a:r>
            <a:r>
              <a:rPr lang="ru-RU" sz="5400" dirty="0" smtClean="0"/>
              <a:t>+4-4+20=(</a:t>
            </a:r>
            <a:r>
              <a:rPr lang="en-US" sz="5400" dirty="0" smtClean="0"/>
              <a:t>x</a:t>
            </a:r>
            <a:r>
              <a:rPr lang="ru-RU" sz="5400" dirty="0" smtClean="0"/>
              <a:t>+2)</a:t>
            </a:r>
            <a:r>
              <a:rPr lang="ru-RU" sz="5400" baseline="30000" dirty="0" smtClean="0"/>
              <a:t>2</a:t>
            </a:r>
            <a:r>
              <a:rPr lang="ru-RU" sz="5400" dirty="0" smtClean="0"/>
              <a:t>+16. </a:t>
            </a:r>
            <a:r>
              <a:rPr lang="ru-RU" sz="5400" dirty="0" smtClean="0"/>
              <a:t>     При </a:t>
            </a:r>
            <a:r>
              <a:rPr lang="en-US" sz="5400" dirty="0" smtClean="0"/>
              <a:t>x</a:t>
            </a:r>
            <a:r>
              <a:rPr lang="ru-RU" sz="5400" dirty="0" smtClean="0"/>
              <a:t>=-2 выражение принимает наименьшее значение, которое равно </a:t>
            </a:r>
            <a:r>
              <a:rPr lang="ru-RU" sz="5400" dirty="0" smtClean="0"/>
              <a:t>        (-</a:t>
            </a:r>
            <a:r>
              <a:rPr lang="ru-RU" sz="5400" dirty="0" smtClean="0"/>
              <a:t>2+2)</a:t>
            </a:r>
            <a:r>
              <a:rPr lang="ru-RU" sz="5400" baseline="30000" dirty="0" smtClean="0"/>
              <a:t>2</a:t>
            </a:r>
            <a:r>
              <a:rPr lang="ru-RU" sz="5400" dirty="0" smtClean="0"/>
              <a:t>+16=16.</a:t>
            </a:r>
            <a:br>
              <a:rPr lang="ru-RU" sz="5400" dirty="0" smtClean="0"/>
            </a:br>
            <a:r>
              <a:rPr lang="ru-RU" sz="5400" dirty="0" smtClean="0"/>
              <a:t>Ответ</a:t>
            </a:r>
            <a:r>
              <a:rPr lang="en-US" sz="5400" dirty="0" smtClean="0"/>
              <a:t>:</a:t>
            </a:r>
            <a:r>
              <a:rPr lang="ru-RU" sz="5400" dirty="0" smtClean="0"/>
              <a:t> -2.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946450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00B0F0"/>
                </a:solidFill>
              </a:rPr>
              <a:t>Вот и всё! А вы боялись! Всем 12 баллов по итоговой контрольной по алгебре!</a:t>
            </a:r>
            <a:endParaRPr lang="ru-RU" sz="5400" dirty="0">
              <a:solidFill>
                <a:srgbClr val="00B0F0"/>
              </a:solidFill>
            </a:endParaRPr>
          </a:p>
        </p:txBody>
      </p:sp>
      <p:sp>
        <p:nvSpPr>
          <p:cNvPr id="3" name="Улыбающееся лицо 2"/>
          <p:cNvSpPr/>
          <p:nvPr/>
        </p:nvSpPr>
        <p:spPr>
          <a:xfrm>
            <a:off x="5652120" y="4293096"/>
            <a:ext cx="2520280" cy="1800200"/>
          </a:xfrm>
          <a:prstGeom prst="smileyFace">
            <a:avLst/>
          </a:prstGeom>
          <a:solidFill>
            <a:srgbClr val="FF00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-684584" y="260648"/>
            <a:ext cx="9828584" cy="2520280"/>
          </a:xfrm>
        </p:spPr>
        <p:txBody>
          <a:bodyPr>
            <a:noAutofit/>
          </a:bodyPr>
          <a:lstStyle/>
          <a:p>
            <a:r>
              <a:rPr lang="ru-RU" sz="5400" dirty="0" smtClean="0"/>
              <a:t>1. Вычислите значение </a:t>
            </a:r>
            <a:r>
              <a:rPr lang="ru-RU" sz="5400" dirty="0" smtClean="0"/>
              <a:t>выражения</a:t>
            </a:r>
            <a:r>
              <a:rPr lang="en-US" sz="5400" dirty="0" smtClean="0"/>
              <a:t> </a:t>
            </a:r>
            <a:r>
              <a:rPr lang="ru-RU" sz="5400" dirty="0" smtClean="0"/>
              <a:t>  </a:t>
            </a:r>
            <a:r>
              <a:rPr lang="ru-RU" sz="5400" dirty="0" smtClean="0"/>
              <a:t>(4</a:t>
            </a:r>
            <a:r>
              <a:rPr lang="ru-RU" sz="5400" baseline="30000" dirty="0" smtClean="0"/>
              <a:t>5</a:t>
            </a:r>
            <a:r>
              <a:rPr lang="ru-RU" sz="5400" dirty="0" smtClean="0"/>
              <a:t>)</a:t>
            </a:r>
            <a:r>
              <a:rPr lang="ru-RU" sz="5400" baseline="30000" dirty="0" smtClean="0"/>
              <a:t>4</a:t>
            </a:r>
            <a:r>
              <a:rPr lang="ru-RU" sz="5400" dirty="0" smtClean="0"/>
              <a:t>*4</a:t>
            </a:r>
            <a:r>
              <a:rPr lang="ru-RU" sz="5400" baseline="30000" dirty="0" smtClean="0"/>
              <a:t>5</a:t>
            </a:r>
            <a:r>
              <a:rPr lang="ru-RU" sz="5400" dirty="0" smtClean="0"/>
              <a:t> 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                          4</a:t>
            </a:r>
            <a:r>
              <a:rPr lang="ru-RU" sz="5400" baseline="30000" dirty="0" smtClean="0"/>
              <a:t>24</a:t>
            </a:r>
            <a:r>
              <a:rPr lang="ru-RU" sz="5400" dirty="0" smtClean="0"/>
              <a:t/>
            </a:r>
            <a:br>
              <a:rPr lang="ru-RU" sz="5400" dirty="0" smtClean="0"/>
            </a:br>
            <a:endParaRPr lang="ru-RU" sz="5400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860032" y="1412776"/>
            <a:ext cx="223224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1"/>
          <p:cNvSpPr txBox="1">
            <a:spLocks/>
          </p:cNvSpPr>
          <p:nvPr/>
        </p:nvSpPr>
        <p:spPr>
          <a:xfrm>
            <a:off x="323528" y="2204864"/>
            <a:ext cx="4392488" cy="21602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А) 8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4932040" y="2276872"/>
            <a:ext cx="2520280" cy="20162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Б) 16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1475656" y="4221088"/>
            <a:ext cx="2088232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В) 4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5220072" y="3933056"/>
            <a:ext cx="1800200" cy="20882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Г) 64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548680"/>
            <a:ext cx="7772400" cy="1470025"/>
          </a:xfrm>
        </p:spPr>
        <p:txBody>
          <a:bodyPr>
            <a:normAutofit/>
          </a:bodyPr>
          <a:lstStyle/>
          <a:p>
            <a:r>
              <a:rPr lang="ru-RU" sz="6600" dirty="0" smtClean="0"/>
              <a:t>Правильный ответ</a:t>
            </a:r>
            <a:endParaRPr lang="ru-RU" sz="6600" dirty="0"/>
          </a:p>
        </p:txBody>
      </p:sp>
      <p:sp>
        <p:nvSpPr>
          <p:cNvPr id="8" name="Заголовок 1"/>
          <p:cNvSpPr txBox="1">
            <a:spLocks noGrp="1"/>
          </p:cNvSpPr>
          <p:nvPr>
            <p:ph type="subTitle" idx="1"/>
          </p:nvPr>
        </p:nvSpPr>
        <p:spPr>
          <a:xfrm>
            <a:off x="1043608" y="2348880"/>
            <a:ext cx="6400800" cy="30963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Б) 16</a:t>
            </a:r>
            <a:endParaRPr kumimoji="0" lang="ru-RU" sz="1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2376264"/>
          </a:xfrm>
        </p:spPr>
        <p:txBody>
          <a:bodyPr>
            <a:normAutofit fontScale="90000"/>
          </a:bodyPr>
          <a:lstStyle/>
          <a:p>
            <a:r>
              <a:rPr lang="ru-RU" sz="6000" dirty="0" smtClean="0"/>
              <a:t>2. Какому одночлену равно выражение </a:t>
            </a:r>
            <a:r>
              <a:rPr lang="en-US" sz="6000" dirty="0" smtClean="0"/>
              <a:t>0,2ac</a:t>
            </a:r>
            <a:r>
              <a:rPr lang="en-US" sz="6000" baseline="30000" dirty="0" smtClean="0"/>
              <a:t>7</a:t>
            </a:r>
            <a:r>
              <a:rPr lang="en-US" sz="6000" dirty="0" smtClean="0"/>
              <a:t>*(-5a</a:t>
            </a:r>
            <a:r>
              <a:rPr lang="en-US" sz="6000" baseline="30000" dirty="0" smtClean="0"/>
              <a:t>3</a:t>
            </a:r>
            <a:r>
              <a:rPr lang="en-US" sz="6000" dirty="0" smtClean="0"/>
              <a:t>c</a:t>
            </a:r>
            <a:r>
              <a:rPr lang="en-US" sz="6000" baseline="30000" dirty="0" smtClean="0"/>
              <a:t>3</a:t>
            </a:r>
            <a:r>
              <a:rPr lang="en-US" sz="6000" dirty="0" smtClean="0"/>
              <a:t>)?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-1980728" y="292494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А)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-a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21  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20072" y="2780928"/>
            <a:ext cx="26196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Б)</a:t>
            </a:r>
            <a:r>
              <a:rPr lang="en-US" sz="4000" dirty="0" smtClean="0"/>
              <a:t> -10a</a:t>
            </a:r>
            <a:r>
              <a:rPr lang="en-US" sz="4000" baseline="30000" dirty="0" smtClean="0"/>
              <a:t>3</a:t>
            </a:r>
            <a:r>
              <a:rPr lang="en-US" sz="4000" dirty="0" smtClean="0"/>
              <a:t>c</a:t>
            </a:r>
            <a:r>
              <a:rPr lang="en-US" sz="4000" baseline="30000" dirty="0" smtClean="0"/>
              <a:t>21</a:t>
            </a:r>
            <a:r>
              <a:rPr lang="ru-RU" sz="4000" dirty="0" smtClean="0"/>
              <a:t>  </a:t>
            </a:r>
            <a:endParaRPr lang="ru-RU" sz="4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59632" y="4653136"/>
            <a:ext cx="2114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В) </a:t>
            </a:r>
            <a:r>
              <a:rPr lang="en-US" sz="4000" dirty="0" smtClean="0"/>
              <a:t>–a</a:t>
            </a:r>
            <a:r>
              <a:rPr lang="en-US" sz="4000" baseline="30000" dirty="0" smtClean="0"/>
              <a:t>4</a:t>
            </a:r>
            <a:r>
              <a:rPr lang="en-US" sz="4000" dirty="0" smtClean="0"/>
              <a:t>c</a:t>
            </a:r>
            <a:r>
              <a:rPr lang="en-US" sz="4000" baseline="30000" dirty="0" smtClean="0"/>
              <a:t>10</a:t>
            </a:r>
            <a:endParaRPr lang="ru-RU" sz="4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292080" y="4653136"/>
            <a:ext cx="23342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/>
              <a:t>Г) </a:t>
            </a:r>
            <a:r>
              <a:rPr lang="uk-UA" sz="4000" dirty="0" smtClean="0"/>
              <a:t>-10</a:t>
            </a:r>
            <a:r>
              <a:rPr lang="en-US" sz="4000" dirty="0" smtClean="0"/>
              <a:t>a</a:t>
            </a:r>
            <a:r>
              <a:rPr lang="en-US" sz="4000" baseline="30000" dirty="0" smtClean="0"/>
              <a:t>4</a:t>
            </a:r>
            <a:r>
              <a:rPr lang="en-US" sz="4000" dirty="0" smtClean="0"/>
              <a:t>c</a:t>
            </a:r>
            <a:r>
              <a:rPr lang="en-US" sz="4000" baseline="30000" dirty="0" smtClean="0"/>
              <a:t>10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2232248"/>
          </a:xfrm>
        </p:spPr>
        <p:txBody>
          <a:bodyPr>
            <a:noAutofit/>
          </a:bodyPr>
          <a:lstStyle/>
          <a:p>
            <a:r>
              <a:rPr lang="ru-RU" sz="7200" dirty="0" smtClean="0"/>
              <a:t>Правильный ответ</a:t>
            </a:r>
            <a:endParaRPr lang="ru-RU" sz="7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75656" y="2780928"/>
            <a:ext cx="6400800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500" dirty="0" smtClean="0">
                <a:solidFill>
                  <a:schemeClr val="tx1"/>
                </a:solidFill>
              </a:rPr>
              <a:t>В) </a:t>
            </a:r>
            <a:r>
              <a:rPr lang="en-US" sz="11500" dirty="0" smtClean="0">
                <a:solidFill>
                  <a:schemeClr val="tx1"/>
                </a:solidFill>
              </a:rPr>
              <a:t>–a</a:t>
            </a:r>
            <a:r>
              <a:rPr lang="en-US" sz="11500" baseline="30000" dirty="0" smtClean="0">
                <a:solidFill>
                  <a:schemeClr val="tx1"/>
                </a:solidFill>
              </a:rPr>
              <a:t>4</a:t>
            </a:r>
            <a:r>
              <a:rPr lang="en-US" sz="11500" dirty="0" smtClean="0">
                <a:solidFill>
                  <a:schemeClr val="tx1"/>
                </a:solidFill>
              </a:rPr>
              <a:t>c</a:t>
            </a:r>
            <a:r>
              <a:rPr lang="en-US" sz="11500" baseline="30000" dirty="0" smtClean="0">
                <a:solidFill>
                  <a:schemeClr val="tx1"/>
                </a:solidFill>
              </a:rPr>
              <a:t>10</a:t>
            </a:r>
            <a:endParaRPr lang="ru-RU" sz="115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Autofit/>
          </a:bodyPr>
          <a:lstStyle/>
          <a:p>
            <a:r>
              <a:rPr lang="ru-RU" sz="4800" dirty="0" smtClean="0"/>
              <a:t>3. Преобразуйте в многочлен выражение</a:t>
            </a:r>
            <a:r>
              <a:rPr lang="en-US" sz="4800" dirty="0" smtClean="0"/>
              <a:t> </a:t>
            </a:r>
            <a:r>
              <a:rPr lang="en-US" sz="4800" dirty="0" smtClean="0"/>
              <a:t>(3a+4b)</a:t>
            </a:r>
            <a:r>
              <a:rPr lang="en-US" sz="4800" baseline="30000" dirty="0" smtClean="0"/>
              <a:t>2</a:t>
            </a:r>
            <a:endParaRPr lang="ru-RU" sz="4800" dirty="0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467544" y="2542348"/>
            <a:ext cx="3600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A) 9a</a:t>
            </a:r>
            <a:r>
              <a:rPr kumimoji="0" lang="en-US" sz="3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+24ab+16b</a:t>
            </a:r>
            <a:r>
              <a:rPr kumimoji="0" lang="en-US" sz="3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endParaRPr kumimoji="0" lang="en-U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4932040" y="2460921"/>
            <a:ext cx="3888432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Б)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9a</a:t>
            </a:r>
            <a:r>
              <a:rPr kumimoji="0" lang="en-US" sz="4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+12ab+16b</a:t>
            </a:r>
            <a:r>
              <a:rPr kumimoji="0" lang="en-US" sz="4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539552" y="4285984"/>
            <a:ext cx="446449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В)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9a</a:t>
            </a:r>
            <a:r>
              <a:rPr kumimoji="0" lang="en-US" sz="4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+48ab+16b</a:t>
            </a:r>
            <a:r>
              <a:rPr kumimoji="0" lang="en-US" sz="4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endParaRPr kumimoji="0" lang="en-US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5076056" y="4211198"/>
            <a:ext cx="352839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Г)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9a</a:t>
            </a:r>
            <a:r>
              <a:rPr kumimoji="0" lang="en-US" sz="4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+16b</a:t>
            </a:r>
            <a:r>
              <a:rPr kumimoji="0" lang="en-US" sz="4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endParaRPr kumimoji="0" lang="en-US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99592" y="476672"/>
            <a:ext cx="7772400" cy="1470025"/>
          </a:xfrm>
        </p:spPr>
        <p:txBody>
          <a:bodyPr>
            <a:normAutofit/>
          </a:bodyPr>
          <a:lstStyle/>
          <a:p>
            <a:r>
              <a:rPr lang="ru-RU" sz="6000" dirty="0" smtClean="0"/>
              <a:t>Правильный ответ</a:t>
            </a:r>
            <a:endParaRPr lang="ru-RU" sz="6000" dirty="0"/>
          </a:p>
        </p:txBody>
      </p:sp>
      <p:sp>
        <p:nvSpPr>
          <p:cNvPr id="5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23528" y="2852936"/>
            <a:ext cx="8820472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A) 9a</a:t>
            </a:r>
            <a:r>
              <a:rPr kumimoji="0" lang="en-US" sz="8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8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+24ab+16b</a:t>
            </a:r>
            <a:r>
              <a:rPr kumimoji="0" lang="en-US" sz="8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endParaRPr kumimoji="0" lang="en-US" sz="1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060848"/>
          </a:xfrm>
        </p:spPr>
        <p:txBody>
          <a:bodyPr>
            <a:noAutofit/>
          </a:bodyPr>
          <a:lstStyle/>
          <a:p>
            <a:r>
              <a:rPr lang="ru-RU" sz="4800" dirty="0" smtClean="0"/>
              <a:t>4. Через какую из данных точек проходит график уравнения       8</a:t>
            </a:r>
            <a:r>
              <a:rPr lang="en-US" sz="4800" dirty="0" smtClean="0"/>
              <a:t>x-y=10</a:t>
            </a:r>
            <a:endParaRPr lang="ru-RU" sz="4800" dirty="0"/>
          </a:p>
        </p:txBody>
      </p:sp>
      <p:sp>
        <p:nvSpPr>
          <p:cNvPr id="7" name="TextBox 6"/>
          <p:cNvSpPr txBox="1"/>
          <p:nvPr/>
        </p:nvSpPr>
        <p:spPr>
          <a:xfrm>
            <a:off x="827584" y="2492896"/>
            <a:ext cx="2952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А) А</a:t>
            </a:r>
            <a:r>
              <a:rPr lang="en-US" sz="4000" dirty="0" smtClean="0"/>
              <a:t> </a:t>
            </a:r>
            <a:r>
              <a:rPr lang="ru-RU" sz="4000" dirty="0" smtClean="0"/>
              <a:t>(2</a:t>
            </a:r>
            <a:r>
              <a:rPr lang="en-US" sz="4000" dirty="0" smtClean="0"/>
              <a:t>; -6)</a:t>
            </a:r>
            <a:endParaRPr lang="ru-RU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4716016" y="2492896"/>
            <a:ext cx="3456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Б) </a:t>
            </a:r>
            <a:r>
              <a:rPr lang="en-US" sz="4000" dirty="0" smtClean="0"/>
              <a:t>B (1;2)</a:t>
            </a:r>
            <a:endParaRPr lang="ru-RU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827584" y="4221088"/>
            <a:ext cx="3240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B) C (-2; -8)</a:t>
            </a:r>
            <a:endParaRPr lang="ru-RU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4716016" y="4221088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Г)</a:t>
            </a:r>
            <a:r>
              <a:rPr lang="en-US" sz="4000" dirty="0" smtClean="0"/>
              <a:t> D (3;14)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347</Words>
  <Application>Microsoft Office PowerPoint</Application>
  <PresentationFormat>Экран (4:3)</PresentationFormat>
  <Paragraphs>67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Итоговая контрольная работа по алгебре</vt:lpstr>
      <vt:lpstr>Вариант 11</vt:lpstr>
      <vt:lpstr>1. Вычислите значение выражения   (45)4*45                            424 </vt:lpstr>
      <vt:lpstr>Правильный ответ</vt:lpstr>
      <vt:lpstr>2. Какому одночлену равно выражение 0,2ac7*(-5a3c3)? </vt:lpstr>
      <vt:lpstr>Правильный ответ</vt:lpstr>
      <vt:lpstr>3. Преобразуйте в многочлен выражение (3a+4b)2</vt:lpstr>
      <vt:lpstr>Правильный ответ</vt:lpstr>
      <vt:lpstr>4. Через какую из данных точек проходит график уравнения       8x-y=10</vt:lpstr>
      <vt:lpstr>Правильный ответ </vt:lpstr>
      <vt:lpstr>5. Разложите на множители многочлен 4a9-12a3 </vt:lpstr>
      <vt:lpstr>Ответ </vt:lpstr>
      <vt:lpstr>6. Найдите корень уравнения                            (x-10)(x+30)-(x-20)(x+20)=40</vt:lpstr>
      <vt:lpstr>Решение</vt:lpstr>
      <vt:lpstr>7. Решите систему уравнений </vt:lpstr>
      <vt:lpstr>Слайд 16</vt:lpstr>
      <vt:lpstr>8. Постройте график функции y=4-x. Пользуясь построенным графиком, установите, при каких значениях аргумента функция принимает отрицательные значения.</vt:lpstr>
      <vt:lpstr>Слайд 18</vt:lpstr>
      <vt:lpstr>9. За 5 кг апельсинов и 6 кг лимонов заплатили 150 грн. Сколько стоит 1 кг апельсинов и сколько 1 кг лимонов, если 4 кг апельсинов дороже 3 кг лимонов на 3 грн.?</vt:lpstr>
      <vt:lpstr>Пусть 1 кг апельсинов стоит x грн., а 1 кг лимонов-y грн. Система: </vt:lpstr>
      <vt:lpstr>Слайд 21</vt:lpstr>
      <vt:lpstr>10.Какое наименьшее значение и при каком значении переменной принимает выражение x2+4x+20 </vt:lpstr>
      <vt:lpstr>x2+4x+20=                               =x2+4x+4-4+20=(x+2)2+16.      При x=-2 выражение принимает наименьшее значение, которое равно         (-2+2)2+16=16. Ответ: -2. </vt:lpstr>
      <vt:lpstr>Вот и всё! А вы боялись! Всем 12 баллов по итоговой контрольной по алгебре!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Итоговая контрольная работа по алгебре</dc:title>
  <dc:creator>Notebook</dc:creator>
  <cp:lastModifiedBy>Notebook</cp:lastModifiedBy>
  <cp:revision>36</cp:revision>
  <dcterms:created xsi:type="dcterms:W3CDTF">2011-04-03T18:27:24Z</dcterms:created>
  <dcterms:modified xsi:type="dcterms:W3CDTF">2011-04-14T20:27:37Z</dcterms:modified>
</cp:coreProperties>
</file>