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0" r:id="rId2"/>
  </p:sldMasterIdLst>
  <p:sldIdLst>
    <p:sldId id="256" r:id="rId3"/>
    <p:sldId id="257" r:id="rId4"/>
    <p:sldId id="258" r:id="rId5"/>
    <p:sldId id="261" r:id="rId6"/>
    <p:sldId id="262" r:id="rId7"/>
    <p:sldId id="263" r:id="rId8"/>
    <p:sldId id="260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CC"/>
    <a:srgbClr val="003300"/>
    <a:srgbClr val="33CC33"/>
    <a:srgbClr val="FF6699"/>
    <a:srgbClr val="008000"/>
    <a:srgbClr val="66FF66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7586" autoAdjust="0"/>
    <p:restoredTop sz="94660"/>
  </p:normalViewPr>
  <p:slideViewPr>
    <p:cSldViewPr>
      <p:cViewPr varScale="1">
        <p:scale>
          <a:sx n="69" d="100"/>
          <a:sy n="69" d="100"/>
        </p:scale>
        <p:origin x="-1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11161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9E88EE6-69B6-4D98-915B-8BF856839508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AFEA93-0986-49B4-8EEC-6A99A490547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CB6B8-2623-431C-8EB6-F9AC10FD767F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46167-BC31-4245-A4D6-8C5F087BC8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9C45A8-2EFA-458E-89FC-08CD606777A1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95ED8-ABA2-44B7-BEE0-DB2A3FB4D6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1ABAD-5C9B-40C0-9811-90B92C7F431E}" type="datetimeFigureOut">
              <a:rPr lang="ru-RU"/>
              <a:pPr>
                <a:defRPr/>
              </a:pPr>
              <a:t>19.03.2012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42725-35C7-4E3E-8757-E8B0C726C6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857B8E-3985-49AE-8B58-4E8E1A80930E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32DDD-245B-4619-8AE2-09BD857519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D75361-DF1E-47A6-A8FA-C162D32AEA53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16410-29F4-4F4B-A0B1-961F4A1CB2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B4E8E2-FF84-432A-86DA-5F38429BE6DC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5B17C-2F26-48A8-9D19-70CA880A8A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3B3328-54D6-4F1F-9DE4-AB7FAE5A2BA5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15E56-04F9-408E-A195-025DAAD849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C29165-A972-4C86-A8DC-C8E1E49D0DCD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2D6D8-A4B9-4AA2-B3EC-7052E47DB9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734DE4-29BC-4B00-99F8-00814B88C7D5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05434-3FBD-4B09-8D75-1599494757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BDA74E-BA8C-4FFE-9984-72B9339D09F1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709CE-B6D4-4923-9659-F0C0967EC4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A640AB-A08E-41CA-8E0F-CB3260D38934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6E52D-1A37-4568-999E-7BCCA107D4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pic>
          <p:nvPicPr>
            <p:cNvPr id="110596" name="Picture 4" descr="slidemaster_med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B846976C-88F0-484F-AC3B-0FC73C520223}" type="datetimeFigureOut">
              <a:rPr lang="ru-RU"/>
              <a:pPr/>
              <a:t>19.03.2012</a:t>
            </a:fld>
            <a:endParaRPr lang="ru-RU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06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48D8E10A-E818-4982-BCC5-B149CF09A3A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946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9" name="Дата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E3594A-03DC-4695-B7CD-0077A59CBA44}" type="datetimeFigureOut">
              <a:rPr lang="ru-RU"/>
              <a:pPr>
                <a:defRPr/>
              </a:pPr>
              <a:t>19.03.2012</a:t>
            </a:fld>
            <a:endParaRPr lang="ru-RU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C88659-C84E-4DB6-B12C-7405E5618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ransition spd="slow">
    <p:wipe/>
  </p:transition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341438"/>
            <a:ext cx="7620000" cy="2057400"/>
          </a:xfrm>
          <a:ln cap="flat">
            <a:pattFill prst="sphere">
              <a:fgClr>
                <a:srgbClr val="0000FF"/>
              </a:fgClr>
              <a:bgClr>
                <a:srgbClr val="FFFFFF"/>
              </a:bgClr>
            </a:pattFill>
          </a:ln>
        </p:spPr>
        <p:txBody>
          <a:bodyPr/>
          <a:lstStyle/>
          <a:p>
            <a:r>
              <a:rPr lang="ru-RU" sz="6000">
                <a:solidFill>
                  <a:srgbClr val="008000"/>
                </a:solidFill>
              </a:rPr>
              <a:t>Вектор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975" y="3429000"/>
            <a:ext cx="6400800" cy="1447800"/>
          </a:xfrm>
          <a:ln>
            <a:pattFill prst="weave">
              <a:fgClr>
                <a:srgbClr val="0000FF"/>
              </a:fgClr>
              <a:bgClr>
                <a:srgbClr val="FFFFFF"/>
              </a:bgClr>
            </a:patt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dirty="0">
                <a:solidFill>
                  <a:schemeClr val="bg2"/>
                </a:solidFill>
              </a:rPr>
              <a:t>П</a:t>
            </a:r>
            <a:r>
              <a:rPr lang="uk-UA" sz="2800" dirty="0" err="1">
                <a:solidFill>
                  <a:schemeClr val="bg2"/>
                </a:solidFill>
              </a:rPr>
              <a:t>ідготувала</a:t>
            </a:r>
            <a:r>
              <a:rPr lang="uk-UA" sz="2800" dirty="0"/>
              <a:t> </a:t>
            </a:r>
          </a:p>
          <a:p>
            <a:pPr>
              <a:lnSpc>
                <a:spcPct val="80000"/>
              </a:lnSpc>
            </a:pPr>
            <a:r>
              <a:rPr lang="uk-UA" sz="2800"/>
              <a:t>Учениця </a:t>
            </a:r>
            <a:r>
              <a:rPr lang="uk-UA" sz="2800">
                <a:solidFill>
                  <a:srgbClr val="008000"/>
                </a:solidFill>
              </a:rPr>
              <a:t>5(9</a:t>
            </a:r>
            <a:r>
              <a:rPr lang="uk-UA" sz="2800" smtClean="0">
                <a:solidFill>
                  <a:srgbClr val="008000"/>
                </a:solidFill>
              </a:rPr>
              <a:t>) </a:t>
            </a:r>
            <a:r>
              <a:rPr lang="uk-UA" sz="2800" smtClean="0"/>
              <a:t>класу </a:t>
            </a:r>
            <a:endParaRPr lang="uk-UA" sz="2800"/>
          </a:p>
          <a:p>
            <a:pPr>
              <a:lnSpc>
                <a:spcPct val="80000"/>
              </a:lnSpc>
            </a:pPr>
            <a:r>
              <a:rPr lang="uk-UA" sz="2800" dirty="0" err="1"/>
              <a:t>Чечет</a:t>
            </a:r>
            <a:r>
              <a:rPr lang="uk-UA" sz="2800" dirty="0"/>
              <a:t> Аліна</a:t>
            </a:r>
            <a:endParaRPr lang="ru-RU" sz="2800" dirty="0"/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827088" y="1484313"/>
            <a:ext cx="4032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i="1" u="sng" dirty="0">
                <a:solidFill>
                  <a:schemeClr val="tx2"/>
                </a:solidFill>
              </a:rPr>
              <a:t>Тема</a:t>
            </a:r>
            <a:r>
              <a:rPr lang="en-US" sz="2800" b="1" i="1" u="sng" dirty="0">
                <a:solidFill>
                  <a:schemeClr val="tx2"/>
                </a:solidFill>
              </a:rPr>
              <a:t> </a:t>
            </a:r>
            <a:r>
              <a:rPr lang="ru-RU" sz="2800" b="1" i="1" u="sng" dirty="0" err="1" smtClean="0">
                <a:solidFill>
                  <a:schemeClr val="tx2"/>
                </a:solidFill>
              </a:rPr>
              <a:t>през</a:t>
            </a:r>
            <a:r>
              <a:rPr lang="ru-RU" sz="2800" b="1" i="1" u="sng" dirty="0" err="1" smtClean="0">
                <a:solidFill>
                  <a:schemeClr val="tx2"/>
                </a:solidFill>
              </a:rPr>
              <a:t>е</a:t>
            </a:r>
            <a:r>
              <a:rPr lang="ru-RU" sz="2800" b="1" i="1" u="sng" dirty="0" err="1" smtClean="0">
                <a:solidFill>
                  <a:schemeClr val="tx2"/>
                </a:solidFill>
              </a:rPr>
              <a:t>нтаці</a:t>
            </a:r>
            <a:r>
              <a:rPr lang="uk-UA" sz="2800" b="1" i="1" u="sng" dirty="0">
                <a:solidFill>
                  <a:schemeClr val="tx2"/>
                </a:solidFill>
              </a:rPr>
              <a:t>ї</a:t>
            </a:r>
            <a:r>
              <a:rPr lang="en-US" sz="2800" b="1" i="1" u="sng" dirty="0">
                <a:solidFill>
                  <a:schemeClr val="tx2"/>
                </a:solidFill>
              </a:rPr>
              <a:t>:</a:t>
            </a:r>
            <a:endParaRPr lang="ru-RU" sz="2800" b="1" i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/>
              <a:t>Положення кожної точки траєкторії тіла кинутого горизонтально можна задати вектором положення r, який представляє собою результуюче переміщення:</a:t>
            </a: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39975" y="1628775"/>
            <a:ext cx="6499225" cy="720725"/>
          </a:xfrm>
        </p:spPr>
        <p:txBody>
          <a:bodyPr/>
          <a:lstStyle/>
          <a:p>
            <a:r>
              <a:rPr lang="ru-RU" sz="2000"/>
              <a:t>r</a:t>
            </a:r>
            <a:r>
              <a:rPr lang="en-US" sz="2000"/>
              <a:t> </a:t>
            </a:r>
            <a:r>
              <a:rPr lang="ru-RU" sz="2000"/>
              <a:t>=</a:t>
            </a:r>
            <a:r>
              <a:rPr lang="en-US" sz="2000"/>
              <a:t> s + h      </a:t>
            </a:r>
          </a:p>
          <a:p>
            <a:endParaRPr lang="en-US"/>
          </a:p>
          <a:p>
            <a:endParaRPr lang="en-US"/>
          </a:p>
          <a:p>
            <a:pPr>
              <a:buFont typeface="Wingdings" pitchFamily="2" charset="2"/>
              <a:buNone/>
            </a:pPr>
            <a:endParaRPr lang="ru-RU"/>
          </a:p>
          <a:p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  <a:p>
            <a:endParaRPr lang="ru-RU"/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>
            <a:off x="2700338" y="170021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672" name="Line 8"/>
          <p:cNvSpPr>
            <a:spLocks noChangeShapeType="1"/>
          </p:cNvSpPr>
          <p:nvPr/>
        </p:nvSpPr>
        <p:spPr bwMode="auto">
          <a:xfrm>
            <a:off x="3132138" y="170021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673" name="Line 9"/>
          <p:cNvSpPr>
            <a:spLocks noChangeShapeType="1"/>
          </p:cNvSpPr>
          <p:nvPr/>
        </p:nvSpPr>
        <p:spPr bwMode="auto">
          <a:xfrm>
            <a:off x="3492500" y="170021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676" name="Text Box 12"/>
          <p:cNvSpPr txBox="1">
            <a:spLocks noChangeArrowheads="1"/>
          </p:cNvSpPr>
          <p:nvPr/>
        </p:nvSpPr>
        <p:spPr bwMode="auto">
          <a:xfrm>
            <a:off x="2339975" y="2205038"/>
            <a:ext cx="2879725" cy="22987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chemeClr val="bg2"/>
                </a:solidFill>
              </a:rPr>
              <a:t>На малюнку 0.1 :</a:t>
            </a:r>
          </a:p>
          <a:p>
            <a:r>
              <a:rPr lang="ru-RU">
                <a:solidFill>
                  <a:srgbClr val="FF6699"/>
                </a:solidFill>
              </a:rPr>
              <a:t>x, y</a:t>
            </a:r>
            <a:r>
              <a:rPr lang="ru-RU"/>
              <a:t> — координати тіла,</a:t>
            </a:r>
            <a:endParaRPr lang="ru-RU">
              <a:solidFill>
                <a:schemeClr val="bg2"/>
              </a:solidFill>
            </a:endParaRPr>
          </a:p>
          <a:p>
            <a:r>
              <a:rPr lang="ru-RU">
                <a:solidFill>
                  <a:srgbClr val="FF6699"/>
                </a:solidFill>
              </a:rPr>
              <a:t>u0</a:t>
            </a:r>
            <a:r>
              <a:rPr lang="ru-RU"/>
              <a:t> — початкова швидкість тіла (м / с),</a:t>
            </a:r>
            <a:endParaRPr lang="ru-RU">
              <a:solidFill>
                <a:schemeClr val="bg2"/>
              </a:solidFill>
            </a:endParaRPr>
          </a:p>
          <a:p>
            <a:r>
              <a:rPr lang="ru-RU">
                <a:solidFill>
                  <a:srgbClr val="FF6699"/>
                </a:solidFill>
              </a:rPr>
              <a:t>g</a:t>
            </a:r>
            <a:r>
              <a:rPr lang="ru-RU"/>
              <a:t> —прискорення вільного падіння 9.81 (м/c2),</a:t>
            </a:r>
            <a:endParaRPr lang="en-US"/>
          </a:p>
          <a:p>
            <a:r>
              <a:rPr lang="ru-RU">
                <a:solidFill>
                  <a:srgbClr val="FF6699"/>
                </a:solidFill>
              </a:rPr>
              <a:t>t </a:t>
            </a:r>
            <a:r>
              <a:rPr lang="ru-RU"/>
              <a:t>— час руху (c)</a:t>
            </a:r>
          </a:p>
        </p:txBody>
      </p:sp>
      <p:pic>
        <p:nvPicPr>
          <p:cNvPr id="113678" name="Picture 14" descr="horizontal-dow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773238"/>
            <a:ext cx="3273425" cy="2840037"/>
          </a:xfrm>
          <a:prstGeom prst="rect">
            <a:avLst/>
          </a:prstGeom>
          <a:noFill/>
        </p:spPr>
      </p:pic>
      <p:sp>
        <p:nvSpPr>
          <p:cNvPr id="113679" name="Text Box 15"/>
          <p:cNvSpPr txBox="1">
            <a:spLocks noChangeArrowheads="1"/>
          </p:cNvSpPr>
          <p:nvPr/>
        </p:nvSpPr>
        <p:spPr bwMode="auto">
          <a:xfrm>
            <a:off x="2268538" y="5013325"/>
            <a:ext cx="6696075" cy="1228725"/>
          </a:xfrm>
          <a:prstGeom prst="rect">
            <a:avLst/>
          </a:prstGeom>
          <a:noFill/>
          <a:ln w="38100" cmpd="dbl">
            <a:solidFill>
              <a:schemeClr val="hlink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</a:rPr>
              <a:t>Так як прискорення вільного падіння </a:t>
            </a:r>
            <a:r>
              <a:rPr lang="ru-RU">
                <a:solidFill>
                  <a:srgbClr val="33CC33"/>
                </a:solidFill>
              </a:rPr>
              <a:t>g</a:t>
            </a:r>
            <a:r>
              <a:rPr lang="ru-RU">
                <a:solidFill>
                  <a:schemeClr val="accent2"/>
                </a:solidFill>
              </a:rPr>
              <a:t> і початкова швидкість тіла </a:t>
            </a:r>
            <a:r>
              <a:rPr lang="ru-RU">
                <a:solidFill>
                  <a:srgbClr val="33CC33"/>
                </a:solidFill>
              </a:rPr>
              <a:t>u0</a:t>
            </a:r>
            <a:r>
              <a:rPr lang="ru-RU">
                <a:solidFill>
                  <a:schemeClr val="accent2"/>
                </a:solidFill>
              </a:rPr>
              <a:t> - постійні величини, то координата y пропорційна квадрату </a:t>
            </a:r>
            <a:r>
              <a:rPr lang="ru-RU">
                <a:solidFill>
                  <a:srgbClr val="33CC33"/>
                </a:solidFill>
              </a:rPr>
              <a:t>x</a:t>
            </a:r>
            <a:r>
              <a:rPr lang="ru-RU">
                <a:solidFill>
                  <a:schemeClr val="accent2"/>
                </a:solidFill>
              </a:rPr>
              <a:t>, тобто траєкторія руху являє собою параболу, вершина якої знаходиться в початковій точці руху</a:t>
            </a:r>
            <a:r>
              <a:rPr lang="ru-RU"/>
              <a:t>.</a:t>
            </a:r>
          </a:p>
        </p:txBody>
      </p:sp>
      <p:sp>
        <p:nvSpPr>
          <p:cNvPr id="113680" name="Text Box 16"/>
          <p:cNvSpPr txBox="1">
            <a:spLocks noChangeArrowheads="1"/>
          </p:cNvSpPr>
          <p:nvPr/>
        </p:nvSpPr>
        <p:spPr bwMode="auto">
          <a:xfrm>
            <a:off x="6516688" y="4581525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rgbClr val="33CC33"/>
                </a:solidFill>
              </a:rPr>
              <a:t>Мал.0.1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Grp="1" noChangeArrowheads="1"/>
          </p:cNvSpPr>
          <p:nvPr>
            <p:ph type="title"/>
          </p:nvPr>
        </p:nvSpPr>
        <p:spPr>
          <a:xfrm>
            <a:off x="2195513" y="142852"/>
            <a:ext cx="6948487" cy="6572296"/>
          </a:xfrm>
          <a:ln w="76200" cap="flat">
            <a:solidFill>
              <a:schemeClr val="tx1"/>
            </a:solidFill>
            <a:prstDash val="sysDot"/>
          </a:ln>
        </p:spPr>
        <p:txBody>
          <a:bodyPr/>
          <a:lstStyle/>
          <a:p>
            <a:pPr algn="ctr"/>
            <a:r>
              <a:rPr lang="ru-RU" sz="1800" dirty="0" err="1"/>
              <a:t>Інтуїтивно</a:t>
            </a:r>
            <a:r>
              <a:rPr lang="ru-RU" sz="1800" dirty="0"/>
              <a:t> вектор </a:t>
            </a:r>
            <a:r>
              <a:rPr lang="ru-RU" sz="1800" dirty="0" err="1"/>
              <a:t>розуміється</a:t>
            </a:r>
            <a:r>
              <a:rPr lang="ru-RU" sz="1800" dirty="0"/>
              <a:t> як </a:t>
            </a:r>
            <a:r>
              <a:rPr lang="ru-RU" sz="1800" dirty="0" err="1"/>
              <a:t>об'єкт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величину, </a:t>
            </a:r>
            <a:r>
              <a:rPr lang="ru-RU" sz="1800" dirty="0" err="1"/>
              <a:t>напрям</a:t>
            </a:r>
            <a:r>
              <a:rPr lang="ru-RU" sz="1800" dirty="0"/>
              <a:t> </a:t>
            </a:r>
            <a:r>
              <a:rPr lang="ru-RU" sz="1800" dirty="0" err="1"/>
              <a:t>і</a:t>
            </a:r>
            <a:r>
              <a:rPr lang="ru-RU" sz="1800" dirty="0"/>
              <a:t> (</a:t>
            </a:r>
            <a:r>
              <a:rPr lang="ru-RU" sz="1800" dirty="0" err="1"/>
              <a:t>необов'язково</a:t>
            </a:r>
            <a:r>
              <a:rPr lang="ru-RU" sz="1800" dirty="0"/>
              <a:t>) точку </a:t>
            </a:r>
            <a:r>
              <a:rPr lang="ru-RU" sz="1800" dirty="0" err="1"/>
              <a:t>програми</a:t>
            </a:r>
            <a:r>
              <a:rPr lang="ru-RU" sz="1800" dirty="0"/>
              <a:t>. Зачатки векторного </a:t>
            </a:r>
            <a:r>
              <a:rPr lang="ru-RU" sz="1800" dirty="0" err="1"/>
              <a:t>числення</a:t>
            </a:r>
            <a:r>
              <a:rPr lang="ru-RU" sz="1800" dirty="0"/>
              <a:t> </a:t>
            </a:r>
            <a:r>
              <a:rPr lang="ru-RU" sz="1800" dirty="0" err="1"/>
              <a:t>з'явилися</a:t>
            </a:r>
            <a:r>
              <a:rPr lang="ru-RU" sz="1800" dirty="0"/>
              <a:t> разом </a:t>
            </a:r>
            <a:r>
              <a:rPr lang="ru-RU" sz="1800" dirty="0" err="1"/>
              <a:t>з</a:t>
            </a:r>
            <a:r>
              <a:rPr lang="ru-RU" sz="1800" dirty="0"/>
              <a:t> </a:t>
            </a:r>
            <a:r>
              <a:rPr lang="ru-RU" sz="1800" dirty="0" err="1"/>
              <a:t>геометричною</a:t>
            </a:r>
            <a:r>
              <a:rPr lang="ru-RU" sz="1800" dirty="0"/>
              <a:t> </a:t>
            </a:r>
            <a:r>
              <a:rPr lang="ru-RU" sz="1800" dirty="0" err="1"/>
              <a:t>моделлю</a:t>
            </a:r>
            <a:r>
              <a:rPr lang="ru-RU" sz="1800" dirty="0"/>
              <a:t> </a:t>
            </a:r>
            <a:r>
              <a:rPr lang="ru-RU" sz="1800" dirty="0" err="1"/>
              <a:t>комплексних</a:t>
            </a:r>
            <a:r>
              <a:rPr lang="ru-RU" sz="1800" dirty="0"/>
              <a:t> чисел (</a:t>
            </a:r>
            <a:r>
              <a:rPr lang="ru-RU" sz="1800" dirty="0">
                <a:solidFill>
                  <a:srgbClr val="33CC33"/>
                </a:solidFill>
              </a:rPr>
              <a:t>Гаусс</a:t>
            </a:r>
            <a:r>
              <a:rPr lang="ru-RU" sz="1800" dirty="0"/>
              <a:t>, 1831). </a:t>
            </a:r>
            <a:r>
              <a:rPr lang="ru-RU" sz="1800" dirty="0" err="1"/>
              <a:t>Розвинені</a:t>
            </a:r>
            <a:r>
              <a:rPr lang="ru-RU" sz="1800" dirty="0"/>
              <a:t> </a:t>
            </a:r>
            <a:r>
              <a:rPr lang="ru-RU" sz="1800" dirty="0" err="1"/>
              <a:t>операції</a:t>
            </a:r>
            <a:r>
              <a:rPr lang="ru-RU" sz="1800" dirty="0"/>
              <a:t> </a:t>
            </a:r>
            <a:r>
              <a:rPr lang="ru-RU" sz="1800" dirty="0" err="1"/>
              <a:t>з</a:t>
            </a:r>
            <a:r>
              <a:rPr lang="ru-RU" sz="1800" dirty="0"/>
              <a:t> векторами </a:t>
            </a:r>
            <a:r>
              <a:rPr lang="ru-RU" sz="1800" dirty="0" err="1"/>
              <a:t>опублікував</a:t>
            </a:r>
            <a:r>
              <a:rPr lang="ru-RU" sz="1800" dirty="0"/>
              <a:t> </a:t>
            </a:r>
            <a:r>
              <a:rPr lang="ru-RU" sz="1800" dirty="0" err="1"/>
              <a:t>Гамільтон</a:t>
            </a:r>
            <a:r>
              <a:rPr lang="ru-RU" sz="1800" dirty="0"/>
              <a:t> як </a:t>
            </a:r>
            <a:r>
              <a:rPr lang="ru-RU" sz="1800" dirty="0" err="1"/>
              <a:t>частину</a:t>
            </a:r>
            <a:r>
              <a:rPr lang="ru-RU" sz="1800" dirty="0"/>
              <a:t> </a:t>
            </a:r>
            <a:r>
              <a:rPr lang="ru-RU" sz="1800" dirty="0" err="1"/>
              <a:t>свого</a:t>
            </a:r>
            <a:r>
              <a:rPr lang="ru-RU" sz="1800" dirty="0"/>
              <a:t> </a:t>
            </a:r>
            <a:r>
              <a:rPr lang="ru-RU" sz="1800" dirty="0" err="1"/>
              <a:t>кватерніонів</a:t>
            </a:r>
            <a:r>
              <a:rPr lang="ru-RU" sz="1800" dirty="0"/>
              <a:t> </a:t>
            </a:r>
            <a:r>
              <a:rPr lang="ru-RU" sz="1800" dirty="0" err="1"/>
              <a:t>обчислення</a:t>
            </a:r>
            <a:r>
              <a:rPr lang="ru-RU" sz="1800" dirty="0"/>
              <a:t> (вектор </a:t>
            </a:r>
            <a:r>
              <a:rPr lang="ru-RU" sz="1800" dirty="0" err="1"/>
              <a:t>утворювали</a:t>
            </a:r>
            <a:r>
              <a:rPr lang="ru-RU" sz="1800" dirty="0"/>
              <a:t> </a:t>
            </a:r>
            <a:r>
              <a:rPr lang="ru-RU" sz="1800" dirty="0" err="1"/>
              <a:t>уявні</a:t>
            </a:r>
            <a:r>
              <a:rPr lang="ru-RU" sz="1800" dirty="0"/>
              <a:t> </a:t>
            </a:r>
            <a:r>
              <a:rPr lang="ru-RU" sz="1800" dirty="0" err="1"/>
              <a:t>компоненти</a:t>
            </a:r>
            <a:r>
              <a:rPr lang="ru-RU" sz="1800" dirty="0"/>
              <a:t> кватерниона). </a:t>
            </a:r>
            <a:r>
              <a:rPr lang="ru-RU" sz="1800" dirty="0" err="1"/>
              <a:t>Гамільтон</a:t>
            </a:r>
            <a:r>
              <a:rPr lang="ru-RU" sz="1800" dirty="0"/>
              <a:t> </a:t>
            </a:r>
            <a:r>
              <a:rPr lang="ru-RU" sz="1800" dirty="0" err="1"/>
              <a:t>запропонував</a:t>
            </a:r>
            <a:r>
              <a:rPr lang="ru-RU" sz="1800" dirty="0"/>
              <a:t> сам </a:t>
            </a:r>
            <a:r>
              <a:rPr lang="ru-RU" sz="1800" dirty="0" err="1"/>
              <a:t>термін</a:t>
            </a:r>
            <a:r>
              <a:rPr lang="ru-RU" sz="1800" dirty="0"/>
              <a:t> вектор (лат. </a:t>
            </a:r>
            <a:r>
              <a:rPr lang="ru-RU" sz="1800" dirty="0" err="1"/>
              <a:t>vector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несе</a:t>
            </a:r>
            <a:r>
              <a:rPr lang="ru-RU" sz="1800" dirty="0"/>
              <a:t>) </a:t>
            </a:r>
            <a:r>
              <a:rPr lang="ru-RU" sz="1800" dirty="0" err="1"/>
              <a:t>і</a:t>
            </a:r>
            <a:r>
              <a:rPr lang="ru-RU" sz="1800" dirty="0"/>
              <a:t> описав </a:t>
            </a:r>
            <a:r>
              <a:rPr lang="ru-RU" sz="1800" dirty="0" err="1"/>
              <a:t>деякі</a:t>
            </a:r>
            <a:r>
              <a:rPr lang="ru-RU" sz="1800" dirty="0"/>
              <a:t> </a:t>
            </a:r>
            <a:r>
              <a:rPr lang="ru-RU" sz="1800" dirty="0" err="1"/>
              <a:t>операції</a:t>
            </a:r>
            <a:r>
              <a:rPr lang="ru-RU" sz="1800" dirty="0"/>
              <a:t> векторного </a:t>
            </a:r>
            <a:r>
              <a:rPr lang="ru-RU" sz="1800" dirty="0" err="1"/>
              <a:t>аналізу</a:t>
            </a:r>
            <a:r>
              <a:rPr lang="ru-RU" sz="1800" dirty="0"/>
              <a:t>. Цей </a:t>
            </a:r>
            <a:r>
              <a:rPr lang="ru-RU" sz="1800" dirty="0" err="1"/>
              <a:t>формалізм</a:t>
            </a:r>
            <a:r>
              <a:rPr lang="ru-RU" sz="1800" dirty="0"/>
              <a:t> </a:t>
            </a:r>
            <a:r>
              <a:rPr lang="ru-RU" sz="1800" dirty="0" err="1"/>
              <a:t>використовував</a:t>
            </a:r>
            <a:r>
              <a:rPr lang="ru-RU" sz="1800" dirty="0"/>
              <a:t> Максвелл у </a:t>
            </a:r>
            <a:r>
              <a:rPr lang="ru-RU" sz="1800" dirty="0" err="1"/>
              <a:t>своїх</a:t>
            </a:r>
            <a:r>
              <a:rPr lang="ru-RU" sz="1800" dirty="0"/>
              <a:t> </a:t>
            </a:r>
            <a:r>
              <a:rPr lang="ru-RU" sz="1800" dirty="0" err="1"/>
              <a:t>працях</a:t>
            </a:r>
            <a:r>
              <a:rPr lang="ru-RU" sz="1800" dirty="0"/>
              <a:t> </a:t>
            </a:r>
            <a:r>
              <a:rPr lang="ru-RU" sz="1800" dirty="0" err="1"/>
              <a:t>з</a:t>
            </a:r>
            <a:r>
              <a:rPr lang="ru-RU" sz="1800" dirty="0"/>
              <a:t> </a:t>
            </a:r>
            <a:r>
              <a:rPr lang="ru-RU" sz="1800" dirty="0" err="1"/>
              <a:t>електромагнетизму</a:t>
            </a:r>
            <a:r>
              <a:rPr lang="ru-RU" sz="1800" dirty="0"/>
              <a:t>, </a:t>
            </a:r>
            <a:r>
              <a:rPr lang="ru-RU" sz="1800" dirty="0" err="1"/>
              <a:t>тим</a:t>
            </a:r>
            <a:r>
              <a:rPr lang="ru-RU" sz="1800" dirty="0"/>
              <a:t> самим </a:t>
            </a:r>
            <a:r>
              <a:rPr lang="ru-RU" sz="1800" dirty="0" err="1"/>
              <a:t>звернувши</a:t>
            </a:r>
            <a:r>
              <a:rPr lang="ru-RU" sz="1800" dirty="0"/>
              <a:t> </a:t>
            </a:r>
            <a:r>
              <a:rPr lang="ru-RU" sz="1800" dirty="0" err="1"/>
              <a:t>увагу</a:t>
            </a:r>
            <a:r>
              <a:rPr lang="ru-RU" sz="1800" dirty="0"/>
              <a:t> </a:t>
            </a:r>
            <a:r>
              <a:rPr lang="ru-RU" sz="1800" dirty="0" err="1"/>
              <a:t>вчених</a:t>
            </a:r>
            <a:r>
              <a:rPr lang="ru-RU" sz="1800" dirty="0"/>
              <a:t> на </a:t>
            </a:r>
            <a:r>
              <a:rPr lang="ru-RU" sz="1800" dirty="0" err="1"/>
              <a:t>нове</a:t>
            </a:r>
            <a:r>
              <a:rPr lang="ru-RU" sz="1800" dirty="0"/>
              <a:t> </a:t>
            </a:r>
            <a:r>
              <a:rPr lang="ru-RU" sz="1800" dirty="0" err="1"/>
              <a:t>літочислення</a:t>
            </a:r>
            <a:r>
              <a:rPr lang="ru-RU" sz="1800" dirty="0"/>
              <a:t>. </a:t>
            </a:r>
            <a:r>
              <a:rPr lang="ru-RU" sz="1800" dirty="0" err="1"/>
              <a:t>Незабаром</a:t>
            </a:r>
            <a:r>
              <a:rPr lang="ru-RU" sz="1800" dirty="0"/>
              <a:t> </a:t>
            </a:r>
            <a:r>
              <a:rPr lang="ru-RU" sz="1800" dirty="0" err="1"/>
              <a:t>вийшли</a:t>
            </a:r>
            <a:r>
              <a:rPr lang="ru-RU" sz="1800" dirty="0"/>
              <a:t> «</a:t>
            </a:r>
            <a:r>
              <a:rPr lang="ru-RU" sz="1800" dirty="0" err="1"/>
              <a:t>Елементи</a:t>
            </a:r>
            <a:r>
              <a:rPr lang="ru-RU" sz="1800" dirty="0"/>
              <a:t> векторного </a:t>
            </a:r>
            <a:r>
              <a:rPr lang="ru-RU" sz="1800" dirty="0" err="1"/>
              <a:t>аналізу</a:t>
            </a:r>
            <a:r>
              <a:rPr lang="ru-RU" sz="1800" dirty="0"/>
              <a:t>»</a:t>
            </a:r>
            <a:r>
              <a:rPr lang="ru-RU" sz="1800" dirty="0">
                <a:solidFill>
                  <a:srgbClr val="33CC33"/>
                </a:solidFill>
              </a:rPr>
              <a:t> </a:t>
            </a:r>
            <a:r>
              <a:rPr lang="ru-RU" sz="1800" dirty="0" err="1" smtClean="0">
                <a:solidFill>
                  <a:srgbClr val="33CC33"/>
                </a:solidFill>
              </a:rPr>
              <a:t>Гіббса</a:t>
            </a:r>
            <a:r>
              <a:rPr lang="ru-RU" sz="1800" dirty="0" smtClean="0"/>
              <a:t> </a:t>
            </a:r>
            <a:r>
              <a:rPr lang="ru-RU" sz="1800" dirty="0"/>
              <a:t>(1880-і роки), а </a:t>
            </a:r>
            <a:r>
              <a:rPr lang="ru-RU" sz="1800" dirty="0" err="1"/>
              <a:t>потім</a:t>
            </a:r>
            <a:r>
              <a:rPr lang="ru-RU" sz="1800" dirty="0"/>
              <a:t> </a:t>
            </a:r>
            <a:r>
              <a:rPr lang="ru-RU" sz="1800" dirty="0" err="1">
                <a:solidFill>
                  <a:srgbClr val="33CC33"/>
                </a:solidFill>
              </a:rPr>
              <a:t>Хевісайд</a:t>
            </a:r>
            <a:r>
              <a:rPr lang="ru-RU" sz="1800" dirty="0"/>
              <a:t> (1903) </a:t>
            </a:r>
            <a:r>
              <a:rPr lang="ru-RU" sz="1800" dirty="0" err="1"/>
              <a:t>надав</a:t>
            </a:r>
            <a:r>
              <a:rPr lang="ru-RU" sz="1800" dirty="0"/>
              <a:t> векторному </a:t>
            </a:r>
            <a:r>
              <a:rPr lang="ru-RU" sz="1800" dirty="0" err="1"/>
              <a:t>аналізу</a:t>
            </a:r>
            <a:r>
              <a:rPr lang="ru-RU" sz="1800" dirty="0"/>
              <a:t> </a:t>
            </a:r>
            <a:r>
              <a:rPr lang="ru-RU" sz="1800" dirty="0" err="1"/>
              <a:t>сучасного</a:t>
            </a:r>
            <a:r>
              <a:rPr lang="ru-RU" sz="1800" dirty="0"/>
              <a:t> </a:t>
            </a:r>
            <a:r>
              <a:rPr lang="ru-RU" sz="1800" dirty="0" err="1"/>
              <a:t>вигляду</a:t>
            </a:r>
            <a:r>
              <a:rPr lang="ru-RU" sz="1800" dirty="0"/>
              <a:t>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CC33"/>
                </a:solidFill>
              </a:rPr>
              <a:t>Гаусс</a:t>
            </a:r>
            <a:r>
              <a:rPr lang="ru-RU" dirty="0" smtClean="0"/>
              <a:t>, 1831</a:t>
            </a:r>
            <a:endParaRPr lang="ru-RU" dirty="0"/>
          </a:p>
        </p:txBody>
      </p:sp>
      <p:pic>
        <p:nvPicPr>
          <p:cNvPr id="3" name="Picture 5" descr="129227334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9197" y="908720"/>
            <a:ext cx="4104803" cy="4793483"/>
          </a:xfrm>
          <a:prstGeom prst="rect">
            <a:avLst/>
          </a:prstGeom>
          <a:noFill/>
        </p:spPr>
      </p:pic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268538" y="2996953"/>
            <a:ext cx="2591494" cy="1785104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000" dirty="0"/>
              <a:t>  Следовательно, суммарный поток напряженности электрического поля будет равен значению напряженности поля на удалении </a:t>
            </a:r>
            <a:r>
              <a:rPr lang="ru-RU" sz="1000" dirty="0" err="1"/>
              <a:t>r</a:t>
            </a:r>
            <a:r>
              <a:rPr lang="ru-RU" sz="1000" dirty="0"/>
              <a:t> от заряда, помноженному на площадь сферы (которая, как известно, равняется 4πr2). Иными словами, суммарный поток будет равен:</a:t>
            </a:r>
          </a:p>
          <a:p>
            <a:r>
              <a:rPr lang="ru-RU" sz="1000" dirty="0"/>
              <a:t>4πr2 × </a:t>
            </a:r>
            <a:r>
              <a:rPr lang="ru-RU" sz="1000" dirty="0" err="1"/>
              <a:t>kq</a:t>
            </a:r>
            <a:r>
              <a:rPr lang="ru-RU" sz="1000" dirty="0"/>
              <a:t>/r2 = 4πkq</a:t>
            </a:r>
          </a:p>
          <a:p>
            <a:r>
              <a:rPr lang="ru-RU" sz="1000" dirty="0"/>
              <a:t>Это и есть </a:t>
            </a:r>
            <a:r>
              <a:rPr lang="ru-RU" sz="1000" dirty="0" smtClean="0"/>
              <a:t>теорема</a:t>
            </a:r>
            <a:r>
              <a:rPr lang="en-US" sz="1000" dirty="0" smtClean="0"/>
              <a:t> </a:t>
            </a:r>
            <a:r>
              <a:rPr lang="ru-RU" sz="1000" dirty="0" smtClean="0"/>
              <a:t>Гаусса</a:t>
            </a:r>
            <a:r>
              <a:rPr lang="ru-RU" sz="1000" dirty="0"/>
              <a:t>.</a:t>
            </a:r>
          </a:p>
          <a:p>
            <a:endParaRPr lang="ru-RU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33CC33"/>
                </a:solidFill>
              </a:rPr>
              <a:t>Гіббса</a:t>
            </a:r>
            <a:r>
              <a:rPr lang="ru-RU" dirty="0" smtClean="0"/>
              <a:t> (1880-ті роки)</a:t>
            </a:r>
            <a:endParaRPr lang="ru-RU" dirty="0"/>
          </a:p>
        </p:txBody>
      </p:sp>
      <p:pic>
        <p:nvPicPr>
          <p:cNvPr id="3" name="Picture 6" descr="200px-Josiah_Willard_Gibbs_-from_MMS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643050"/>
            <a:ext cx="3000396" cy="4500594"/>
          </a:xfrm>
          <a:prstGeom prst="rect">
            <a:avLst/>
          </a:prstGeom>
          <a:noFill/>
        </p:spPr>
      </p:pic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428860" y="2714620"/>
            <a:ext cx="2571768" cy="1785104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Вскоре вышли «Элементы векторного анализа» Гиббса (1880-е годы), а затем </a:t>
            </a:r>
            <a:r>
              <a:rPr lang="ru-RU" sz="10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Хевисайд</a:t>
            </a:r>
            <a:r>
              <a:rPr lang="ru-RU" sz="1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(1903) придал векторному исчислению современный вид. Уже в работах Максвелла </a:t>
            </a:r>
            <a:r>
              <a:rPr lang="ru-RU" sz="10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кватернионная</a:t>
            </a:r>
            <a:r>
              <a:rPr lang="ru-RU" sz="1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терминология почти отсутствует, фактически заменённая на чисто векторную. Термин «векторный анализ» предложил Гиббс (1879) в своём курсе лекций.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33CC33"/>
                </a:solidFill>
              </a:rPr>
              <a:t>Хевісайд</a:t>
            </a:r>
            <a:r>
              <a:rPr lang="ru-RU" dirty="0" smtClean="0"/>
              <a:t> (1903)</a:t>
            </a:r>
            <a:endParaRPr lang="ru-RU" dirty="0"/>
          </a:p>
        </p:txBody>
      </p:sp>
      <p:pic>
        <p:nvPicPr>
          <p:cNvPr id="3" name="Picture 7" descr="200px-Oliver_Heavisid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428736"/>
            <a:ext cx="2857520" cy="4429156"/>
          </a:xfrm>
          <a:prstGeom prst="rect">
            <a:avLst/>
          </a:prstGeom>
          <a:noFill/>
        </p:spPr>
      </p:pic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2786050" y="2285992"/>
            <a:ext cx="2232025" cy="2157413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Хевісайд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розвинув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ідею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іоносфери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передбачивши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існування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шару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Кеннеллі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Хевісайда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Хевісайд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розробив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теорію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ліній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передач (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відому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як «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телеграфні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рівняння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»).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Хевісайд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незалежно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ввів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вектор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Пойнтінга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і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за три роки до Лоренца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знайшов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вираз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для </a:t>
            </a:r>
            <a:r>
              <a:rPr lang="ru-RU" sz="12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сили</a:t>
            </a:r>
            <a:r>
              <a:rPr lang="ru-RU" sz="12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2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Лоренца.</a:t>
            </a:r>
            <a:endParaRPr lang="ru-RU" sz="12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1472208"/>
          </a:xfrm>
          <a:ln w="76200">
            <a:pattFill prst="sphere">
              <a:fgClr>
                <a:srgbClr val="FF6699"/>
              </a:fgClr>
              <a:bgClr>
                <a:srgbClr val="FFFFFF"/>
              </a:bgClr>
            </a:pattFill>
          </a:ln>
        </p:spPr>
        <p:txBody>
          <a:bodyPr/>
          <a:lstStyle/>
          <a:p>
            <a:r>
              <a:rPr lang="ru-RU" sz="2000" dirty="0"/>
              <a:t>   </a:t>
            </a:r>
            <a:r>
              <a:rPr lang="ru-RU" sz="2400" i="1" dirty="0"/>
              <a:t>Алгоритм применения векторов при решении геометрических задач состоит из следующих </a:t>
            </a:r>
            <a:r>
              <a:rPr lang="ru-RU" sz="2400" i="1" dirty="0" smtClean="0"/>
              <a:t> </a:t>
            </a:r>
            <a:r>
              <a:rPr lang="ru-RU" sz="2400" i="1" dirty="0"/>
              <a:t>этапов: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8" y="1772816"/>
            <a:ext cx="6354762" cy="4852392"/>
          </a:xfrm>
        </p:spPr>
        <p:txBody>
          <a:bodyPr/>
          <a:lstStyle/>
          <a:p>
            <a:r>
              <a:rPr lang="ru-RU" sz="2000" i="1" dirty="0">
                <a:solidFill>
                  <a:srgbClr val="003300"/>
                </a:solidFill>
              </a:rPr>
              <a:t>Выясняем, является ли рассматриваемая задача аффинной или метрической.</a:t>
            </a:r>
          </a:p>
          <a:p>
            <a:r>
              <a:rPr lang="ru-RU" sz="2000" i="1" dirty="0">
                <a:solidFill>
                  <a:srgbClr val="003300"/>
                </a:solidFill>
              </a:rPr>
              <a:t>Если задача аффинная, то, как правило, выбираем произвольный базис или вводим в рассмотрение наименьшее количество векторов, через  которые можно выразить все интересующие нас векторы. Если же задача метрическая, то, как правило, выбираем ортонормированный базис.</a:t>
            </a:r>
          </a:p>
          <a:p>
            <a:r>
              <a:rPr lang="ru-RU" sz="2000" i="1" dirty="0">
                <a:solidFill>
                  <a:srgbClr val="003300"/>
                </a:solidFill>
              </a:rPr>
              <a:t>Все, что дано в задаче, записываем с помощью векторов.</a:t>
            </a:r>
          </a:p>
          <a:p>
            <a:r>
              <a:rPr lang="ru-RU" sz="2000" i="1" dirty="0"/>
              <a:t>Все, что необходимо найти или доказать, записываем с помощью векторов.</a:t>
            </a:r>
          </a:p>
          <a:p>
            <a:endParaRPr lang="ru-RU" sz="1600" i="1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2483768" y="332656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Из приведенного алгоритма видно, что если задачу можно перевести на язык векторов, то она решается с помощью векторов. И для успешного использования векторной алгебры к решению геометрических задач необходимо уметь переводить геометрические факты на язык векторов или на языке координат.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519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План</vt:lpstr>
      <vt:lpstr>Поток</vt:lpstr>
      <vt:lpstr>Вектор</vt:lpstr>
      <vt:lpstr>Положення кожної точки траєкторії тіла кинутого горизонтально можна задати вектором положення r, який представляє собою результуюче переміщення:</vt:lpstr>
      <vt:lpstr>Інтуїтивно вектор розуміється як об'єкт, що має величину, напрям і (необов'язково) точку програми. Зачатки векторного числення з'явилися разом з геометричною моделлю комплексних чисел (Гаусс, 1831). Розвинені операції з векторами опублікував Гамільтон як частину свого кватерніонів обчислення (вектор утворювали уявні компоненти кватерниона). Гамільтон запропонував сам термін вектор (лат. vector, що несе) і описав деякі операції векторного аналізу. Цей формалізм використовував Максвелл у своїх працях з електромагнетизму, тим самим звернувши увагу вчених на нове літочислення. Незабаром вийшли «Елементи векторного аналізу» Гіббса (1880-і роки), а потім Хевісайд (1903) надав векторному аналізу сучасного вигляду.</vt:lpstr>
      <vt:lpstr>Гаусс, 1831</vt:lpstr>
      <vt:lpstr>Гіббса (1880-ті роки)</vt:lpstr>
      <vt:lpstr>Хевісайд (1903)</vt:lpstr>
      <vt:lpstr>   Алгоритм применения векторов при решении геометрических задач состоит из следующих  этапов: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Symba</cp:lastModifiedBy>
  <cp:revision>9</cp:revision>
  <dcterms:modified xsi:type="dcterms:W3CDTF">2012-03-19T08:56:23Z</dcterms:modified>
</cp:coreProperties>
</file>