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10"/>
  </p:notesMasterIdLst>
  <p:sldIdLst>
    <p:sldId id="256" r:id="rId2"/>
    <p:sldId id="258" r:id="rId3"/>
    <p:sldId id="266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1E8"/>
    <a:srgbClr val="9BC2ED"/>
    <a:srgbClr val="7EF4F4"/>
    <a:srgbClr val="14C818"/>
    <a:srgbClr val="1F4BEB"/>
    <a:srgbClr val="582C00"/>
    <a:srgbClr val="F9FBC7"/>
    <a:srgbClr val="C70F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8" autoAdjust="0"/>
    <p:restoredTop sz="94614" autoAdjust="0"/>
  </p:normalViewPr>
  <p:slideViewPr>
    <p:cSldViewPr>
      <p:cViewPr varScale="1">
        <p:scale>
          <a:sx n="56" d="100"/>
          <a:sy n="56" d="100"/>
        </p:scale>
        <p:origin x="-9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7" d="100"/>
          <a:sy n="27" d="100"/>
        </p:scale>
        <p:origin x="-126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F7183F-003F-4C63-8CA6-4D2E12250CF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11EBB-C0EF-4229-82EC-A8D48F086B9C}" type="slidenum">
              <a:rPr lang="ru-RU"/>
              <a:pPr/>
              <a:t>1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F8C101-8513-4878-B96C-41C8BA356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D42E-5FBD-4700-9EB0-E0F52E54E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E497-3957-4928-BF51-0FD697E02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5CE9F4-B9B8-44F6-BEDD-039EA9B6D9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3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B20843-8093-41C2-ACA7-C6B90246C9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3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B523FF-3272-4680-90B8-5F24C0434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5E09-F1F8-44C2-ABF0-BC134D6D50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9E06-B21F-4CD0-A9FD-5FC2A9823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176542-EC98-4ACB-9696-6CACF5445C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BB81-BB68-4CA2-8807-D44FA4FDB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ED05-E74F-42C5-A89A-B7C1321A9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627E-248D-439B-85D0-8391F2047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5E92-377C-44B9-AA61-8C5A7E1338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0FDF26-9CFC-4444-9B3F-2D1608C29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428596" y="0"/>
            <a:ext cx="8715404" cy="4643446"/>
          </a:xfrm>
          <a:prstGeom prst="irregularSeal1">
            <a:avLst/>
          </a:prstGeom>
          <a:solidFill>
            <a:srgbClr val="9BC2E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1571612"/>
            <a:ext cx="7772400" cy="1143000"/>
          </a:xfrm>
          <a:effectLst/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Правильные  многогранники</a:t>
            </a:r>
            <a:r>
              <a:rPr lang="ru-RU" sz="4000" i="1" dirty="0">
                <a:effectLst>
                  <a:reflection blurRad="12700" stA="48000" endA="300" endPos="55000" dir="5400000" sy="-90000" algn="bl" rotWithShape="0"/>
                </a:effectLst>
              </a:rPr>
              <a:t>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292600"/>
            <a:ext cx="3455988" cy="1096963"/>
          </a:xfrm>
        </p:spPr>
        <p:txBody>
          <a:bodyPr/>
          <a:lstStyle/>
          <a:p>
            <a:pPr algn="l">
              <a:lnSpc>
                <a:spcPct val="80000"/>
              </a:lnSpc>
              <a:buClr>
                <a:schemeClr val="tx2"/>
              </a:buClr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Clr>
                <a:schemeClr val="tx2"/>
              </a:buClr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70" name="Picture 22" descr="http://encycl.opentopia.com/enimages/24/23901/Compound_of_ten_tetrahedr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848600" cy="762000"/>
          </a:xfrm>
          <a:noFill/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Что такое многогранники?</a:t>
            </a: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71550" y="1628775"/>
            <a:ext cx="3810000" cy="44196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ru-RU" sz="2400"/>
              <a:t>   Выпуклый  многогранник  называется  правильным, если  его  грани  являются  правильными  многоугольниками с  одним и тем  же  числом  сторон и в  каждой  вершине  многогранника  сходится  одно  и  тоже  число  ребер.</a:t>
            </a:r>
          </a:p>
          <a:p>
            <a:pPr>
              <a:buFont typeface="Monotype Sorts" pitchFamily="2" charset="2"/>
              <a:buNone/>
            </a:pPr>
            <a:endParaRPr lang="ru-RU" sz="2400"/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953000" y="1676400"/>
            <a:ext cx="3810000" cy="44196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ru-RU" sz="2400"/>
              <a:t>    Существует  пять  типов правильных  выпуклых  многогранников:</a:t>
            </a:r>
          </a:p>
          <a:p>
            <a:r>
              <a:rPr lang="ru-RU" sz="2400"/>
              <a:t>тетраэдр,</a:t>
            </a:r>
          </a:p>
          <a:p>
            <a:r>
              <a:rPr lang="ru-RU" sz="2400"/>
              <a:t>куб,</a:t>
            </a:r>
          </a:p>
          <a:p>
            <a:r>
              <a:rPr lang="ru-RU" sz="2400"/>
              <a:t>октаэдр,</a:t>
            </a:r>
          </a:p>
          <a:p>
            <a:r>
              <a:rPr lang="ru-RU" sz="2400"/>
              <a:t>додекаэдр,</a:t>
            </a:r>
          </a:p>
          <a:p>
            <a:r>
              <a:rPr lang="ru-RU" sz="2400"/>
              <a:t>икосаэдр.</a:t>
            </a:r>
          </a:p>
          <a:p>
            <a:pPr>
              <a:buFont typeface="Monotype Sorts" pitchFamily="2" charset="2"/>
              <a:buNone/>
            </a:pPr>
            <a:endParaRPr lang="ru-RU"/>
          </a:p>
        </p:txBody>
      </p:sp>
      <p:pic>
        <p:nvPicPr>
          <p:cNvPr id="6159" name="Picture 15" descr="http://s45.radikal.ru/i110/1011/61/36d861f8f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143380"/>
            <a:ext cx="1970617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1828800"/>
          </a:xfrm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ИСТОРИЧЕСКАЯ  </a:t>
            </a:r>
            <a:r>
              <a:rPr lang="ru-RU" b="1" dirty="0" smtClean="0">
                <a:solidFill>
                  <a:schemeClr val="accent2"/>
                </a:solidFill>
              </a:rPr>
              <a:t>СПРАВКА</a:t>
            </a:r>
            <a:endParaRPr lang="ru-RU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ru-RU" sz="2400"/>
              <a:t>Все  эти  типы  многогранников  были  известны  в Древней  Греции. Этим  </a:t>
            </a:r>
            <a:r>
              <a:rPr lang="ru-RU" sz="2400" b="1">
                <a:solidFill>
                  <a:schemeClr val="accent2"/>
                </a:solidFill>
              </a:rPr>
              <a:t>красивым  телам</a:t>
            </a:r>
            <a:r>
              <a:rPr lang="ru-RU" sz="2400"/>
              <a:t>  посвящена  </a:t>
            </a:r>
            <a:r>
              <a:rPr lang="en-US" sz="2400"/>
              <a:t>XIII</a:t>
            </a:r>
            <a:r>
              <a:rPr lang="ru-RU" sz="2400"/>
              <a:t> книга «Начал»  Евклида. Их  называют  еще  телами  Платона.  Они  занимали  видное  место  в его  идеалистической  картине  мира. Четыре  из  них  олицетворяют в  ней  четыре  «сущности»,  или  «стихии»</a:t>
            </a:r>
            <a:r>
              <a:rPr lang="en-US" sz="2400"/>
              <a:t>:</a:t>
            </a:r>
            <a:r>
              <a:rPr lang="ru-RU" sz="2400"/>
              <a:t> тетраэдр -</a:t>
            </a:r>
            <a:r>
              <a:rPr lang="ru-RU" sz="2400">
                <a:solidFill>
                  <a:schemeClr val="folHlink"/>
                </a:solidFill>
              </a:rPr>
              <a:t> </a:t>
            </a:r>
            <a:r>
              <a:rPr lang="ru-RU" sz="2400" b="1">
                <a:solidFill>
                  <a:schemeClr val="accent2"/>
                </a:solidFill>
              </a:rPr>
              <a:t>огонь</a:t>
            </a:r>
            <a:r>
              <a:rPr lang="ru-RU" sz="2400">
                <a:solidFill>
                  <a:schemeClr val="accent2"/>
                </a:solidFill>
              </a:rPr>
              <a:t>,</a:t>
            </a:r>
            <a:r>
              <a:rPr lang="ru-RU" sz="2400"/>
              <a:t> икосаэдр </a:t>
            </a:r>
            <a:r>
              <a:rPr lang="ru-RU" sz="2400">
                <a:solidFill>
                  <a:srgbClr val="1135B9"/>
                </a:solidFill>
              </a:rPr>
              <a:t>- </a:t>
            </a:r>
            <a:r>
              <a:rPr lang="ru-RU" sz="2400" b="1">
                <a:solidFill>
                  <a:srgbClr val="1135B9"/>
                </a:solidFill>
              </a:rPr>
              <a:t>воду</a:t>
            </a:r>
            <a:r>
              <a:rPr lang="ru-RU" sz="2400">
                <a:solidFill>
                  <a:srgbClr val="1135B9"/>
                </a:solidFill>
              </a:rPr>
              <a:t>,</a:t>
            </a:r>
            <a:r>
              <a:rPr lang="ru-RU" sz="2400"/>
              <a:t> куб - </a:t>
            </a:r>
            <a:r>
              <a:rPr lang="ru-RU" sz="2400" b="1">
                <a:solidFill>
                  <a:srgbClr val="14C818"/>
                </a:solidFill>
              </a:rPr>
              <a:t>землю</a:t>
            </a:r>
            <a:r>
              <a:rPr lang="ru-RU" sz="2400">
                <a:solidFill>
                  <a:srgbClr val="14C818"/>
                </a:solidFill>
              </a:rPr>
              <a:t>,</a:t>
            </a:r>
            <a:r>
              <a:rPr lang="ru-RU" sz="2400"/>
              <a:t> октаэдр - </a:t>
            </a:r>
            <a:r>
              <a:rPr lang="ru-RU" sz="2400" b="1">
                <a:solidFill>
                  <a:srgbClr val="6A91E8"/>
                </a:solidFill>
              </a:rPr>
              <a:t>воздух</a:t>
            </a:r>
            <a:r>
              <a:rPr lang="ru-RU" sz="2400">
                <a:solidFill>
                  <a:srgbClr val="6A91E8"/>
                </a:solidFill>
              </a:rPr>
              <a:t>.</a:t>
            </a:r>
            <a:r>
              <a:rPr lang="ru-RU" sz="2400"/>
              <a:t>  Додекаэдр  воплощал  в  себе </a:t>
            </a:r>
            <a:r>
              <a:rPr lang="ru-RU" sz="2400">
                <a:solidFill>
                  <a:srgbClr val="C70FAD"/>
                </a:solidFill>
              </a:rPr>
              <a:t>«</a:t>
            </a:r>
            <a:r>
              <a:rPr lang="ru-RU" sz="2400" b="1">
                <a:solidFill>
                  <a:srgbClr val="C70FAD"/>
                </a:solidFill>
              </a:rPr>
              <a:t>все  сущее</a:t>
            </a:r>
            <a:r>
              <a:rPr lang="ru-RU" sz="2400">
                <a:solidFill>
                  <a:srgbClr val="C70FAD"/>
                </a:solidFill>
              </a:rPr>
              <a:t>»</a:t>
            </a:r>
            <a:r>
              <a:rPr lang="ru-RU" sz="2400"/>
              <a:t>,символизировал  все  мировозрение,  почитался  главнейшим.</a:t>
            </a:r>
            <a:endParaRPr lang="ru-RU"/>
          </a:p>
        </p:txBody>
      </p:sp>
      <p:pic>
        <p:nvPicPr>
          <p:cNvPr id="7" name="Picture 3" descr="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929198"/>
            <a:ext cx="1581152" cy="1453265"/>
          </a:xfrm>
          <a:prstGeom prst="rect">
            <a:avLst/>
          </a:prstGeom>
          <a:noFill/>
        </p:spPr>
      </p:pic>
      <p:pic>
        <p:nvPicPr>
          <p:cNvPr id="8" name="Picture 8" descr="AG0003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000636"/>
            <a:ext cx="1714500" cy="16684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5000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838200"/>
          </a:xfrm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ТЕТРАЭДР.</a:t>
            </a:r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3810000" cy="4724400"/>
          </a:xfrm>
          <a:noFill/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ru-RU" sz="2400" dirty="0"/>
              <a:t>«Тетраэдр» в дословном  переводе  с  греческого  языка означает «четырехгранник.»У  правильного  тетраэдра  грани - правильные  треугольники</a:t>
            </a:r>
            <a:r>
              <a:rPr lang="en-US" sz="2400" dirty="0"/>
              <a:t>;</a:t>
            </a:r>
            <a:r>
              <a:rPr lang="ru-RU" sz="2400" dirty="0"/>
              <a:t> в каждой  вершине  сходится  по  три  ребра. Тетраэдр  представляет  собой  треугольную  пирамиду,  у  которой  все ребра  равны.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2357430"/>
            <a:ext cx="3250429" cy="3500462"/>
          </a:xfrm>
          <a:prstGeom prst="rect">
            <a:avLst/>
          </a:prstGeom>
        </p:spPr>
      </p:pic>
    </p:spTree>
  </p:cSld>
  <p:clrMapOvr>
    <a:masterClrMapping/>
  </p:clrMapOvr>
  <p:transition spd="slow" advTm="35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ГЕКСАЭДР.</a:t>
            </a:r>
            <a:endParaRPr lang="ru-RU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828800"/>
            <a:ext cx="3810000" cy="449580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ru-RU" sz="2400"/>
              <a:t>«Гексаэдр» в переводе с греческого языка  означает «шестигранник».  У  куба  все  грани - квадраты; в каждой  вершине сходится  по  три  ребра . Куб  представляет  собой  прямоугольный  параллелепипед с равными  ребрами.</a:t>
            </a:r>
            <a:endParaRPr lang="ru-RU" sz="2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2000240"/>
            <a:ext cx="3008946" cy="3008946"/>
          </a:xfrm>
          <a:prstGeom prst="rect">
            <a:avLst/>
          </a:prstGeom>
        </p:spPr>
      </p:pic>
    </p:spTree>
  </p:cSld>
  <p:clrMapOvr>
    <a:masterClrMapping/>
  </p:clrMapOvr>
  <p:transition spd="slow" advTm="35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ОКТАЭДР.</a:t>
            </a: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ru-RU" sz="2400" dirty="0"/>
              <a:t>«Октаэдр» в переводе с греческого языка  означает «восьмигранник»</a:t>
            </a:r>
            <a:r>
              <a:rPr lang="en-US" sz="2400" dirty="0"/>
              <a:t>. </a:t>
            </a:r>
            <a:r>
              <a:rPr lang="en-US" sz="2400" dirty="0" err="1"/>
              <a:t>Уоктаэдра</a:t>
            </a:r>
            <a:r>
              <a:rPr lang="en-US" sz="2400" dirty="0"/>
              <a:t>  </a:t>
            </a:r>
            <a:r>
              <a:rPr lang="en-US" sz="2400" dirty="0" err="1"/>
              <a:t>грани</a:t>
            </a:r>
            <a:r>
              <a:rPr lang="en-US" sz="2400" dirty="0"/>
              <a:t> - </a:t>
            </a:r>
            <a:r>
              <a:rPr lang="en-US" sz="2400" dirty="0" err="1"/>
              <a:t>правильные</a:t>
            </a:r>
            <a:r>
              <a:rPr lang="en-US" sz="2400" dirty="0"/>
              <a:t>  </a:t>
            </a:r>
            <a:r>
              <a:rPr lang="en-US" sz="2400" dirty="0" err="1"/>
              <a:t>треугольники</a:t>
            </a:r>
            <a:r>
              <a:rPr lang="en-US" sz="2400" dirty="0"/>
              <a:t>, </a:t>
            </a:r>
            <a:r>
              <a:rPr lang="ru-RU" sz="2400" dirty="0"/>
              <a:t>но в отличие от тетраэдра  в  каждой  его вершине  сходится по четыре  ребра</a:t>
            </a:r>
            <a:r>
              <a:rPr lang="en-US" sz="2400" dirty="0"/>
              <a:t>.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2214554"/>
            <a:ext cx="3214710" cy="3214710"/>
          </a:xfrm>
          <a:prstGeom prst="rect">
            <a:avLst/>
          </a:prstGeom>
        </p:spPr>
      </p:pic>
    </p:spTree>
  </p:cSld>
  <p:clrMapOvr>
    <a:masterClrMapping/>
  </p:clrMapOvr>
  <p:transition spd="slow" advTm="35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ДОДЕКАЭДР</a:t>
            </a:r>
            <a:r>
              <a:rPr lang="en-US">
                <a:solidFill>
                  <a:schemeClr val="accent2"/>
                </a:solidFill>
              </a:rPr>
              <a:t>.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ru-RU" sz="2400"/>
              <a:t>«Додекаэдр» в переводе  с греческого языка  означает «двенадцатигранник»</a:t>
            </a:r>
            <a:r>
              <a:rPr lang="en-US" sz="2400"/>
              <a:t>. </a:t>
            </a:r>
            <a:r>
              <a:rPr lang="ru-RU" sz="2400"/>
              <a:t>У  додекаэдра  грани - правильные  пятиугольники</a:t>
            </a:r>
            <a:r>
              <a:rPr lang="en-US" sz="2400"/>
              <a:t>.</a:t>
            </a:r>
            <a:r>
              <a:rPr lang="ru-RU" sz="2400"/>
              <a:t> В  каждой  вершине  сходится  по  три  ребра</a:t>
            </a:r>
            <a:r>
              <a:rPr lang="en-US" sz="2400"/>
              <a:t>.</a:t>
            </a:r>
            <a:endParaRPr lang="ru-RU" sz="2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143116"/>
            <a:ext cx="3008946" cy="3008946"/>
          </a:xfrm>
          <a:prstGeom prst="rect">
            <a:avLst/>
          </a:prstGeom>
        </p:spPr>
      </p:pic>
    </p:spTree>
  </p:cSld>
  <p:clrMapOvr>
    <a:masterClrMapping/>
  </p:clrMapOvr>
  <p:transition spd="slow" advTm="3500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ИКОСАЭДР.</a:t>
            </a: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ru-RU" sz="2400"/>
              <a:t>«Икосаэдр»  в  переводе  с  греческого  языка  означает  «двадцатигранник».  У  икосаэдра  грани  - правильные  треугольники, но  в  отличие  от  тетраэдра  и октаэдра в  каждой  вершине сходится  по  пять  ребер.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2071678"/>
            <a:ext cx="3286148" cy="3286148"/>
          </a:xfrm>
          <a:prstGeom prst="rect">
            <a:avLst/>
          </a:prstGeom>
        </p:spPr>
      </p:pic>
    </p:spTree>
  </p:cSld>
  <p:clrMapOvr>
    <a:masterClrMapping/>
  </p:clrMapOvr>
  <p:transition spd="slow" advTm="35000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1039</TotalTime>
  <Words>325</Words>
  <Application>Microsoft PowerPoint</Application>
  <PresentationFormat>Экран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Правильные  многогранники.</vt:lpstr>
      <vt:lpstr>Что такое многогранники?</vt:lpstr>
      <vt:lpstr>ИСТОРИЧЕСКАЯ  СПРАВКА</vt:lpstr>
      <vt:lpstr>ТЕТРАЭДР.</vt:lpstr>
      <vt:lpstr>ГЕКСАЭДР.</vt:lpstr>
      <vt:lpstr>ОКТАЭДР.</vt:lpstr>
      <vt:lpstr>ДОДЕКАЭДР.</vt:lpstr>
      <vt:lpstr>ИКОСАЭДР.</vt:lpstr>
    </vt:vector>
  </TitlesOfParts>
  <Company>ПРИПИТ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Правильные  многогранники.</dc:title>
  <dc:creator>507c1</dc:creator>
  <cp:lastModifiedBy>5732Z</cp:lastModifiedBy>
  <cp:revision>77</cp:revision>
  <dcterms:created xsi:type="dcterms:W3CDTF">2001-09-25T10:02:36Z</dcterms:created>
  <dcterms:modified xsi:type="dcterms:W3CDTF">2013-04-23T13:33:06Z</dcterms:modified>
</cp:coreProperties>
</file>