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1AA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7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B4127-D8C1-47AC-98CF-A5A550865481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51E12-46EC-4D2F-9BB6-B1AA7C65B5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398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51E12-46EC-4D2F-9BB6-B1AA7C65B5A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991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/>
              <a:t>Проект</a:t>
            </a:r>
            <a:r>
              <a:rPr lang="uk-UA" sz="3200" b="1" i="1" dirty="0"/>
              <a:t> </a:t>
            </a:r>
            <a:r>
              <a:rPr lang="uk-UA" sz="3200" b="1" i="1" dirty="0" smtClean="0"/>
              <a:t> на тему</a:t>
            </a:r>
            <a:r>
              <a:rPr lang="en-US" sz="3200" b="1" i="1" dirty="0" smtClean="0"/>
              <a:t>: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944216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tx1"/>
                </a:solidFill>
              </a:rPr>
              <a:t>“</a:t>
            </a:r>
            <a:r>
              <a:rPr lang="uk-UA" sz="4800" b="1" i="1" dirty="0" err="1" smtClean="0">
                <a:solidFill>
                  <a:schemeClr val="tx1"/>
                </a:solidFill>
              </a:rPr>
              <a:t>Бісектор</a:t>
            </a:r>
            <a:r>
              <a:rPr lang="uk-UA" sz="4800" b="1" i="1" dirty="0" smtClean="0">
                <a:solidFill>
                  <a:schemeClr val="tx1"/>
                </a:solidFill>
              </a:rPr>
              <a:t> двогранного кута</a:t>
            </a:r>
            <a:r>
              <a:rPr lang="en-US" sz="4800" b="1" i="1" dirty="0" smtClean="0">
                <a:solidFill>
                  <a:schemeClr val="tx1"/>
                </a:solidFill>
              </a:rPr>
              <a:t>”</a:t>
            </a:r>
            <a:r>
              <a:rPr lang="uk-UA" sz="4800" b="1" i="1" dirty="0" smtClean="0">
                <a:solidFill>
                  <a:schemeClr val="tx1"/>
                </a:solidFill>
              </a:rPr>
              <a:t> </a:t>
            </a:r>
            <a:endParaRPr lang="ru-RU" sz="4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39140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1000">
        <p:circle/>
      </p:transition>
    </mc:Choice>
    <mc:Fallback>
      <p:transition spd="slow" advTm="1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1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 smtClean="0"/>
              <a:t>Бісектор</a:t>
            </a:r>
            <a:r>
              <a:rPr lang="uk-UA" b="1" i="1" dirty="0" smtClean="0"/>
              <a:t> двогранного кута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err="1" smtClean="0"/>
              <a:t>Бісектором</a:t>
            </a:r>
            <a:r>
              <a:rPr lang="uk-UA" i="1" dirty="0" smtClean="0"/>
              <a:t> двогранного кута називають півплощину, що поділяє його на два рівні двогранних кути. Границею </a:t>
            </a:r>
            <a:r>
              <a:rPr lang="uk-UA" i="1" dirty="0" err="1" smtClean="0"/>
              <a:t>бісектора</a:t>
            </a:r>
            <a:r>
              <a:rPr lang="uk-UA" i="1" dirty="0" smtClean="0"/>
              <a:t> є ребро двогранного кута.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0631113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grpId="1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grpId="1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err="1" smtClean="0"/>
              <a:t>Бісектор</a:t>
            </a:r>
            <a:r>
              <a:rPr lang="uk-UA" b="1" i="1" dirty="0" smtClean="0"/>
              <a:t> існує для будь-якого </a:t>
            </a:r>
            <a:r>
              <a:rPr lang="uk-UA" b="1" i="1" dirty="0" err="1" smtClean="0"/>
              <a:t>двограноого</a:t>
            </a:r>
            <a:r>
              <a:rPr lang="uk-UA" b="1" i="1" dirty="0" smtClean="0"/>
              <a:t> кута</a:t>
            </a:r>
            <a:endParaRPr lang="ru-RU" b="1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i="1" dirty="0" smtClean="0"/>
              <a:t>Будуємо </a:t>
            </a:r>
            <a:r>
              <a:rPr lang="uk-UA" i="1" dirty="0" err="1" smtClean="0"/>
              <a:t>бісектор</a:t>
            </a:r>
            <a:r>
              <a:rPr lang="uk-UA" i="1" dirty="0" smtClean="0"/>
              <a:t> двогранного кута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1600" i="1" dirty="0" smtClean="0"/>
              <a:t>1) будуємо лінійний кут АОВ даного двогранного кута</a:t>
            </a:r>
            <a:r>
              <a:rPr lang="en-US" sz="1600" i="1" dirty="0" smtClean="0"/>
              <a:t> </a:t>
            </a:r>
            <a:r>
              <a:rPr lang="el-GR" sz="1600" dirty="0"/>
              <a:t>α</a:t>
            </a:r>
            <a:r>
              <a:rPr lang="en-US" sz="1600" dirty="0">
                <a:ea typeface="Cambria Math" pitchFamily="18" charset="0"/>
                <a:cs typeface="Aparajita" pitchFamily="34" charset="0"/>
              </a:rPr>
              <a:t>n</a:t>
            </a:r>
            <a:r>
              <a:rPr lang="el-GR" sz="1600" dirty="0"/>
              <a:t>β</a:t>
            </a:r>
            <a:endParaRPr lang="en-US" sz="1600" dirty="0" smtClean="0"/>
          </a:p>
          <a:p>
            <a:r>
              <a:rPr lang="uk-UA" sz="1600" dirty="0" smtClean="0"/>
              <a:t> </a:t>
            </a:r>
            <a:r>
              <a:rPr lang="ru-RU" sz="1600" i="1" dirty="0" smtClean="0"/>
              <a:t>2) у (АОВ) буду</a:t>
            </a:r>
            <a:r>
              <a:rPr lang="uk-UA" sz="1600" i="1" dirty="0" err="1" smtClean="0"/>
              <a:t>ємо</a:t>
            </a:r>
            <a:r>
              <a:rPr lang="uk-UA" sz="1600" i="1" dirty="0" smtClean="0"/>
              <a:t> бісектрису</a:t>
            </a:r>
            <a:r>
              <a:rPr lang="uk-UA" sz="1600" i="1" dirty="0" smtClean="0">
                <a:latin typeface="Constantia" pitchFamily="18" charset="0"/>
              </a:rPr>
              <a:t> </a:t>
            </a:r>
            <a:r>
              <a:rPr lang="en-US" sz="1600" i="1" dirty="0" smtClean="0">
                <a:latin typeface="Constantia" pitchFamily="18" charset="0"/>
              </a:rPr>
              <a:t>l </a:t>
            </a:r>
            <a:r>
              <a:rPr lang="uk-UA" sz="1600" i="1" dirty="0" smtClean="0"/>
              <a:t>кута</a:t>
            </a:r>
            <a:r>
              <a:rPr lang="uk-UA" sz="1600" i="1" dirty="0" smtClean="0">
                <a:latin typeface="Constantia" pitchFamily="18" charset="0"/>
              </a:rPr>
              <a:t> АОВ</a:t>
            </a:r>
          </a:p>
          <a:p>
            <a:r>
              <a:rPr lang="uk-UA" sz="1600" i="1" dirty="0" smtClean="0"/>
              <a:t>Півплощина</a:t>
            </a:r>
            <a:r>
              <a:rPr lang="uk-UA" sz="1600" i="1" dirty="0" smtClean="0">
                <a:latin typeface="Constantia" pitchFamily="18" charset="0"/>
              </a:rPr>
              <a:t>, що визначена ребром даного кута </a:t>
            </a:r>
            <a:r>
              <a:rPr lang="en-US" sz="1600" i="1" dirty="0" smtClean="0">
                <a:latin typeface="Constantia" pitchFamily="18" charset="0"/>
              </a:rPr>
              <a:t>n</a:t>
            </a:r>
            <a:r>
              <a:rPr lang="uk-UA" sz="1600" i="1" dirty="0" smtClean="0">
                <a:latin typeface="Constantia" pitchFamily="18" charset="0"/>
              </a:rPr>
              <a:t> і променем </a:t>
            </a:r>
            <a:r>
              <a:rPr lang="en-US" sz="1600" i="1" dirty="0" smtClean="0">
                <a:latin typeface="Aparajita" pitchFamily="34" charset="0"/>
                <a:ea typeface="Cambria Math" pitchFamily="18" charset="0"/>
                <a:cs typeface="Aparajita" pitchFamily="34" charset="0"/>
              </a:rPr>
              <a:t>l</a:t>
            </a:r>
            <a:r>
              <a:rPr lang="uk-UA" sz="1600" i="1" dirty="0" smtClean="0">
                <a:latin typeface="Aparajita" pitchFamily="34" charset="0"/>
                <a:ea typeface="Cambria Math" pitchFamily="18" charset="0"/>
                <a:cs typeface="Aparajita" pitchFamily="34" charset="0"/>
              </a:rPr>
              <a:t>, </a:t>
            </a:r>
            <a:r>
              <a:rPr lang="uk-UA" sz="1600" i="1" dirty="0" smtClean="0">
                <a:ea typeface="Cambria Math" pitchFamily="18" charset="0"/>
                <a:cs typeface="Aparajita" pitchFamily="34" charset="0"/>
              </a:rPr>
              <a:t>є шуканим </a:t>
            </a:r>
            <a:r>
              <a:rPr lang="uk-UA" sz="1600" i="1" dirty="0" err="1" smtClean="0">
                <a:ea typeface="Cambria Math" pitchFamily="18" charset="0"/>
                <a:cs typeface="Aparajita" pitchFamily="34" charset="0"/>
              </a:rPr>
              <a:t>бісектором</a:t>
            </a:r>
            <a:r>
              <a:rPr lang="uk-UA" sz="1600" i="1" dirty="0" smtClean="0">
                <a:ea typeface="Cambria Math" pitchFamily="18" charset="0"/>
                <a:cs typeface="Aparajita" pitchFamily="34" charset="0"/>
              </a:rPr>
              <a:t> кута</a:t>
            </a:r>
            <a:r>
              <a:rPr lang="el-GR" sz="1600" i="1" dirty="0"/>
              <a:t> </a:t>
            </a:r>
            <a:r>
              <a:rPr lang="el-GR" sz="1600" dirty="0" smtClean="0"/>
              <a:t>α</a:t>
            </a:r>
            <a:r>
              <a:rPr lang="en-US" sz="1600" dirty="0" smtClean="0">
                <a:ea typeface="Cambria Math" pitchFamily="18" charset="0"/>
                <a:cs typeface="Aparajita" pitchFamily="34" charset="0"/>
              </a:rPr>
              <a:t>n</a:t>
            </a:r>
            <a:r>
              <a:rPr lang="el-GR" sz="1600" dirty="0" smtClean="0"/>
              <a:t>β</a:t>
            </a:r>
            <a:endParaRPr lang="uk-UA" sz="1600" dirty="0" smtClean="0"/>
          </a:p>
          <a:p>
            <a:r>
              <a:rPr lang="uk-UA" sz="1600" i="1" dirty="0">
                <a:ea typeface="Cambria Math" pitchFamily="18" charset="0"/>
                <a:cs typeface="Aparajita" pitchFamily="34" charset="0"/>
              </a:rPr>
              <a:t> </a:t>
            </a:r>
            <a:r>
              <a:rPr lang="uk-UA" sz="1600" i="1" dirty="0" smtClean="0">
                <a:ea typeface="Cambria Math" pitchFamily="18" charset="0"/>
                <a:cs typeface="Aparajita" pitchFamily="34" charset="0"/>
              </a:rPr>
              <a:t>Площина АОВ перпендикулярна до спільного ребра </a:t>
            </a:r>
            <a:r>
              <a:rPr lang="en-US" sz="1600" i="1" dirty="0" smtClean="0">
                <a:ea typeface="Cambria Math" pitchFamily="18" charset="0"/>
                <a:cs typeface="Aparajita" pitchFamily="34" charset="0"/>
              </a:rPr>
              <a:t>n</a:t>
            </a:r>
            <a:r>
              <a:rPr lang="uk-UA" sz="1600" i="1" dirty="0" smtClean="0">
                <a:ea typeface="Cambria Math" pitchFamily="18" charset="0"/>
                <a:cs typeface="Aparajita" pitchFamily="34" charset="0"/>
              </a:rPr>
              <a:t> даного й утворених двогранних кутів. Тоді кути АОВ, АОС, СОВ-лінійні кути двогранних кутів </a:t>
            </a:r>
            <a:r>
              <a:rPr lang="el-GR" sz="1600" dirty="0" smtClean="0"/>
              <a:t>α</a:t>
            </a:r>
            <a:r>
              <a:rPr lang="en-US" sz="1600" dirty="0"/>
              <a:t>n</a:t>
            </a:r>
            <a:r>
              <a:rPr lang="el-GR" sz="1600" i="1" dirty="0" smtClean="0"/>
              <a:t> </a:t>
            </a:r>
            <a:r>
              <a:rPr lang="el-GR" sz="1600" dirty="0"/>
              <a:t>β</a:t>
            </a:r>
            <a:r>
              <a:rPr lang="el-GR" sz="1600" i="1" dirty="0" smtClean="0"/>
              <a:t>,</a:t>
            </a:r>
            <a:r>
              <a:rPr lang="en-US" sz="1600" i="1" dirty="0" smtClean="0"/>
              <a:t> </a:t>
            </a:r>
            <a:r>
              <a:rPr lang="el-GR" sz="1600" dirty="0" smtClean="0"/>
              <a:t>α</a:t>
            </a:r>
            <a:r>
              <a:rPr lang="en-US" sz="1600" dirty="0" smtClean="0"/>
              <a:t>n</a:t>
            </a:r>
            <a:r>
              <a:rPr lang="el-GR" sz="1600" dirty="0" smtClean="0"/>
              <a:t>γ</a:t>
            </a:r>
            <a:r>
              <a:rPr lang="uk-UA" sz="1600" i="1" dirty="0" smtClean="0"/>
              <a:t>, </a:t>
            </a:r>
            <a:r>
              <a:rPr lang="en-US" sz="1600" i="1" dirty="0" smtClean="0"/>
              <a:t> </a:t>
            </a:r>
            <a:r>
              <a:rPr lang="el-GR" sz="1600" dirty="0" smtClean="0"/>
              <a:t>γ</a:t>
            </a:r>
            <a:r>
              <a:rPr lang="en-US" sz="1600" dirty="0" smtClean="0"/>
              <a:t>n</a:t>
            </a:r>
            <a:r>
              <a:rPr lang="el-GR" sz="1600" dirty="0" smtClean="0"/>
              <a:t>β</a:t>
            </a:r>
            <a:r>
              <a:rPr lang="uk-UA" sz="1600" i="1" dirty="0" smtClean="0"/>
              <a:t> відповідно. </a:t>
            </a:r>
            <a:r>
              <a:rPr lang="uk-UA" sz="1600" i="1" dirty="0"/>
              <a:t>З</a:t>
            </a:r>
            <a:r>
              <a:rPr lang="uk-UA" sz="1600" i="1" dirty="0" smtClean="0"/>
              <a:t>а побудовою промінь </a:t>
            </a:r>
            <a:r>
              <a:rPr lang="en-US" sz="2000" i="1" dirty="0" smtClean="0">
                <a:latin typeface="Aparajita" pitchFamily="34" charset="0"/>
                <a:cs typeface="Aparajita" pitchFamily="34" charset="0"/>
              </a:rPr>
              <a:t> l </a:t>
            </a:r>
            <a:r>
              <a:rPr lang="uk-UA" sz="2000" i="1" dirty="0" smtClean="0">
                <a:latin typeface="Aparajita" pitchFamily="34" charset="0"/>
                <a:cs typeface="Aparajita" pitchFamily="34" charset="0"/>
              </a:rPr>
              <a:t>– </a:t>
            </a:r>
            <a:r>
              <a:rPr lang="uk-UA" sz="1400" i="1" dirty="0" smtClean="0">
                <a:cs typeface="Aparajita" pitchFamily="34" charset="0"/>
              </a:rPr>
              <a:t>бісектриса кута АОВ,</a:t>
            </a:r>
            <a:r>
              <a:rPr lang="uk-UA" sz="1400" i="1" dirty="0">
                <a:cs typeface="Aparajita" pitchFamily="34" charset="0"/>
              </a:rPr>
              <a:t> </a:t>
            </a:r>
            <a:r>
              <a:rPr lang="uk-UA" sz="1400" i="1" dirty="0" smtClean="0">
                <a:cs typeface="Aparajita" pitchFamily="34" charset="0"/>
              </a:rPr>
              <a:t>тобто </a:t>
            </a:r>
            <a:r>
              <a:rPr lang="uk-UA" sz="1400" i="1" dirty="0">
                <a:cs typeface="Aparajita" pitchFamily="34" charset="0"/>
              </a:rPr>
              <a:t>∠АОС</a:t>
            </a:r>
            <a:r>
              <a:rPr lang="uk-UA" sz="1400" i="1" dirty="0" smtClean="0">
                <a:cs typeface="Aparajita" pitchFamily="34" charset="0"/>
              </a:rPr>
              <a:t>= </a:t>
            </a:r>
            <a:r>
              <a:rPr lang="uk-UA" sz="1400" i="1" dirty="0">
                <a:cs typeface="Aparajita" pitchFamily="34" charset="0"/>
              </a:rPr>
              <a:t>∠СОВ</a:t>
            </a:r>
            <a:r>
              <a:rPr lang="uk-UA" sz="1400" i="1" dirty="0" smtClean="0">
                <a:cs typeface="Aparajita" pitchFamily="34" charset="0"/>
              </a:rPr>
              <a:t>. Тоді двогранні кути </a:t>
            </a:r>
            <a:r>
              <a:rPr lang="el-GR" sz="1800" dirty="0" smtClean="0"/>
              <a:t>α</a:t>
            </a:r>
            <a:r>
              <a:rPr lang="en-US" sz="1800" dirty="0" smtClean="0">
                <a:ea typeface="Cambria Math" pitchFamily="18" charset="0"/>
                <a:cs typeface="Aparajita" pitchFamily="34" charset="0"/>
              </a:rPr>
              <a:t>n</a:t>
            </a:r>
            <a:r>
              <a:rPr lang="el-GR" sz="1800" dirty="0" smtClean="0"/>
              <a:t>γ</a:t>
            </a:r>
            <a:r>
              <a:rPr lang="uk-UA" sz="1800" i="1" dirty="0" smtClean="0"/>
              <a:t> і </a:t>
            </a:r>
            <a:r>
              <a:rPr lang="el-GR" sz="1800" dirty="0" smtClean="0"/>
              <a:t>γ</a:t>
            </a:r>
            <a:r>
              <a:rPr lang="en-US" sz="1800" dirty="0" smtClean="0">
                <a:ea typeface="Cambria Math" pitchFamily="18" charset="0"/>
                <a:cs typeface="Aparajita" pitchFamily="34" charset="0"/>
              </a:rPr>
              <a:t>n</a:t>
            </a:r>
            <a:r>
              <a:rPr lang="el-GR" sz="1800" dirty="0" smtClean="0"/>
              <a:t>β</a:t>
            </a:r>
            <a:r>
              <a:rPr lang="uk-UA" sz="1800" i="1" dirty="0" smtClean="0"/>
              <a:t> рівні, </a:t>
            </a:r>
            <a:r>
              <a:rPr lang="el-GR" sz="1800" dirty="0" smtClean="0"/>
              <a:t>γ</a:t>
            </a:r>
            <a:r>
              <a:rPr lang="uk-UA" sz="1800" i="1" dirty="0" smtClean="0"/>
              <a:t>- </a:t>
            </a:r>
            <a:r>
              <a:rPr lang="uk-UA" sz="1800" i="1" dirty="0" err="1" smtClean="0"/>
              <a:t>бісектор</a:t>
            </a:r>
            <a:r>
              <a:rPr lang="uk-UA" sz="1800" i="1" dirty="0" smtClean="0"/>
              <a:t> </a:t>
            </a:r>
            <a:r>
              <a:rPr lang="el-GR" sz="1800" dirty="0"/>
              <a:t>α</a:t>
            </a:r>
            <a:r>
              <a:rPr lang="en-US" sz="1800" dirty="0">
                <a:ea typeface="Cambria Math" pitchFamily="18" charset="0"/>
                <a:cs typeface="Aparajita" pitchFamily="34" charset="0"/>
              </a:rPr>
              <a:t>n</a:t>
            </a:r>
            <a:r>
              <a:rPr lang="el-GR" sz="1800" dirty="0" smtClean="0"/>
              <a:t>β</a:t>
            </a:r>
            <a:r>
              <a:rPr lang="uk-UA" sz="1800" i="1" dirty="0" smtClean="0"/>
              <a:t>.</a:t>
            </a:r>
            <a:endParaRPr lang="en-US" sz="1800" i="1" dirty="0" smtClean="0">
              <a:ea typeface="Cambria Math" pitchFamily="18" charset="0"/>
              <a:cs typeface="Aparajita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" name="Содержимое 33" descr="0_5b687_a3e82904_L.pn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716016" y="2420888"/>
            <a:ext cx="4041775" cy="3847770"/>
          </a:xfrm>
          <a:solidFill>
            <a:schemeClr val="bg1"/>
          </a:solidFill>
        </p:spPr>
      </p:pic>
      <p:sp>
        <p:nvSpPr>
          <p:cNvPr id="35" name="Параллелограмм 34"/>
          <p:cNvSpPr/>
          <p:nvPr/>
        </p:nvSpPr>
        <p:spPr>
          <a:xfrm rot="743882">
            <a:off x="5656805" y="4745927"/>
            <a:ext cx="2310771" cy="965397"/>
          </a:xfrm>
          <a:prstGeom prst="parallelogram">
            <a:avLst>
              <a:gd name="adj" fmla="val 69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араллелограмм 35"/>
          <p:cNvSpPr/>
          <p:nvPr/>
        </p:nvSpPr>
        <p:spPr>
          <a:xfrm rot="19004028">
            <a:off x="4866841" y="3623239"/>
            <a:ext cx="1576174" cy="1485469"/>
          </a:xfrm>
          <a:prstGeom prst="parallelogram">
            <a:avLst>
              <a:gd name="adj" fmla="val 2401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2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3" name="Параллелограмм 32"/>
          <p:cNvSpPr/>
          <p:nvPr/>
        </p:nvSpPr>
        <p:spPr>
          <a:xfrm rot="19044703">
            <a:off x="4944792" y="3899621"/>
            <a:ext cx="2150146" cy="961365"/>
          </a:xfrm>
          <a:prstGeom prst="parallelogram">
            <a:avLst>
              <a:gd name="adj" fmla="val 103487"/>
            </a:avLst>
          </a:prstGeom>
          <a:solidFill>
            <a:srgbClr val="F21AAA">
              <a:alpha val="62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араллелограмм 39"/>
          <p:cNvSpPr/>
          <p:nvPr/>
        </p:nvSpPr>
        <p:spPr>
          <a:xfrm rot="3548880">
            <a:off x="5004444" y="4073242"/>
            <a:ext cx="2040732" cy="655731"/>
          </a:xfrm>
          <a:prstGeom prst="parallelogram">
            <a:avLst>
              <a:gd name="adj" fmla="val 69649"/>
            </a:avLst>
          </a:prstGeom>
          <a:solidFill>
            <a:schemeClr val="accent6">
              <a:lumMod val="60000"/>
              <a:lumOff val="4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6012160" y="3789040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Дуга 44"/>
          <p:cNvSpPr/>
          <p:nvPr/>
        </p:nvSpPr>
        <p:spPr>
          <a:xfrm>
            <a:off x="5868144" y="4869160"/>
            <a:ext cx="360040" cy="3600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18457440">
            <a:off x="5659161" y="4451714"/>
            <a:ext cx="417965" cy="40516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5796136" y="4869160"/>
            <a:ext cx="216024" cy="288032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омб 49"/>
          <p:cNvSpPr/>
          <p:nvPr/>
        </p:nvSpPr>
        <p:spPr>
          <a:xfrm rot="4022911" flipV="1">
            <a:off x="6000988" y="4972872"/>
            <a:ext cx="108979" cy="296631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 flipH="1">
            <a:off x="6732240" y="5013176"/>
            <a:ext cx="144016" cy="14401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Блок-схема: узел 17"/>
          <p:cNvSpPr/>
          <p:nvPr/>
        </p:nvSpPr>
        <p:spPr>
          <a:xfrm flipH="1" flipV="1">
            <a:off x="5940152" y="4941168"/>
            <a:ext cx="144016" cy="14401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Блок-схема: узел 18"/>
          <p:cNvSpPr/>
          <p:nvPr/>
        </p:nvSpPr>
        <p:spPr>
          <a:xfrm>
            <a:off x="5940152" y="3717032"/>
            <a:ext cx="144016" cy="14401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5292080" y="3861048"/>
            <a:ext cx="144016" cy="14401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804248" y="49411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228184" y="50131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52120" y="51571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64088" y="41490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868144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004048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932040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228184" y="35730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868144" y="4149080"/>
            <a:ext cx="11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parajita" pitchFamily="34" charset="0"/>
                <a:cs typeface="Aparajita" pitchFamily="34" charset="0"/>
              </a:rPr>
              <a:t>l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948264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084168" y="45811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12173247"/>
      </p:ext>
    </p:extLst>
  </p:cSld>
  <p:clrMapOvr>
    <a:masterClrMapping/>
  </p:clrMapOvr>
  <p:transition spd="slow" advClick="0" advTm="59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000"/>
                            </p:stCondLst>
                            <p:childTnLst>
                              <p:par>
                                <p:cTn id="13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5" grpId="0" animBg="1"/>
      <p:bldP spid="36" grpId="0" animBg="1"/>
      <p:bldP spid="33" grpId="0" animBg="1"/>
      <p:bldP spid="40" grpId="0" animBg="1"/>
      <p:bldP spid="45" grpId="0" animBg="1"/>
      <p:bldP spid="47" grpId="0" animBg="1"/>
      <p:bldP spid="49" grpId="0" animBg="1"/>
      <p:bldP spid="50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 smtClean="0"/>
              <a:t>Властивості </a:t>
            </a:r>
            <a:r>
              <a:rPr lang="uk-UA" i="1" dirty="0" err="1" smtClean="0"/>
              <a:t>бісектора</a:t>
            </a:r>
            <a:r>
              <a:rPr lang="uk-UA" i="1" dirty="0" smtClean="0"/>
              <a:t> двогранного кута </a:t>
            </a:r>
            <a:endParaRPr lang="ru-RU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uk-UA" sz="2000" i="1" dirty="0"/>
              <a:t>1) </a:t>
            </a:r>
            <a:r>
              <a:rPr lang="uk-UA" sz="2000" i="1" dirty="0" err="1"/>
              <a:t>Бісектор</a:t>
            </a:r>
            <a:r>
              <a:rPr lang="uk-UA" sz="2000" i="1" dirty="0"/>
              <a:t> двогранного кута перетинає його лінійний кут по бісектрисі цього лінійного кута.</a:t>
            </a:r>
          </a:p>
          <a:p>
            <a:r>
              <a:rPr lang="uk-UA" sz="2000" i="1" dirty="0"/>
              <a:t>2) Бісектриса будь-якого лінійного кута даного двогранного кута належить його </a:t>
            </a:r>
            <a:r>
              <a:rPr lang="uk-UA" sz="2000" i="1" dirty="0" err="1"/>
              <a:t>бісектору</a:t>
            </a:r>
            <a:r>
              <a:rPr lang="uk-UA" sz="2000" i="1" dirty="0"/>
              <a:t>.</a:t>
            </a:r>
          </a:p>
          <a:p>
            <a:r>
              <a:rPr lang="uk-UA" sz="2000" i="1" dirty="0"/>
              <a:t>3) Будь-яка точка </a:t>
            </a:r>
            <a:r>
              <a:rPr lang="uk-UA" sz="2000" i="1" dirty="0" err="1"/>
              <a:t>бісектора</a:t>
            </a:r>
            <a:r>
              <a:rPr lang="uk-UA" sz="2000" i="1" dirty="0"/>
              <a:t> двогранного кута рівновіддалена від його граней.</a:t>
            </a:r>
            <a:endParaRPr lang="ru-RU" sz="2000" i="1" dirty="0"/>
          </a:p>
          <a:p>
            <a:endParaRPr lang="ru-RU" dirty="0"/>
          </a:p>
        </p:txBody>
      </p:sp>
      <p:pic>
        <p:nvPicPr>
          <p:cNvPr id="7" name="Содержимое 6" descr="0_5b687_a3e82904_L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35896" y="1556792"/>
            <a:ext cx="5112568" cy="4533334"/>
          </a:xfrm>
          <a:ln cap="rnd">
            <a:solidFill>
              <a:schemeClr val="tx1"/>
            </a:solidFill>
          </a:ln>
          <a:scene3d>
            <a:camera prst="orthographicFront">
              <a:rot lat="0" lon="20399978" rev="0"/>
            </a:camera>
            <a:lightRig rig="threePt" dir="t"/>
          </a:scene3d>
        </p:spPr>
      </p:pic>
      <p:sp>
        <p:nvSpPr>
          <p:cNvPr id="11" name="Параллелограмм 10"/>
          <p:cNvSpPr/>
          <p:nvPr/>
        </p:nvSpPr>
        <p:spPr>
          <a:xfrm rot="3989306">
            <a:off x="4781584" y="3506339"/>
            <a:ext cx="3556078" cy="2455525"/>
          </a:xfrm>
          <a:prstGeom prst="parallelogram">
            <a:avLst/>
          </a:prstGeom>
          <a:solidFill>
            <a:schemeClr val="tx2">
              <a:lumMod val="60000"/>
              <a:lumOff val="40000"/>
              <a:alpha val="81000"/>
            </a:schemeClr>
          </a:solidFill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араллелограмм 11"/>
          <p:cNvSpPr/>
          <p:nvPr/>
        </p:nvSpPr>
        <p:spPr>
          <a:xfrm rot="20567293">
            <a:off x="4452400" y="2786565"/>
            <a:ext cx="2705853" cy="1547935"/>
          </a:xfrm>
          <a:prstGeom prst="parallelogram">
            <a:avLst>
              <a:gd name="adj" fmla="val 10551"/>
            </a:avLst>
          </a:prstGeom>
          <a:solidFill>
            <a:srgbClr val="FF0000">
              <a:alpha val="42000"/>
            </a:srgbClr>
          </a:solidFill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с одним скругленным углом 45"/>
          <p:cNvSpPr/>
          <p:nvPr/>
        </p:nvSpPr>
        <p:spPr>
          <a:xfrm rot="21425997">
            <a:off x="5326877" y="3336963"/>
            <a:ext cx="2094253" cy="1560560"/>
          </a:xfrm>
          <a:prstGeom prst="round1Rect">
            <a:avLst>
              <a:gd name="adj" fmla="val 39519"/>
            </a:avLst>
          </a:prstGeom>
          <a:solidFill>
            <a:schemeClr val="accent3">
              <a:lumMod val="60000"/>
              <a:lumOff val="40000"/>
              <a:alpha val="57000"/>
            </a:schemeClr>
          </a:solidFill>
          <a:ln>
            <a:solidFill>
              <a:schemeClr val="tx1"/>
            </a:solidFill>
          </a:ln>
          <a:effectLst/>
          <a:scene3d>
            <a:camera prst="isometricLeftDown">
              <a:rot lat="2063564" lon="3428872" rev="415952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5796136" y="3645024"/>
            <a:ext cx="1008112" cy="72008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724128" y="3861048"/>
            <a:ext cx="792088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300192" y="3861048"/>
            <a:ext cx="216024" cy="792088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 flipV="1">
            <a:off x="5652120" y="3356992"/>
            <a:ext cx="144016" cy="936104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6012160" y="3789040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6372200" y="422108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Дуга 82"/>
          <p:cNvSpPr/>
          <p:nvPr/>
        </p:nvSpPr>
        <p:spPr>
          <a:xfrm>
            <a:off x="5868144" y="4149080"/>
            <a:ext cx="288032" cy="720080"/>
          </a:xfrm>
          <a:prstGeom prst="arc">
            <a:avLst/>
          </a:prstGeom>
          <a:ln>
            <a:solidFill>
              <a:schemeClr val="tx1"/>
            </a:solidFill>
          </a:ln>
          <a:scene3d>
            <a:camera prst="orthographicFront">
              <a:rot lat="1925713" lon="21085150" rev="20154276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6300192" y="4653136"/>
            <a:ext cx="504056" cy="288032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омб 17"/>
          <p:cNvSpPr/>
          <p:nvPr/>
        </p:nvSpPr>
        <p:spPr>
          <a:xfrm rot="2648440">
            <a:off x="5715194" y="3621732"/>
            <a:ext cx="255322" cy="284661"/>
          </a:xfrm>
          <a:prstGeom prst="diamond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19236956" lon="825690" rev="21516548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 rot="15256812">
            <a:off x="6269952" y="4525171"/>
            <a:ext cx="317509" cy="177648"/>
          </a:xfrm>
          <a:prstGeom prst="diamond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9799991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9553880">
            <a:off x="5597916" y="3989048"/>
            <a:ext cx="612467" cy="508215"/>
          </a:xfrm>
          <a:prstGeom prst="arc">
            <a:avLst/>
          </a:prstGeom>
          <a:ln>
            <a:solidFill>
              <a:schemeClr val="tx1"/>
            </a:solidFill>
          </a:ln>
          <a:scene3d>
            <a:camera prst="orthographicFront">
              <a:rot lat="991626" lon="20411923" rev="20146521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499992" y="31409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364088" y="31409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nstantia" pitchFamily="18" charset="0"/>
              </a:rPr>
              <a:t>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940152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228184" y="35730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220072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sz="1100" dirty="0" smtClean="0"/>
              <a:t>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516216" y="37170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onstantia" pitchFamily="18" charset="0"/>
              </a:rPr>
              <a:t>l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8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sz="1100" dirty="0" smtClean="0"/>
              <a:t>2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660232" y="49411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860032" y="42930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onstantia" pitchFamily="18" charset="0"/>
              </a:rPr>
              <a:t>n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596336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8535598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7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9000"/>
                            </p:stCondLst>
                            <p:childTnLst>
                              <p:par>
                                <p:cTn id="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3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0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46" grpId="0" animBg="1"/>
      <p:bldP spid="83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3008313" cy="4691063"/>
          </a:xfrm>
        </p:spPr>
        <p:txBody>
          <a:bodyPr>
            <a:normAutofit lnSpcReduction="10000"/>
          </a:bodyPr>
          <a:lstStyle/>
          <a:p>
            <a:r>
              <a:rPr lang="uk-UA" sz="2000" i="1" dirty="0"/>
              <a:t>4) Будь-яка точка всередині двогранного кута, що рівновіддалена від його граней, належить його </a:t>
            </a:r>
            <a:r>
              <a:rPr lang="uk-UA" sz="2000" i="1" dirty="0" err="1"/>
              <a:t>бісектору</a:t>
            </a:r>
            <a:r>
              <a:rPr lang="uk-UA" sz="2000" i="1" dirty="0"/>
              <a:t>. </a:t>
            </a:r>
          </a:p>
          <a:p>
            <a:r>
              <a:rPr lang="uk-UA" sz="2000" i="1" dirty="0"/>
              <a:t>5)Міри двогранних кутів, на які поділяє двогранний кут його </a:t>
            </a:r>
            <a:r>
              <a:rPr lang="uk-UA" sz="2000" i="1" dirty="0" err="1"/>
              <a:t>бісектор</a:t>
            </a:r>
            <a:r>
              <a:rPr lang="uk-UA" sz="2000" i="1" dirty="0"/>
              <a:t>, не перевищує 90 градусів.</a:t>
            </a:r>
          </a:p>
          <a:p>
            <a:r>
              <a:rPr lang="uk-UA" sz="2000" i="1" dirty="0"/>
              <a:t>6)</a:t>
            </a:r>
            <a:r>
              <a:rPr lang="uk-UA" sz="2000" i="1" dirty="0" err="1"/>
              <a:t>Бісектори</a:t>
            </a:r>
            <a:r>
              <a:rPr lang="uk-UA" sz="2000" i="1" dirty="0"/>
              <a:t> двогранних кутів тетраедра перетинаються в одній точці.</a:t>
            </a:r>
            <a:endParaRPr lang="ru-RU" sz="2000" i="1" dirty="0"/>
          </a:p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:\IMG_38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733" y="1511722"/>
            <a:ext cx="5225036" cy="27813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83349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8000">
        <p14:reveal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1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xit" presetSubtype="21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1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3600" b="1" i="1" dirty="0" smtClean="0"/>
              <a:t>Роботу виконали учні </a:t>
            </a:r>
            <a:r>
              <a:rPr lang="uk-UA" sz="3600" b="1" i="1" dirty="0"/>
              <a:t>11-А </a:t>
            </a:r>
            <a:r>
              <a:rPr lang="uk-UA" sz="3600" b="1" i="1" dirty="0" smtClean="0"/>
              <a:t>класу</a:t>
            </a:r>
            <a:r>
              <a:rPr lang="en-US" sz="3600" b="1" i="1" dirty="0" smtClean="0"/>
              <a:t>:</a:t>
            </a:r>
            <a:r>
              <a:rPr lang="ru-RU" sz="3600" b="1" i="1" dirty="0" smtClean="0"/>
              <a:t> </a:t>
            </a:r>
            <a:r>
              <a:rPr lang="uk-UA" sz="3600" b="1" i="1" dirty="0" err="1" smtClean="0"/>
              <a:t>Кальницький</a:t>
            </a:r>
            <a:r>
              <a:rPr lang="uk-UA" sz="3600" b="1" i="1" dirty="0" smtClean="0"/>
              <a:t> Денис </a:t>
            </a:r>
            <a:r>
              <a:rPr lang="uk-UA" sz="3600" b="1" i="1" dirty="0"/>
              <a:t>та </a:t>
            </a:r>
            <a:r>
              <a:rPr lang="uk-UA" sz="3600" b="1" i="1" dirty="0" err="1" smtClean="0"/>
              <a:t>Стабровська</a:t>
            </a:r>
            <a:r>
              <a:rPr lang="uk-UA" sz="3600" b="1" i="1" dirty="0" smtClean="0"/>
              <a:t> Ганна</a:t>
            </a:r>
            <a:endParaRPr lang="ru-RU" sz="3600" b="1" i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1107003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282</Words>
  <Application>Microsoft Office PowerPoint</Application>
  <PresentationFormat>Экран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 на тему:</vt:lpstr>
      <vt:lpstr>Бісектор двогранного кута</vt:lpstr>
      <vt:lpstr>Бісектор існує для будь-якого двограноого кута</vt:lpstr>
      <vt:lpstr>Властивості бісектора двогранного кута </vt:lpstr>
      <vt:lpstr>Слайд 5</vt:lpstr>
      <vt:lpstr>Роботу виконали учні 11-А класу: Кальницький Денис та Стабровська Ганна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Денис</dc:creator>
  <cp:lastModifiedBy>DNA7 X64</cp:lastModifiedBy>
  <cp:revision>48</cp:revision>
  <dcterms:created xsi:type="dcterms:W3CDTF">2014-11-17T14:37:27Z</dcterms:created>
  <dcterms:modified xsi:type="dcterms:W3CDTF">2014-12-17T20:41:11Z</dcterms:modified>
</cp:coreProperties>
</file>