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57" autoAdjust="0"/>
    <p:restoredTop sz="94660"/>
  </p:normalViewPr>
  <p:slideViewPr>
    <p:cSldViewPr>
      <p:cViewPr varScale="1">
        <p:scale>
          <a:sx n="67" d="100"/>
          <a:sy n="67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422EC4-987E-4456-9CD7-13BADFF9E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CFAB4-E69F-4DA9-A804-5722DD2E4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D3B62-84FB-4BD5-BD5D-3B5D4C8F7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BEE50-8255-48AB-8CB2-CB3BC826A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C8C3C-90DC-4F98-906F-53DFA9AF2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7B0C-735D-466A-8472-B5CAEA8D2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193C1E0E-92DE-490F-A3D7-FFA234CC3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15DAD-40EA-4888-9536-46D07AFEF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D1EAA-4C59-4EE1-97FC-CB4A37A9D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D490813-F77D-4359-ADC8-0E8A1175B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B0310282-3051-4F05-90A1-D6609CE62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946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D55A8ED4-6841-4052-96DD-FC583FF83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5" r:id="rId6"/>
    <p:sldLayoutId id="2147483754" r:id="rId7"/>
    <p:sldLayoutId id="2147483761" r:id="rId8"/>
    <p:sldLayoutId id="2147483762" r:id="rId9"/>
    <p:sldLayoutId id="2147483753" r:id="rId10"/>
    <p:sldLayoutId id="2147483752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563563" y="1700213"/>
            <a:ext cx="81565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uk-UA" sz="6000" b="1">
                <a:solidFill>
                  <a:schemeClr val="accent1"/>
                </a:solidFill>
              </a:rPr>
              <a:t>Математичні основи </a:t>
            </a:r>
          </a:p>
          <a:p>
            <a:pPr algn="ctr"/>
            <a:r>
              <a:rPr lang="uk-UA" sz="6000" b="1">
                <a:solidFill>
                  <a:schemeClr val="accent1"/>
                </a:solidFill>
              </a:rPr>
              <a:t>теорії алгоритмів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uk-UA" sz="28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2.2 Елементи теорії множин, відношення, функції і перетворення, алгебраїчні структури.</a:t>
            </a:r>
            <a:r>
              <a:rPr lang="ru-RU" sz="2800" b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2800" b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2800" b="1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616575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Те, що Георг Кантор своєю теорією множин зробив революцію в математиці, загальновідомо. Поняття множини належить до числа первісних математичних понять і може бути пояснено тільки за допомогою прикладів. У сучасній математиці поняття множини вважається одним з основних, з його починається виклад традиційних математичних дисциплін і побудова нових математичних теорій.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Теорія множин була створена в основному працями математиків XIX століття Її сучасні положення викладені в літературі по дискретній математиці.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Поняття множини вводиться на аксіоматичному рівні, аналогічно тому, як у математику – крапка, в інформатиці -інформація, а саме: “Множина є багато чого, мислиме як єдине”(Г.Кантор), тобто множина як «поєднання в одне ціле об'єктів, помічених нашою інтуїцією або думкою».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	Опускаючи елементарні операції і властивості, діаграми Ейлера-Венна, приведемо схему подальшого розвитку поняття множини .</a:t>
            </a:r>
            <a:endParaRPr 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4446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2800" b="1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526213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0"/>
            <a:ext cx="4751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89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 smtClean="0"/>
              <a:t>Нагадаємо,що при доказі тотожностей у теорії множин, діаграми Эйлера-Венна служать лише графічною ілюстрацією, а основним  методом доказу є метод двох включень.</a:t>
            </a:r>
            <a:r>
              <a:rPr lang="uk-UA" sz="2800" b="1" smtClean="0"/>
              <a:t> Наприклад, </a:t>
            </a:r>
            <a:r>
              <a:rPr lang="uk-UA" sz="2800" smtClean="0"/>
              <a:t>потрібно довести, що A </a:t>
            </a:r>
            <a:r>
              <a:rPr lang="el-GR" sz="2800" smtClean="0">
                <a:cs typeface="Arial" charset="0"/>
              </a:rPr>
              <a:t>Δ</a:t>
            </a:r>
            <a:r>
              <a:rPr lang="uk-UA" sz="2800" smtClean="0">
                <a:cs typeface="Arial" charset="0"/>
              </a:rPr>
              <a:t> </a:t>
            </a:r>
            <a:r>
              <a:rPr lang="uk-UA" sz="2800" smtClean="0"/>
              <a:t>B = (A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B)/(A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B). Доведемо методом двох включень.</a:t>
            </a:r>
            <a:endParaRPr lang="ru-RU" sz="2800" b="1" smtClean="0"/>
          </a:p>
          <a:p>
            <a:pPr>
              <a:lnSpc>
                <a:spcPct val="90000"/>
              </a:lnSpc>
            </a:pPr>
            <a:r>
              <a:rPr lang="uk-UA" sz="2800" smtClean="0"/>
              <a:t>Фіксуємо довільно елемент x </a:t>
            </a:r>
            <a:r>
              <a:rPr lang="uk-UA" sz="2800" i="1" smtClean="0"/>
              <a:t>. </a:t>
            </a:r>
            <a:r>
              <a:rPr lang="uk-UA" sz="2800" smtClean="0"/>
              <a:t>Нехай x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 (А </a:t>
            </a:r>
            <a:r>
              <a:rPr lang="el-GR" sz="2800" smtClean="0">
                <a:cs typeface="Arial" charset="0"/>
              </a:rPr>
              <a:t>Δ</a:t>
            </a:r>
            <a:r>
              <a:rPr lang="uk-UA" sz="2800" smtClean="0"/>
              <a:t> В)</a:t>
            </a:r>
            <a:r>
              <a:rPr lang="uk-UA" sz="2800" i="1" smtClean="0"/>
              <a:t> . </a:t>
            </a:r>
            <a:r>
              <a:rPr lang="uk-UA" sz="2800" smtClean="0"/>
              <a:t>Тоді, відповідно до визначення симетричної різниці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(А\В)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(В\А)</a:t>
            </a:r>
            <a:r>
              <a:rPr lang="uk-UA" sz="2800" i="1" smtClean="0"/>
              <a:t> . </a:t>
            </a:r>
            <a:r>
              <a:rPr lang="uk-UA" sz="2800" smtClean="0"/>
              <a:t>Це означає, що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(А\В) </a:t>
            </a:r>
            <a:r>
              <a:rPr lang="uk-UA" sz="2800" smtClean="0"/>
              <a:t>або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(В\А) . </a:t>
            </a:r>
            <a:r>
              <a:rPr lang="uk-UA" sz="2800" smtClean="0"/>
              <a:t>Якщо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(А\В) , </a:t>
            </a:r>
            <a:r>
              <a:rPr lang="uk-UA" sz="2800" smtClean="0"/>
              <a:t>то</a:t>
            </a:r>
            <a:r>
              <a:rPr lang="uk-UA" sz="2800" i="1" smtClean="0"/>
              <a:t> 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 А </a:t>
            </a:r>
            <a:r>
              <a:rPr lang="uk-UA" sz="2800" smtClean="0"/>
              <a:t>и x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 </a:t>
            </a:r>
            <a:r>
              <a:rPr lang="uk-UA" sz="2800" i="1" smtClean="0"/>
              <a:t>В </a:t>
            </a:r>
            <a:r>
              <a:rPr lang="uk-UA" sz="2800" smtClean="0"/>
              <a:t>, тобто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 і при цьому  </a:t>
            </a:r>
            <a:r>
              <a:rPr lang="uk-UA" sz="2800" i="1" smtClean="0"/>
              <a:t> </a:t>
            </a:r>
            <a:r>
              <a:rPr lang="uk-UA" sz="2800" smtClean="0"/>
              <a:t>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</a:t>
            </a:r>
            <a:r>
              <a:rPr lang="uk-UA" sz="2800" i="1" smtClean="0"/>
              <a:t> . </a:t>
            </a:r>
            <a:r>
              <a:rPr lang="uk-UA" sz="2800" smtClean="0"/>
              <a:t>Якщо ж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(В\А)</a:t>
            </a:r>
            <a:r>
              <a:rPr lang="uk-UA" sz="2800" smtClean="0"/>
              <a:t>, то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 B і 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 А, звідкіля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 і при цьому  </a:t>
            </a:r>
            <a:r>
              <a:rPr lang="uk-UA" sz="2800" i="1" smtClean="0"/>
              <a:t> </a:t>
            </a:r>
            <a:r>
              <a:rPr lang="uk-UA" sz="2800" smtClean="0"/>
              <a:t>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</a:t>
            </a:r>
            <a:r>
              <a:rPr lang="uk-UA" sz="2800" i="1" smtClean="0"/>
              <a:t>  . </a:t>
            </a:r>
            <a:r>
              <a:rPr lang="uk-UA" sz="2800" smtClean="0"/>
              <a:t>Отже, у будь-якому випадку з x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(А </a:t>
            </a:r>
            <a:r>
              <a:rPr lang="el-GR" sz="2800" smtClean="0">
                <a:cs typeface="Arial" charset="0"/>
              </a:rPr>
              <a:t>Δ</a:t>
            </a:r>
            <a:r>
              <a:rPr lang="uk-UA" sz="2800" smtClean="0"/>
              <a:t> В)</a:t>
            </a:r>
            <a:r>
              <a:rPr lang="uk-UA" sz="2800" i="1" smtClean="0"/>
              <a:t>  </a:t>
            </a:r>
            <a:r>
              <a:rPr lang="uk-UA" sz="2800" smtClean="0"/>
              <a:t>випливає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 і  </a:t>
            </a:r>
            <a:r>
              <a:rPr lang="uk-UA" sz="2800" i="1" smtClean="0"/>
              <a:t> </a:t>
            </a:r>
            <a:r>
              <a:rPr lang="uk-UA" sz="2800" smtClean="0"/>
              <a:t>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B), тобто x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B)/(A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B).</a:t>
            </a:r>
            <a:endParaRPr lang="ru-RU" sz="280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66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r>
              <a:rPr lang="uk-UA" smtClean="0"/>
              <a:t>Скорочений запис вищенаведеного доказу з використанням логічної символіки виглядає так:</a:t>
            </a:r>
          </a:p>
          <a:p>
            <a:endParaRPr lang="uk-UA" smtClean="0"/>
          </a:p>
          <a:p>
            <a:r>
              <a:rPr lang="uk-UA" sz="2400" smtClean="0"/>
              <a:t>Тим найперше включення, тобто включення  A </a:t>
            </a:r>
            <a:r>
              <a:rPr lang="el-GR" sz="2400" smtClean="0">
                <a:cs typeface="Arial" charset="0"/>
              </a:rPr>
              <a:t>Δ</a:t>
            </a:r>
            <a:r>
              <a:rPr lang="uk-UA" sz="2400" smtClean="0"/>
              <a:t> B </a:t>
            </a:r>
            <a:r>
              <a:rPr lang="uk-UA" sz="2400" smtClean="0">
                <a:sym typeface="Symbol" pitchFamily="18" charset="2"/>
              </a:rPr>
              <a:t></a:t>
            </a:r>
            <a:r>
              <a:rPr lang="uk-UA" sz="2400" smtClean="0"/>
              <a:t> (A </a:t>
            </a:r>
            <a:r>
              <a:rPr lang="uk-UA" sz="2400" smtClean="0">
                <a:sym typeface="Symbol" pitchFamily="18" charset="2"/>
              </a:rPr>
              <a:t></a:t>
            </a:r>
            <a:r>
              <a:rPr lang="uk-UA" sz="2400" smtClean="0"/>
              <a:t> B)/(A </a:t>
            </a:r>
            <a:r>
              <a:rPr lang="uk-UA" sz="2400" smtClean="0">
                <a:sym typeface="Symbol" pitchFamily="18" charset="2"/>
              </a:rPr>
              <a:t></a:t>
            </a:r>
            <a:r>
              <a:rPr lang="uk-UA" sz="2400" smtClean="0"/>
              <a:t> B),  установлено.</a:t>
            </a:r>
          </a:p>
          <a:p>
            <a:r>
              <a:rPr lang="uk-UA" sz="2400" smtClean="0"/>
              <a:t>Покажемо зворотне включення, тобто включення (A </a:t>
            </a:r>
            <a:r>
              <a:rPr lang="uk-UA" sz="2400" smtClean="0">
                <a:sym typeface="Symbol" pitchFamily="18" charset="2"/>
              </a:rPr>
              <a:t></a:t>
            </a:r>
            <a:r>
              <a:rPr lang="uk-UA" sz="2400" smtClean="0"/>
              <a:t> B)/(A </a:t>
            </a:r>
            <a:r>
              <a:rPr lang="uk-UA" sz="2400" smtClean="0">
                <a:sym typeface="Symbol" pitchFamily="18" charset="2"/>
              </a:rPr>
              <a:t></a:t>
            </a:r>
            <a:r>
              <a:rPr lang="uk-UA" sz="2400" smtClean="0"/>
              <a:t> B) </a:t>
            </a:r>
            <a:r>
              <a:rPr lang="uk-UA" sz="2400" smtClean="0">
                <a:sym typeface="Symbol" pitchFamily="18" charset="2"/>
              </a:rPr>
              <a:t></a:t>
            </a:r>
            <a:r>
              <a:rPr lang="uk-UA" sz="2400" smtClean="0"/>
              <a:t> A </a:t>
            </a:r>
            <a:r>
              <a:rPr lang="el-GR" sz="2400" smtClean="0">
                <a:cs typeface="Arial" charset="0"/>
              </a:rPr>
              <a:t>Δ</a:t>
            </a:r>
            <a:r>
              <a:rPr lang="uk-UA" sz="2400" smtClean="0"/>
              <a:t> B</a:t>
            </a:r>
            <a:r>
              <a:rPr lang="uk-UA" sz="2400" i="1" smtClean="0"/>
              <a:t>. </a:t>
            </a:r>
            <a:r>
              <a:rPr lang="uk-UA" sz="2400" smtClean="0"/>
              <a:t>Запис доказу зворотного включення з використанням логічної символіки виглядає так: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187450" y="1628775"/>
          <a:ext cx="7272338" cy="936625"/>
        </p:xfrm>
        <a:graphic>
          <a:graphicData uri="http://schemas.openxmlformats.org/presentationml/2006/ole">
            <p:oleObj spid="_x0000_s3074" name="Формула" r:id="rId3" imgW="4991100" imgH="431800" progId="Equation.3">
              <p:embed/>
            </p:oleObj>
          </a:graphicData>
        </a:graphic>
      </p:graphicFrame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539750" y="4835525"/>
          <a:ext cx="8604250" cy="969963"/>
        </p:xfrm>
        <a:graphic>
          <a:graphicData uri="http://schemas.openxmlformats.org/presentationml/2006/ole">
            <p:oleObj spid="_x0000_s3075" name="Формула" r:id="rId4" imgW="5473700" imgH="431800" progId="Equation.3">
              <p:embed/>
            </p:oleObj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900113" y="5692775"/>
            <a:ext cx="691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2400"/>
              <a:t>Обоє включення мають місце, отже тотожність доведена.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144000" cy="6192838"/>
          </a:xfrm>
        </p:spPr>
        <p:txBody>
          <a:bodyPr/>
          <a:lstStyle/>
          <a:p>
            <a:r>
              <a:rPr lang="uk-UA" smtClean="0"/>
              <a:t>Звертаємо увагу на те, що при доказі тотожностей методом двох включень рекомендується скрупульозно проводити доказ обох включень. Можливі приклади того, що „зворотний" доказ є не зовсім точним оберненням „прямого". </a:t>
            </a:r>
          </a:p>
          <a:p>
            <a:r>
              <a:rPr lang="uk-UA" smtClean="0"/>
              <a:t>Повернемося до запропонованої схеми. Відповідно до неї, основною операцією для множин є операція декартового добутку, що надалі породжує поняття :відношення, бінарні відношення і функції. </a:t>
            </a:r>
            <a:endParaRPr lang="ru-RU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104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b="1" smtClean="0"/>
              <a:t>Властивості бінарних відношень</a:t>
            </a:r>
            <a:r>
              <a:rPr lang="uk-UA" sz="2400" smtClean="0"/>
              <a:t> на схемі докладно описані. Зупинимося  на функціональних відношеннях.</a:t>
            </a:r>
            <a:endParaRPr lang="uk-UA" sz="2400" b="1" smtClean="0"/>
          </a:p>
          <a:p>
            <a:pPr>
              <a:lnSpc>
                <a:spcPct val="90000"/>
              </a:lnSpc>
            </a:pPr>
            <a:r>
              <a:rPr lang="uk-UA" sz="2400" b="1" smtClean="0"/>
              <a:t>Визначення 2.1. Бінарним відношенням</a:t>
            </a:r>
            <a:r>
              <a:rPr lang="uk-UA" sz="2400" smtClean="0"/>
              <a:t> між елементами множин А і В називається будь-яка підмножина R множини декартового добутку . Якщо А=В, то відношення називається бінарним відношенням на А. Позначається – xRy.</a:t>
            </a:r>
            <a:endParaRPr lang="uk-UA" sz="24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uk-UA" sz="2400" b="1" smtClean="0"/>
              <a:t>Визначення 2.2. Відношення f </a:t>
            </a:r>
            <a:r>
              <a:rPr lang="uk-UA" sz="2400" smtClean="0"/>
              <a:t>на           називається </a:t>
            </a:r>
            <a:r>
              <a:rPr lang="uk-UA" sz="2400" b="1" smtClean="0"/>
              <a:t>функцією </a:t>
            </a:r>
            <a:r>
              <a:rPr lang="uk-UA" sz="2400" smtClean="0"/>
              <a:t>з </a:t>
            </a:r>
            <a:r>
              <a:rPr lang="uk-UA" sz="2400" i="1" smtClean="0"/>
              <a:t>А</a:t>
            </a:r>
            <a:r>
              <a:rPr lang="uk-UA" sz="2400" smtClean="0"/>
              <a:t> в </a:t>
            </a:r>
            <a:r>
              <a:rPr lang="uk-UA" sz="2400" i="1" smtClean="0"/>
              <a:t>В</a:t>
            </a:r>
            <a:r>
              <a:rPr lang="uk-UA" sz="2400" smtClean="0"/>
              <a:t> і позначається f:А</a:t>
            </a:r>
            <a:r>
              <a:rPr lang="uk-UA" sz="2400" smtClean="0">
                <a:cs typeface="Arial" charset="0"/>
              </a:rPr>
              <a:t>→В</a:t>
            </a:r>
            <a:r>
              <a:rPr lang="uk-UA" sz="2400" smtClean="0"/>
              <a:t> , якщо для кожного                                    		існує єдиний елемент          такий, що (a,b) </a:t>
            </a:r>
            <a:r>
              <a:rPr lang="uk-UA" sz="2400" smtClean="0">
                <a:sym typeface="Symbol" pitchFamily="18" charset="2"/>
              </a:rPr>
              <a:t> </a:t>
            </a:r>
            <a:r>
              <a:rPr lang="uk-UA" sz="2400" b="1" smtClean="0"/>
              <a:t>f</a:t>
            </a:r>
            <a:r>
              <a:rPr lang="uk-UA" sz="2400" smtClean="0"/>
              <a:t>.    Функція f: називається також </a:t>
            </a:r>
            <a:r>
              <a:rPr lang="uk-UA" sz="2400" b="1" smtClean="0"/>
              <a:t>відображенням</a:t>
            </a:r>
            <a:r>
              <a:rPr lang="uk-UA" sz="2400" smtClean="0"/>
              <a:t>; при цьому говорять, що f відображає </a:t>
            </a:r>
            <a:r>
              <a:rPr lang="uk-UA" sz="2400" i="1" smtClean="0"/>
              <a:t>А</a:t>
            </a:r>
            <a:r>
              <a:rPr lang="uk-UA" sz="2400" smtClean="0"/>
              <a:t> в </a:t>
            </a:r>
            <a:r>
              <a:rPr lang="uk-UA" sz="2400" i="1" smtClean="0"/>
              <a:t>В</a:t>
            </a:r>
            <a:r>
              <a:rPr lang="uk-UA" sz="2400" smtClean="0"/>
              <a:t>. Якщо ,               то множина f (Е)={b:f(a)=b для деякого a з E} називається </a:t>
            </a:r>
            <a:r>
              <a:rPr lang="uk-UA" sz="2400" b="1" smtClean="0"/>
              <a:t>образом</a:t>
            </a:r>
            <a:r>
              <a:rPr lang="uk-UA" sz="2400" smtClean="0"/>
              <a:t> множини E. Якщо            , то множина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 f </a:t>
            </a:r>
            <a:r>
              <a:rPr lang="uk-UA" sz="2400" baseline="30000" smtClean="0"/>
              <a:t>-1</a:t>
            </a:r>
            <a:r>
              <a:rPr lang="uk-UA" sz="2400" smtClean="0"/>
              <a:t> (F)={a:f(a) F} називається </a:t>
            </a:r>
            <a:r>
              <a:rPr lang="uk-UA" sz="2400" b="1" smtClean="0"/>
              <a:t>прообразом множини</a:t>
            </a:r>
            <a:r>
              <a:rPr lang="uk-UA" sz="2400" smtClean="0"/>
              <a:t> F. </a:t>
            </a:r>
            <a:endParaRPr lang="ru-RU" sz="2400" smtClean="0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148263" y="2997200"/>
          <a:ext cx="647700" cy="328613"/>
        </p:xfrm>
        <a:graphic>
          <a:graphicData uri="http://schemas.openxmlformats.org/presentationml/2006/ole">
            <p:oleObj spid="_x0000_s4098" name="Формула" r:id="rId3" imgW="380835" imgH="165028" progId="Equation.3">
              <p:embed/>
            </p:oleObj>
          </a:graphicData>
        </a:graphic>
      </p:graphicFrame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250825" y="3716338"/>
          <a:ext cx="865188" cy="312737"/>
        </p:xfrm>
        <a:graphic>
          <a:graphicData uri="http://schemas.openxmlformats.org/presentationml/2006/ole">
            <p:oleObj spid="_x0000_s4099" name="Формула" r:id="rId4" imgW="380670" imgH="177646" progId="Equation.3">
              <p:embed/>
            </p:oleObj>
          </a:graphicData>
        </a:graphic>
      </p:graphicFrame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5219700" y="3754438"/>
          <a:ext cx="504825" cy="322262"/>
        </p:xfrm>
        <a:graphic>
          <a:graphicData uri="http://schemas.openxmlformats.org/presentationml/2006/ole">
            <p:oleObj spid="_x0000_s4100" name="Формула" r:id="rId5" imgW="380670" imgH="177646" progId="Equation.3">
              <p:embed/>
            </p:oleObj>
          </a:graphicData>
        </a:graphic>
      </p:graphicFrame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101" name="Object 10"/>
          <p:cNvGraphicFramePr>
            <a:graphicFrameLocks noChangeAspect="1"/>
          </p:cNvGraphicFramePr>
          <p:nvPr/>
        </p:nvGraphicFramePr>
        <p:xfrm>
          <a:off x="6300788" y="4383088"/>
          <a:ext cx="792162" cy="336550"/>
        </p:xfrm>
        <a:graphic>
          <a:graphicData uri="http://schemas.openxmlformats.org/presentationml/2006/ole">
            <p:oleObj spid="_x0000_s4101" name="Формула" r:id="rId6" imgW="444307" imgH="190417" progId="Equation.3">
              <p:embed/>
            </p:oleObj>
          </a:graphicData>
        </a:graphic>
      </p:graphicFrame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102" name="Object 12"/>
          <p:cNvGraphicFramePr>
            <a:graphicFrameLocks noChangeAspect="1"/>
          </p:cNvGraphicFramePr>
          <p:nvPr/>
        </p:nvGraphicFramePr>
        <p:xfrm>
          <a:off x="3059113" y="5084763"/>
          <a:ext cx="665162" cy="282575"/>
        </p:xfrm>
        <a:graphic>
          <a:graphicData uri="http://schemas.openxmlformats.org/presentationml/2006/ole">
            <p:oleObj spid="_x0000_s4102" name="Формула" r:id="rId7" imgW="444307" imgH="190417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5975350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3277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571500"/>
            <a:ext cx="8569325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8964613" cy="6048375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Подальше дослідження властивостей і операцій на множинах приводить до поняття алгебраїчних структур.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Якщо в минулих століттях і на початку XX століття алгебра вивчала досить обмежене число алгебраїчних структур, то зараз можна дати дуже загальне визначення алгебри – а саме</a:t>
            </a:r>
            <a:r>
              <a:rPr lang="uk-UA" sz="2800" b="1" smtClean="0"/>
              <a:t>: </a:t>
            </a:r>
            <a:r>
              <a:rPr lang="uk-UA" sz="2800" b="1" i="1" smtClean="0"/>
              <a:t>наука про властивості множин, на яких визначена та або інша система операцій і відношень</a:t>
            </a:r>
            <a:r>
              <a:rPr lang="uk-UA" sz="2800" smtClean="0"/>
              <a:t>. В розвиток такого погляду на алгебру уніс великий вклад академік А.И. Мальцев. Зокрема, він увів поняття алгебраїчної системи, що і є підтемою даного розділу. Завдяки роботам А.И. Мальцева стало зрозуміло, що алгебра і математична логіка – дві тісно зв'язані між собою дисципліни.</a:t>
            </a:r>
            <a:endParaRPr lang="ru-RU" sz="280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b="1" smtClean="0"/>
              <a:t>Визначення 2.3.  </a:t>
            </a:r>
            <a:r>
              <a:rPr lang="uk-UA" sz="2400" b="1" i="1" smtClean="0"/>
              <a:t>n</a:t>
            </a:r>
            <a:r>
              <a:rPr lang="uk-UA" sz="2400" b="1" smtClean="0"/>
              <a:t>-арним (</a:t>
            </a:r>
            <a:r>
              <a:rPr lang="uk-UA" sz="2400" b="1" i="1" smtClean="0"/>
              <a:t>n-містним</a:t>
            </a:r>
            <a:r>
              <a:rPr lang="uk-UA" sz="2400" b="1" smtClean="0"/>
              <a:t>) </a:t>
            </a:r>
            <a:r>
              <a:rPr lang="uk-UA" sz="2400" b="1" i="1" smtClean="0"/>
              <a:t>відношенням</a:t>
            </a:r>
            <a:r>
              <a:rPr lang="uk-UA" sz="2400" smtClean="0"/>
              <a:t> на множині </a:t>
            </a:r>
            <a:r>
              <a:rPr lang="uk-UA" sz="2400" i="1" smtClean="0"/>
              <a:t>A</a:t>
            </a:r>
            <a:r>
              <a:rPr lang="uk-UA" sz="2400" smtClean="0"/>
              <a:t> називається підмножина n-ого декартового ступеня A</a:t>
            </a:r>
            <a:r>
              <a:rPr lang="uk-UA" sz="2400" baseline="30000" smtClean="0"/>
              <a:t>n</a:t>
            </a:r>
            <a:r>
              <a:rPr lang="uk-UA" sz="2400" smtClean="0"/>
              <a:t> множини A. </a:t>
            </a:r>
            <a:endParaRPr lang="uk-UA" sz="2400" b="1" smtClean="0"/>
          </a:p>
          <a:p>
            <a:pPr>
              <a:lnSpc>
                <a:spcPct val="90000"/>
              </a:lnSpc>
            </a:pPr>
            <a:r>
              <a:rPr lang="uk-UA" sz="2400" b="1" smtClean="0"/>
              <a:t>Визначення 2.4.  n-арною (n-містною) алгебраїчною</a:t>
            </a:r>
            <a:r>
              <a:rPr lang="uk-UA" sz="2400" b="1" i="1" smtClean="0"/>
              <a:t> операцією</a:t>
            </a:r>
            <a:r>
              <a:rPr lang="uk-UA" sz="2400" smtClean="0"/>
              <a:t> (або просто </a:t>
            </a:r>
            <a:r>
              <a:rPr lang="uk-UA" sz="2400" i="1" smtClean="0"/>
              <a:t>операцією</a:t>
            </a:r>
            <a:r>
              <a:rPr lang="uk-UA" sz="2400" smtClean="0"/>
              <a:t>), визначеною на множині </a:t>
            </a:r>
            <a:r>
              <a:rPr lang="uk-UA" sz="2400" i="1" smtClean="0"/>
              <a:t>A</a:t>
            </a:r>
            <a:r>
              <a:rPr lang="uk-UA" sz="2400" smtClean="0"/>
              <a:t> називається n-містна функція </a:t>
            </a:r>
            <a:r>
              <a:rPr lang="uk-UA" sz="2400" i="1" smtClean="0"/>
              <a:t>f: A</a:t>
            </a:r>
            <a:r>
              <a:rPr lang="uk-UA" sz="2400" i="1" baseline="30000" smtClean="0"/>
              <a:t>n</a:t>
            </a:r>
            <a:r>
              <a:rPr lang="uk-UA" sz="2400" i="1" smtClean="0"/>
              <a:t> </a:t>
            </a:r>
            <a:r>
              <a:rPr lang="uk-UA" sz="2400" i="1" smtClean="0">
                <a:cs typeface="Arial" charset="0"/>
              </a:rPr>
              <a:t>→</a:t>
            </a:r>
            <a:r>
              <a:rPr lang="uk-UA" sz="2400" i="1" smtClean="0"/>
              <a:t> A</a:t>
            </a:r>
            <a:r>
              <a:rPr lang="uk-UA" sz="2400" smtClean="0"/>
              <a:t>. 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Число </a:t>
            </a:r>
            <a:r>
              <a:rPr lang="uk-UA" sz="2400" i="1" smtClean="0"/>
              <a:t>n</a:t>
            </a:r>
            <a:r>
              <a:rPr lang="uk-UA" sz="2400" smtClean="0"/>
              <a:t> для </a:t>
            </a:r>
            <a:r>
              <a:rPr lang="uk-UA" sz="2400" i="1" smtClean="0"/>
              <a:t>n</a:t>
            </a:r>
            <a:r>
              <a:rPr lang="uk-UA" sz="2400" smtClean="0"/>
              <a:t>-арної операції </a:t>
            </a:r>
            <a:r>
              <a:rPr lang="uk-UA" sz="2400" i="1" smtClean="0"/>
              <a:t>f</a:t>
            </a:r>
            <a:r>
              <a:rPr lang="uk-UA" sz="2400" smtClean="0"/>
              <a:t> (</a:t>
            </a:r>
            <a:r>
              <a:rPr lang="uk-UA" sz="2400" i="1" smtClean="0"/>
              <a:t>n</a:t>
            </a:r>
            <a:r>
              <a:rPr lang="uk-UA" sz="2400" smtClean="0"/>
              <a:t>-арного відношення </a:t>
            </a:r>
            <a:r>
              <a:rPr lang="uk-UA" sz="2400" i="1" smtClean="0"/>
              <a:t>r</a:t>
            </a:r>
            <a:r>
              <a:rPr lang="uk-UA" sz="2400" smtClean="0"/>
              <a:t>) називається </a:t>
            </a:r>
            <a:r>
              <a:rPr lang="uk-UA" sz="2400" i="1" smtClean="0"/>
              <a:t>арносттю</a:t>
            </a:r>
            <a:r>
              <a:rPr lang="uk-UA" sz="2400" smtClean="0"/>
              <a:t> операції </a:t>
            </a:r>
            <a:r>
              <a:rPr lang="uk-UA" sz="2400" i="1" smtClean="0"/>
              <a:t>f</a:t>
            </a:r>
            <a:r>
              <a:rPr lang="uk-UA" sz="2400" smtClean="0"/>
              <a:t> (відношення </a:t>
            </a:r>
            <a:r>
              <a:rPr lang="uk-UA" sz="2400" i="1" smtClean="0"/>
              <a:t>r</a:t>
            </a:r>
            <a:r>
              <a:rPr lang="uk-UA" sz="2400" smtClean="0"/>
              <a:t>) і позначається </a:t>
            </a:r>
            <a:r>
              <a:rPr lang="uk-UA" sz="2400" i="1" smtClean="0"/>
              <a:t>n</a:t>
            </a:r>
            <a:r>
              <a:rPr lang="uk-UA" sz="2400" smtClean="0"/>
              <a:t>(</a:t>
            </a:r>
            <a:r>
              <a:rPr lang="uk-UA" sz="2400" i="1" smtClean="0"/>
              <a:t>f</a:t>
            </a:r>
            <a:r>
              <a:rPr lang="uk-UA" sz="2400" smtClean="0"/>
              <a:t>) (</a:t>
            </a:r>
            <a:r>
              <a:rPr lang="uk-UA" sz="2400" i="1" smtClean="0"/>
              <a:t>n</a:t>
            </a:r>
            <a:r>
              <a:rPr lang="uk-UA" sz="2400" smtClean="0"/>
              <a:t>(</a:t>
            </a:r>
            <a:r>
              <a:rPr lang="uk-UA" sz="2400" i="1" smtClean="0"/>
              <a:t>r</a:t>
            </a:r>
            <a:r>
              <a:rPr lang="uk-UA" sz="2400" smtClean="0"/>
              <a:t>)). Арності відносин – це числа більше нуля. Арність операцій – це числа більші або рівні нулеві. Операції арности 0 являють собою функції з областю визначення, що складає з одного елемента (</a:t>
            </a:r>
            <a:r>
              <a:rPr lang="uk-UA" sz="2400" i="1" smtClean="0"/>
              <a:t>n-ки</a:t>
            </a:r>
            <a:r>
              <a:rPr lang="uk-UA" sz="2400" smtClean="0"/>
              <a:t> довжини 0) і ототожнюються зі значенням функції.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Для унарних операцій ми будемо використовувати префіксну і постфіксну нотацію, а для бінарних – як правило інфіксну.</a:t>
            </a:r>
            <a:endParaRPr lang="ru-RU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8964613" cy="6119813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214313"/>
            <a:ext cx="9001125" cy="664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765175"/>
            <a:ext cx="8964612" cy="5832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smtClean="0"/>
              <a:t>Пізнання завжди шукало способи опису алгоритмів. І застосовуючи природну мову пізнання – математикові, необхідно визначити у ній ті цеглинки, з яких дослідники  створили ці прекрасно величні будови – </a:t>
            </a:r>
            <a:r>
              <a:rPr lang="uk-UA" sz="2400" b="1" smtClean="0"/>
              <a:t>Алгоритми</a:t>
            </a:r>
            <a:r>
              <a:rPr lang="uk-UA" sz="2400" smtClean="0"/>
              <a:t>, а заодно і їх теорію й аналіз. Основними математичними складової теорії алгоритмів виявилися </a:t>
            </a:r>
            <a:r>
              <a:rPr lang="uk-UA" sz="2400" b="1" smtClean="0"/>
              <a:t>теорія множин, математична логіка й теорія графів</a:t>
            </a:r>
            <a:r>
              <a:rPr lang="uk-UA" sz="2400" smtClean="0"/>
              <a:t>. Тому іноді теорію алгоритмів іменують як теорію алгоритмів і вирахувань ( у нашім курсі ми її називаємо «</a:t>
            </a:r>
            <a:r>
              <a:rPr lang="uk-UA" sz="2400" b="1" smtClean="0"/>
              <a:t>Теорія алгоритмів і математична логіка</a:t>
            </a:r>
            <a:r>
              <a:rPr lang="uk-UA" sz="2400" smtClean="0"/>
              <a:t>» ) і розділяють на дві частини. Перша - загальна теорія, що має справу з будовою алгоритмів і вирахувань самих по собі. Друга являє собою прикладну теорію, що має справу із проблемами, пов'язаними із практичними застосуваннями алгоритмів і виникаючими в різних областях математики.</a:t>
            </a:r>
            <a:endParaRPr lang="ru-RU" sz="240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66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3686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4463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8964613" cy="6308725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3789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14313"/>
            <a:ext cx="8642350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785225" cy="5976937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389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903288"/>
            <a:ext cx="842486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8964613" cy="6308725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3993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039813"/>
            <a:ext cx="8353425" cy="426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4463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048375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4096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285750"/>
            <a:ext cx="90011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964612" cy="6048375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419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855663"/>
            <a:ext cx="8208963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836613"/>
            <a:ext cx="8785225" cy="6021387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На закінчення цього розділу представимо загальну схему взаємозв'язків від теорії множин та системою класифікацій загальної алгебри, що починається з поняття категорії як сукупності однотипних математичних структур (об'єктів) і відображень (морфізмів) між ними. У категорії множин об'єктами є множини; морфізмами – їх відображення друг у друга; множення морфізмів збігається із суперпозицією або послідовним виконанням відображень; одиничними морфізмами є тотожні відображення множин у себе. У категорії бінарних відношень над категорією множин об'єктами виступають довільні множини; морфізмами – бінарні відношення; множення морфізмів є множення бінарних відношень.</a:t>
            </a:r>
            <a:endParaRPr lang="ru-RU" sz="280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4403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90663" y="188913"/>
            <a:ext cx="5981700" cy="6669087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uk-UA" sz="40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2.1 Асимптотичний аналіз функцій</a:t>
            </a:r>
            <a:r>
              <a:rPr lang="ru-RU" sz="40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41913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При аналізі поводження функції трудомісткості алгоритму часто використовують прийняті в математику асимптотичні позначення, що дозволяють показати швидкість росту функції, маскуючи при цьому конкретні коефіцієнти.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Така оцінка функції трудомісткості алгоритму називається </a:t>
            </a:r>
            <a:r>
              <a:rPr lang="uk-UA" sz="2400" b="1" smtClean="0"/>
              <a:t>складністю алгоритму</a:t>
            </a:r>
            <a:r>
              <a:rPr lang="uk-UA" sz="2400" smtClean="0"/>
              <a:t> й дозволяє визначити переваги у використанні того або іншого алгоритму для більших значень розмірності вихідних даних.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В асимптотичному аналізі прийняті наступні позначення: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 Оцінка (тетта)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smtClean="0"/>
              <a:t>Нехай f(n) і g(n) - додатні функції  аргументу, n </a:t>
            </a:r>
            <a:r>
              <a:rPr lang="uk-UA" sz="2400" smtClean="0">
                <a:cs typeface="Arial" charset="0"/>
              </a:rPr>
              <a:t>≥</a:t>
            </a:r>
            <a:r>
              <a:rPr lang="uk-UA" sz="2400" smtClean="0"/>
              <a:t>1 (кількість об'єктів на вході й кількість операцій - додатні числа), тоді:</a:t>
            </a:r>
            <a:endParaRPr 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uk-UA" sz="40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Оцінка (тетта)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785225" cy="6048375"/>
          </a:xfrm>
        </p:spPr>
        <p:txBody>
          <a:bodyPr/>
          <a:lstStyle/>
          <a:p>
            <a:r>
              <a:rPr lang="ru-RU" smtClean="0"/>
              <a:t>f(n) = </a:t>
            </a:r>
            <a:r>
              <a:rPr lang="uk-UA" smtClean="0">
                <a:sym typeface="Symbol" pitchFamily="18" charset="2"/>
              </a:rPr>
              <a:t></a:t>
            </a:r>
            <a:r>
              <a:rPr lang="ru-RU" smtClean="0"/>
              <a:t>(g(n)), якщо існують такі додатні с</a:t>
            </a:r>
            <a:r>
              <a:rPr lang="ru-RU" baseline="-25000" smtClean="0"/>
              <a:t>1</a:t>
            </a:r>
            <a:r>
              <a:rPr lang="ru-RU" smtClean="0"/>
              <a:t>, с</a:t>
            </a:r>
            <a:r>
              <a:rPr lang="ru-RU" baseline="-25000" smtClean="0"/>
              <a:t>2</a:t>
            </a:r>
            <a:r>
              <a:rPr lang="ru-RU" smtClean="0"/>
              <a:t>, n</a:t>
            </a:r>
            <a:r>
              <a:rPr lang="ru-RU" baseline="-25000" smtClean="0"/>
              <a:t>0</a:t>
            </a:r>
            <a:r>
              <a:rPr lang="ru-RU" smtClean="0"/>
              <a:t>,  що:</a:t>
            </a:r>
            <a:br>
              <a:rPr lang="ru-RU" smtClean="0"/>
            </a:br>
            <a:r>
              <a:rPr lang="ru-RU" smtClean="0"/>
              <a:t>с</a:t>
            </a:r>
            <a:r>
              <a:rPr lang="ru-RU" baseline="-25000" smtClean="0"/>
              <a:t>1</a:t>
            </a:r>
            <a:r>
              <a:rPr lang="ru-RU" smtClean="0"/>
              <a:t> * g(n) ≤ f(n) ≤  c</a:t>
            </a:r>
            <a:r>
              <a:rPr lang="ru-RU" baseline="-25000" smtClean="0"/>
              <a:t>2</a:t>
            </a:r>
            <a:r>
              <a:rPr lang="ru-RU" smtClean="0"/>
              <a:t> * g(n), </a:t>
            </a:r>
            <a:br>
              <a:rPr lang="ru-RU" smtClean="0"/>
            </a:br>
            <a:r>
              <a:rPr lang="ru-RU" smtClean="0"/>
              <a:t>при n &gt; n</a:t>
            </a:r>
            <a:r>
              <a:rPr lang="ru-RU" baseline="-25000" smtClean="0"/>
              <a:t>0</a:t>
            </a:r>
          </a:p>
          <a:p>
            <a:endParaRPr lang="ru-RU" baseline="-25000" smtClean="0"/>
          </a:p>
        </p:txBody>
      </p:sp>
      <p:pic>
        <p:nvPicPr>
          <p:cNvPr id="16387" name="Picture 4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2801938"/>
            <a:ext cx="5040312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92150"/>
            <a:ext cx="8785225" cy="5976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smtClean="0"/>
              <a:t>Звичайно говорять, що при цьому функція g(n) є асимптотичною точною оцінкою функції f(n), тому що по визначенню функція f(n) не відрізняється від функції g(n) з точністю до постійного множника. 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Відзначимо, що з  f(n) 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 (g(n)) слідує, що g(n) 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(f(n)).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Приклади: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1) f(n)=4*n</a:t>
            </a:r>
            <a:r>
              <a:rPr lang="uk-UA" sz="2400" baseline="30000" smtClean="0"/>
              <a:t>2</a:t>
            </a:r>
            <a:r>
              <a:rPr lang="uk-UA" sz="2400" smtClean="0"/>
              <a:t>+n*lnn+174 – f(n)=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(n</a:t>
            </a:r>
            <a:r>
              <a:rPr lang="uk-UA" sz="2400" baseline="30000" smtClean="0"/>
              <a:t>2</a:t>
            </a:r>
            <a:r>
              <a:rPr lang="uk-UA" sz="2400" smtClean="0"/>
              <a:t>);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2) f(n)=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(1) – запис означає, що f(n) або дорівнює константі, не рівної нулю, або f(n) обмежена константою на ∞: f(n) = 7+1/n 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(1).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2 Оцінка О (О велике)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На відміну від оцінки , оцінка О вимагає тільки, що б функція f(n) не перевищувала g(n), починаючи з n &gt; n</a:t>
            </a:r>
            <a:r>
              <a:rPr lang="uk-UA" sz="2400" baseline="-25000" smtClean="0"/>
              <a:t>0</a:t>
            </a:r>
            <a:r>
              <a:rPr lang="uk-UA" sz="2400" smtClean="0"/>
              <a:t>, з точністю до постійного множника:</a:t>
            </a:r>
            <a:endParaRPr lang="ru-RU" sz="240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04813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uk-UA" sz="40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Оцінка О (О велике)</a:t>
            </a:r>
          </a:p>
        </p:txBody>
      </p:sp>
      <p:pic>
        <p:nvPicPr>
          <p:cNvPr id="1029" name="Picture 4" descr="img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42988" y="758825"/>
            <a:ext cx="4070350" cy="2605088"/>
          </a:xfrm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2870200" y="3860800"/>
          <a:ext cx="350838" cy="431800"/>
        </p:xfrm>
        <a:graphic>
          <a:graphicData uri="http://schemas.openxmlformats.org/presentationml/2006/ole">
            <p:oleObj spid="_x0000_s1026" name="Формула" r:id="rId4" imgW="126835" imgH="152202" progId="Equation.3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5435600" y="4797425"/>
          <a:ext cx="558800" cy="593725"/>
        </p:xfrm>
        <a:graphic>
          <a:graphicData uri="http://schemas.openxmlformats.org/presentationml/2006/ole">
            <p:oleObj spid="_x0000_s1027" name="Формула" r:id="rId5" imgW="152268" imgH="164957" progId="Equation.3">
              <p:embed/>
            </p:oleObj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203575" y="3789363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 &gt; 0, 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ru-RU" sz="2400" baseline="-30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 &gt; 0 : 0 ≤ 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f(n)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 ≤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c * g(n), </a:t>
            </a:r>
            <a:endParaRPr lang="en-US" sz="240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084888" y="49228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n &gt; n</a:t>
            </a:r>
            <a:r>
              <a:rPr lang="en-US" sz="2400" baseline="-30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ru-RU" sz="900"/>
              <a:t> </a:t>
            </a:r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8964613" cy="6048375"/>
          </a:xfrm>
        </p:spPr>
        <p:txBody>
          <a:bodyPr>
            <a:normAutofit fontScale="92500"/>
          </a:bodyPr>
          <a:lstStyle/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Взагалі, запис O(g(n)) позначає клас функцій, таких, що всі вони ростуть не швидше, ніж функція g(n) з точністю до постійного множника, тому іноді говорять, що g(n) мажорує функцію f(n).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Наприклад, для всіх функцій: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f(n)=1/n, f(n)= 12, f(n)=3*n+17, f(n)=n*Ln(n), f(n)=6* n2+24*n+77 буде справедлива оцінка О(n</a:t>
            </a:r>
            <a:r>
              <a:rPr lang="uk-UA" sz="2800" baseline="30000" smtClean="0"/>
              <a:t>2</a:t>
            </a:r>
            <a:r>
              <a:rPr lang="uk-UA" sz="2800" smtClean="0"/>
              <a:t>)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Указуючи оцінку О є зміст указувати найбільше «близьку» мажоруючи функцію, оскільки, наприклад, для f(n)= n</a:t>
            </a:r>
            <a:r>
              <a:rPr lang="uk-UA" sz="2800" baseline="30000" smtClean="0"/>
              <a:t>2</a:t>
            </a:r>
            <a:r>
              <a:rPr lang="uk-UA" sz="2800" smtClean="0"/>
              <a:t> справедлива оцінка О(n</a:t>
            </a:r>
            <a:r>
              <a:rPr lang="uk-UA" sz="2800" baseline="30000" smtClean="0"/>
              <a:t>2</a:t>
            </a:r>
            <a:r>
              <a:rPr lang="uk-UA" sz="2800" smtClean="0"/>
              <a:t>), однак вона не має практичного змісту.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3. Оцінка  </a:t>
            </a:r>
            <a:r>
              <a:rPr lang="el-GR" sz="2800" smtClean="0">
                <a:cs typeface="Arial" charset="0"/>
              </a:rPr>
              <a:t>Ω</a:t>
            </a:r>
            <a:r>
              <a:rPr lang="uk-UA" sz="2800" smtClean="0"/>
              <a:t>(Омега) </a:t>
            </a:r>
          </a:p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smtClean="0"/>
              <a:t>На відміну від оцінки О, оцінка  є оцінкою знизу – тобто визначає клас функцій, які ростуть не повільніше, ніж g(n) з точністю до постійного множника:</a:t>
            </a:r>
            <a:endParaRPr lang="ru-RU" sz="280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5715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uk-UA" sz="40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Оцінка  </a:t>
            </a:r>
            <a:r>
              <a:rPr lang="el-GR" sz="4000" smtClean="0">
                <a:solidFill>
                  <a:schemeClr val="accent1">
                    <a:tint val="83000"/>
                    <a:satMod val="150000"/>
                  </a:schemeClr>
                </a:solidFill>
                <a:cs typeface="Arial" charset="0"/>
              </a:rPr>
              <a:t>Ω</a:t>
            </a:r>
            <a:r>
              <a:rPr lang="uk-UA" sz="40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(Омега)</a:t>
            </a:r>
          </a:p>
        </p:txBody>
      </p:sp>
      <p:pic>
        <p:nvPicPr>
          <p:cNvPr id="2052" name="Picture 4" descr="img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735013"/>
            <a:ext cx="3192463" cy="2559050"/>
          </a:xfrm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203575" y="4005263"/>
          <a:ext cx="433388" cy="433387"/>
        </p:xfrm>
        <a:graphic>
          <a:graphicData uri="http://schemas.openxmlformats.org/presentationml/2006/ole">
            <p:oleObj spid="_x0000_s2050" name="Формула" r:id="rId4" imgW="126835" imgH="152202" progId="Equation.3">
              <p:embed/>
            </p:oleObj>
          </a:graphicData>
        </a:graphic>
      </p:graphicFrame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779838" y="3986213"/>
            <a:ext cx="4351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c &gt; 0, n</a:t>
            </a:r>
            <a:r>
              <a:rPr lang="en-US" sz="2400" baseline="-30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&gt;0 : 0 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≤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c * g(n) 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≤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f(n)</a:t>
            </a:r>
            <a:r>
              <a:rPr lang="ru-RU" sz="2400"/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uk-UA" sz="400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9144000" cy="597693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uk-UA" sz="2400" smtClean="0"/>
              <a:t>Наприклад, запис </a:t>
            </a:r>
            <a:r>
              <a:rPr lang="el-GR" sz="2400" smtClean="0">
                <a:cs typeface="Arial" charset="0"/>
              </a:rPr>
              <a:t>Ω</a:t>
            </a:r>
            <a:r>
              <a:rPr lang="uk-UA" sz="2400" smtClean="0"/>
              <a:t>(n*Ln(n)) позначає клас функцій, які ростуть не повільніше, ніж g(n) = n*Ln(n), у цей клас попадають всі поліноми зі ступенем більшої одиниці, так само як і всі статечні функції з підставою більшим одиниці.</a:t>
            </a:r>
          </a:p>
          <a:p>
            <a:pPr algn="just">
              <a:lnSpc>
                <a:spcPct val="90000"/>
              </a:lnSpc>
            </a:pPr>
            <a:r>
              <a:rPr lang="uk-UA" sz="2400" smtClean="0"/>
              <a:t>Асимптотичне позначення О віднесемо до підручника Бахмана по теорії простих чисел (Bachman, 1892), </a:t>
            </a:r>
            <a:r>
              <a:rPr lang="uk-UA" sz="2400" smtClean="0">
                <a:sym typeface="Symbol" pitchFamily="18" charset="2"/>
              </a:rPr>
              <a:t> </a:t>
            </a:r>
            <a:r>
              <a:rPr lang="uk-UA" sz="2400" smtClean="0"/>
              <a:t>позначення , уведені Д. Кнутом (Donald Knuth).</a:t>
            </a:r>
          </a:p>
          <a:p>
            <a:pPr algn="just">
              <a:lnSpc>
                <a:spcPct val="90000"/>
              </a:lnSpc>
            </a:pPr>
            <a:r>
              <a:rPr lang="uk-UA" sz="2400" smtClean="0"/>
              <a:t>В асимптотичному аналізі алгоритмів розроблені спеціальні методи одержання асимптотичних оцінок, особливо для класу рекурсивних алгоритмів. Очевидно, що  оцінка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 є більше кращої, чим оцінка О. Знання асимптотики поводження функції трудомісткості алгоритму, його складності, дає можливість робити прогнози на вибір більше раціонального з погляду трудомісткості алгоритму для великих розмірностей вихідних даних.</a:t>
            </a:r>
            <a:endParaRPr lang="ru-RU" sz="240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1255</Words>
  <Application>Microsoft Office PowerPoint</Application>
  <PresentationFormat>Экран (4:3)</PresentationFormat>
  <Paragraphs>52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43" baseType="lpstr">
      <vt:lpstr>Arial</vt:lpstr>
      <vt:lpstr>Century Gothic</vt:lpstr>
      <vt:lpstr>Wingdings 2</vt:lpstr>
      <vt:lpstr>Verdana</vt:lpstr>
      <vt:lpstr>Calibri</vt:lpstr>
      <vt:lpstr>Symbol</vt:lpstr>
      <vt:lpstr>Times New Roman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EcoDeath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2 МАТЕМАТИЧНІ ОСНОВИ ТЕОРІЇ АЛГОРИТМІВ</dc:title>
  <dc:creator>User</dc:creator>
  <cp:lastModifiedBy>Максим</cp:lastModifiedBy>
  <cp:revision>21</cp:revision>
  <dcterms:created xsi:type="dcterms:W3CDTF">2009-04-05T08:29:24Z</dcterms:created>
  <dcterms:modified xsi:type="dcterms:W3CDTF">2012-07-18T09:38:21Z</dcterms:modified>
</cp:coreProperties>
</file>