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0413" cy="6859588"/>
  <p:notesSz cx="6858000" cy="9144000"/>
  <p:defaultTextStyle>
    <a:defPPr>
      <a:defRPr lang="ru-RU"/>
    </a:defPPr>
    <a:lvl1pPr marL="0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1159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2319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13478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84638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55795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26955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998114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69273" algn="l" defTabSz="114231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2336" autoAdjust="0"/>
  </p:normalViewPr>
  <p:slideViewPr>
    <p:cSldViewPr>
      <p:cViewPr varScale="1">
        <p:scale>
          <a:sx n="49" d="100"/>
          <a:sy n="49" d="100"/>
        </p:scale>
        <p:origin x="-1506" y="-10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BEB4-B5E2-42C9-8220-D1FC61ACABC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EF85E-54C1-4212-A357-11842B0CF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1159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2319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3478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4638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5795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6955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8114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69273" algn="l" defTabSz="11423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Булева алгебра (названа на честь </a:t>
            </a:r>
            <a:r>
              <a:rPr lang="ru-RU" dirty="0" err="1" smtClean="0"/>
              <a:t>англійського</a:t>
            </a:r>
            <a:r>
              <a:rPr lang="ru-RU" dirty="0" smtClean="0"/>
              <a:t> математика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Джорджа Буля)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два </a:t>
            </a:r>
            <a:r>
              <a:rPr lang="ru-RU" dirty="0" err="1" smtClean="0"/>
              <a:t>значення</a:t>
            </a:r>
            <a:r>
              <a:rPr lang="ru-RU" dirty="0" smtClean="0"/>
              <a:t> - 0 </a:t>
            </a:r>
            <a:r>
              <a:rPr lang="ru-RU" dirty="0" err="1" smtClean="0"/>
              <a:t>або</a:t>
            </a:r>
            <a:r>
              <a:rPr lang="ru-RU" dirty="0" smtClean="0"/>
              <a:t> 1.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булевої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представляти</a:t>
            </a:r>
            <a:r>
              <a:rPr lang="ru-RU" dirty="0" smtClean="0"/>
              <a:t> як </a:t>
            </a:r>
            <a:r>
              <a:rPr lang="ru-RU" dirty="0" err="1" smtClean="0"/>
              <a:t>хибність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істинність</a:t>
            </a:r>
            <a:r>
              <a:rPr lang="ru-RU" dirty="0" smtClean="0"/>
              <a:t>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затвердження</a:t>
            </a:r>
            <a:r>
              <a:rPr lang="ru-RU" dirty="0" smtClean="0"/>
              <a:t> (0 - </a:t>
            </a:r>
            <a:r>
              <a:rPr lang="ru-RU" dirty="0" err="1" smtClean="0"/>
              <a:t>брехня</a:t>
            </a:r>
            <a:r>
              <a:rPr lang="ru-RU" dirty="0" smtClean="0"/>
              <a:t>, 1 - </a:t>
            </a:r>
            <a:r>
              <a:rPr lang="ru-RU" dirty="0" err="1" smtClean="0"/>
              <a:t>істина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F85E-54C1-4212-A357-11842B0CF8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Тому з такими величинами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- так само, як ми </a:t>
            </a:r>
            <a:r>
              <a:rPr lang="ru-RU" dirty="0" err="1" smtClean="0"/>
              <a:t>оперуємо</a:t>
            </a:r>
            <a:r>
              <a:rPr lang="ru-RU" dirty="0" smtClean="0"/>
              <a:t> з </a:t>
            </a:r>
            <a:r>
              <a:rPr lang="ru-RU" dirty="0" err="1" smtClean="0"/>
              <a:t>твердженнями</a:t>
            </a:r>
            <a:r>
              <a:rPr lang="ru-RU" dirty="0" smtClean="0"/>
              <a:t> при </a:t>
            </a:r>
            <a:r>
              <a:rPr lang="ru-RU" dirty="0" err="1" smtClean="0"/>
              <a:t>міркуваннях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І, АБО, НЕ.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F85E-54C1-4212-A357-11842B0CF8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4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2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Наприклад</a:t>
            </a:r>
            <a:r>
              <a:rPr lang="ru-RU" dirty="0" smtClean="0"/>
              <a:t>: «я </a:t>
            </a:r>
            <a:r>
              <a:rPr lang="ru-RU" dirty="0" err="1" smtClean="0"/>
              <a:t>візьму</a:t>
            </a:r>
            <a:r>
              <a:rPr lang="ru-RU" dirty="0" smtClean="0"/>
              <a:t> </a:t>
            </a:r>
            <a:r>
              <a:rPr lang="ru-RU" dirty="0" err="1" smtClean="0"/>
              <a:t>парасольку</a:t>
            </a:r>
            <a:r>
              <a:rPr lang="ru-RU" dirty="0" smtClean="0"/>
              <a:t>», </a:t>
            </a:r>
            <a:r>
              <a:rPr lang="ru-RU" dirty="0" err="1" smtClean="0"/>
              <a:t>якщо</a:t>
            </a:r>
            <a:r>
              <a:rPr lang="ru-RU" dirty="0" smtClean="0"/>
              <a:t> «</a:t>
            </a:r>
            <a:r>
              <a:rPr lang="ru-RU" dirty="0" err="1" smtClean="0"/>
              <a:t>піде</a:t>
            </a:r>
            <a:r>
              <a:rPr lang="ru-RU" dirty="0" smtClean="0"/>
              <a:t> </a:t>
            </a:r>
            <a:r>
              <a:rPr lang="ru-RU" dirty="0" err="1" smtClean="0"/>
              <a:t>дощ</a:t>
            </a:r>
            <a:r>
              <a:rPr lang="ru-RU" dirty="0" smtClean="0"/>
              <a:t>» І «за мною НЕ </a:t>
            </a:r>
            <a:r>
              <a:rPr lang="ru-RU" dirty="0" err="1" smtClean="0"/>
              <a:t>заїде</a:t>
            </a:r>
            <a:r>
              <a:rPr lang="ru-RU" dirty="0" smtClean="0"/>
              <a:t> друг на </a:t>
            </a:r>
            <a:r>
              <a:rPr lang="ru-RU" dirty="0" err="1" smtClean="0"/>
              <a:t>машині</a:t>
            </a:r>
            <a:r>
              <a:rPr lang="ru-RU" dirty="0" smtClean="0"/>
              <a:t>».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позначити</a:t>
            </a:r>
            <a:r>
              <a:rPr lang="ru-RU" dirty="0" smtClean="0"/>
              <a:t> через С </a:t>
            </a:r>
            <a:r>
              <a:rPr lang="ru-RU" dirty="0" err="1" smtClean="0"/>
              <a:t>твердження</a:t>
            </a:r>
            <a:r>
              <a:rPr lang="ru-RU" dirty="0" smtClean="0"/>
              <a:t> «я </a:t>
            </a:r>
            <a:r>
              <a:rPr lang="ru-RU" dirty="0" err="1" smtClean="0"/>
              <a:t>візьму</a:t>
            </a:r>
            <a:r>
              <a:rPr lang="ru-RU" dirty="0" smtClean="0"/>
              <a:t> </a:t>
            </a:r>
            <a:r>
              <a:rPr lang="ru-RU" dirty="0" err="1" smtClean="0"/>
              <a:t>парасольку</a:t>
            </a:r>
            <a:r>
              <a:rPr lang="ru-RU" dirty="0" smtClean="0"/>
              <a:t>», А - «</a:t>
            </a:r>
            <a:r>
              <a:rPr lang="ru-RU" dirty="0" err="1" smtClean="0"/>
              <a:t>піде</a:t>
            </a:r>
            <a:r>
              <a:rPr lang="ru-RU" dirty="0" smtClean="0"/>
              <a:t> </a:t>
            </a:r>
            <a:r>
              <a:rPr lang="ru-RU" dirty="0" err="1" smtClean="0"/>
              <a:t>дощ</a:t>
            </a:r>
            <a:r>
              <a:rPr lang="ru-RU" dirty="0" smtClean="0"/>
              <a:t>» і В - «за мною </a:t>
            </a:r>
            <a:r>
              <a:rPr lang="ru-RU" dirty="0" err="1" smtClean="0"/>
              <a:t>заїде</a:t>
            </a:r>
            <a:r>
              <a:rPr lang="ru-RU" dirty="0" smtClean="0"/>
              <a:t> друг», то С = А І (НЕ В). </a:t>
            </a:r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і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F85E-54C1-4212-A357-11842B0CF8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9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логічних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проілюструвати</a:t>
            </a:r>
            <a:r>
              <a:rPr lang="ru-RU" dirty="0" smtClean="0"/>
              <a:t> на </a:t>
            </a:r>
            <a:r>
              <a:rPr lang="ru-RU" dirty="0" err="1" smtClean="0"/>
              <a:t>наочної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« водопроводу ». </a:t>
            </a:r>
            <a:r>
              <a:rPr lang="ru-RU" dirty="0" err="1" smtClean="0"/>
              <a:t>Уявімо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над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,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вентилів</a:t>
            </a:r>
            <a:r>
              <a:rPr lang="ru-RU" dirty="0" smtClean="0"/>
              <a:t> на трубах ( </a:t>
            </a:r>
            <a:r>
              <a:rPr lang="ru-RU" dirty="0" err="1" smtClean="0"/>
              <a:t>відкритий</a:t>
            </a:r>
            <a:r>
              <a:rPr lang="ru-RU" dirty="0" smtClean="0"/>
              <a:t> вентиль -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істинне</a:t>
            </a:r>
            <a:r>
              <a:rPr lang="ru-RU" dirty="0" smtClean="0"/>
              <a:t> , </a:t>
            </a:r>
            <a:r>
              <a:rPr lang="ru-RU" dirty="0" err="1" smtClean="0"/>
              <a:t>закритий</a:t>
            </a:r>
            <a:r>
              <a:rPr lang="ru-RU" dirty="0" smtClean="0"/>
              <a:t> - </a:t>
            </a:r>
            <a:r>
              <a:rPr lang="ru-RU" dirty="0" err="1" smtClean="0"/>
              <a:t>хибне</a:t>
            </a:r>
            <a:r>
              <a:rPr lang="ru-RU" dirty="0" smtClean="0"/>
              <a:t> ) . Результат </a:t>
            </a:r>
            <a:r>
              <a:rPr lang="ru-RU" dirty="0" err="1" smtClean="0"/>
              <a:t>операції</a:t>
            </a:r>
            <a:r>
              <a:rPr lang="ru-RU" dirty="0" smtClean="0"/>
              <a:t> представимо у </a:t>
            </a:r>
            <a:r>
              <a:rPr lang="ru-RU" dirty="0" err="1" smtClean="0"/>
              <a:t>вигляді</a:t>
            </a:r>
            <a:r>
              <a:rPr lang="ru-RU" dirty="0" smtClean="0"/>
              <a:t> крана , з </a:t>
            </a:r>
            <a:r>
              <a:rPr lang="ru-RU" dirty="0" err="1" smtClean="0"/>
              <a:t>якого</a:t>
            </a:r>
            <a:r>
              <a:rPr lang="ru-RU" dirty="0" smtClean="0"/>
              <a:t> вода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текти</a:t>
            </a:r>
            <a:r>
              <a:rPr lang="ru-RU" dirty="0" smtClean="0"/>
              <a:t> ( </a:t>
            </a:r>
            <a:r>
              <a:rPr lang="ru-RU" dirty="0" err="1" smtClean="0"/>
              <a:t>істина</a:t>
            </a:r>
            <a:r>
              <a:rPr lang="ru-RU" dirty="0" smtClean="0"/>
              <a:t> ),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текти</a:t>
            </a:r>
            <a:r>
              <a:rPr lang="ru-RU" dirty="0" smtClean="0"/>
              <a:t> (неправда) . На рис. 2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труб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реалізують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логічні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F85E-54C1-4212-A357-11842B0CF8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 І : С = А І В ( рис. 2а). </a:t>
            </a:r>
            <a:r>
              <a:rPr lang="ru-RU" dirty="0" err="1" smtClean="0"/>
              <a:t>Вентилі</a:t>
            </a:r>
            <a:r>
              <a:rPr lang="ru-RU" dirty="0" smtClean="0"/>
              <a:t> А і В </a:t>
            </a:r>
            <a:r>
              <a:rPr lang="ru-RU" dirty="0" err="1" smtClean="0"/>
              <a:t>встановлені</a:t>
            </a:r>
            <a:r>
              <a:rPr lang="ru-RU" dirty="0" smtClean="0"/>
              <a:t> на </a:t>
            </a:r>
            <a:r>
              <a:rPr lang="ru-RU" dirty="0" err="1" smtClean="0"/>
              <a:t>трубі</a:t>
            </a:r>
            <a:r>
              <a:rPr lang="ru-RU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, тому вода з крана З </a:t>
            </a:r>
            <a:r>
              <a:rPr lang="ru-RU" dirty="0" err="1" smtClean="0"/>
              <a:t>тече</a:t>
            </a:r>
            <a:r>
              <a:rPr lang="ru-RU" dirty="0" smtClean="0"/>
              <a:t> 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вони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вентилі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паралельні</a:t>
            </a:r>
            <a:r>
              <a:rPr lang="ru-RU" dirty="0" smtClean="0"/>
              <a:t> труби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з'єднуються</a:t>
            </a:r>
            <a:r>
              <a:rPr lang="ru-RU" dirty="0" smtClean="0"/>
              <a:t> в одну , то </a:t>
            </a:r>
            <a:r>
              <a:rPr lang="ru-RU" dirty="0" err="1" smtClean="0"/>
              <a:t>така</a:t>
            </a:r>
            <a:r>
              <a:rPr lang="ru-RU" dirty="0" smtClean="0"/>
              <a:t> система буде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 АБО :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б один з </a:t>
            </a:r>
            <a:r>
              <a:rPr lang="ru-RU" dirty="0" err="1" smtClean="0"/>
              <a:t>вентилів</a:t>
            </a:r>
            <a:r>
              <a:rPr lang="ru-RU" dirty="0" smtClean="0"/>
              <a:t> А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відкритий</a:t>
            </a:r>
            <a:r>
              <a:rPr lang="ru-RU" dirty="0" smtClean="0"/>
              <a:t>, вода з крана З </a:t>
            </a:r>
            <a:r>
              <a:rPr lang="ru-RU" dirty="0" err="1" smtClean="0"/>
              <a:t>потече</a:t>
            </a:r>
            <a:r>
              <a:rPr lang="ru-RU" dirty="0" smtClean="0"/>
              <a:t> , </a:t>
            </a:r>
            <a:r>
              <a:rPr lang="ru-RU" dirty="0" err="1" smtClean="0"/>
              <a:t>тобто</a:t>
            </a:r>
            <a:r>
              <a:rPr lang="ru-RU" dirty="0" smtClean="0"/>
              <a:t> С = А АБО В ( рис. 2б). На рис. 2в представлена ​​система,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 НЕ: </a:t>
            </a:r>
            <a:r>
              <a:rPr lang="ru-RU" dirty="0" err="1" smtClean="0"/>
              <a:t>якщо</a:t>
            </a:r>
            <a:r>
              <a:rPr lang="ru-RU" dirty="0" smtClean="0"/>
              <a:t> вентиль А </a:t>
            </a:r>
            <a:r>
              <a:rPr lang="ru-RU" dirty="0" err="1" smtClean="0"/>
              <a:t>закрито</a:t>
            </a:r>
            <a:r>
              <a:rPr lang="ru-RU" dirty="0" smtClean="0"/>
              <a:t> , то вода </a:t>
            </a:r>
            <a:r>
              <a:rPr lang="ru-RU" dirty="0" err="1" smtClean="0"/>
              <a:t>протікає</a:t>
            </a:r>
            <a:r>
              <a:rPr lang="ru-RU" dirty="0" smtClean="0"/>
              <a:t> в кран В,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, то вся вода </a:t>
            </a:r>
            <a:r>
              <a:rPr lang="ru-RU" dirty="0" err="1" smtClean="0"/>
              <a:t>стікає</a:t>
            </a:r>
            <a:r>
              <a:rPr lang="ru-RU" dirty="0" smtClean="0"/>
              <a:t> в « </a:t>
            </a:r>
            <a:r>
              <a:rPr lang="ru-RU" dirty="0" err="1" smtClean="0"/>
              <a:t>запасну</a:t>
            </a:r>
            <a:r>
              <a:rPr lang="ru-RU" dirty="0" smtClean="0"/>
              <a:t> » трубу , і через кран У не </a:t>
            </a:r>
            <a:r>
              <a:rPr lang="ru-RU" dirty="0" err="1" smtClean="0"/>
              <a:t>тече</a:t>
            </a:r>
            <a:r>
              <a:rPr lang="ru-RU" dirty="0" smtClean="0"/>
              <a:t> , </a:t>
            </a:r>
            <a:r>
              <a:rPr lang="ru-RU" dirty="0" err="1" smtClean="0"/>
              <a:t>тобто</a:t>
            </a:r>
            <a:r>
              <a:rPr lang="ru-RU" dirty="0" smtClean="0"/>
              <a:t> У = НЕ А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F85E-54C1-4212-A357-11842B0CF8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F85E-54C1-4212-A357-11842B0CF8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8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2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перенести </a:t>
            </a:r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системи</a:t>
            </a:r>
            <a:r>
              <a:rPr lang="ru-RU" dirty="0" smtClean="0"/>
              <a:t> з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гідродинаміки</a:t>
            </a:r>
            <a:r>
              <a:rPr lang="ru-RU" dirty="0" smtClean="0"/>
              <a:t> в область </a:t>
            </a:r>
            <a:r>
              <a:rPr lang="ru-RU" dirty="0" err="1" smtClean="0"/>
              <a:t>електроніки</a:t>
            </a:r>
            <a:r>
              <a:rPr lang="ru-RU" dirty="0" smtClean="0"/>
              <a:t> 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логічні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? Ясно,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знадобляться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,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вентилів</a:t>
            </a:r>
            <a:r>
              <a:rPr lang="ru-RU" dirty="0" smtClean="0"/>
              <a:t> на трубах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встановленого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пропускають</a:t>
            </a:r>
            <a:r>
              <a:rPr lang="ru-RU" dirty="0" smtClean="0"/>
              <a:t> воду по </a:t>
            </a:r>
            <a:r>
              <a:rPr lang="ru-RU" dirty="0" err="1" smtClean="0"/>
              <a:t>трубі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. «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вентилі</a:t>
            </a:r>
            <a:r>
              <a:rPr lang="ru-RU" dirty="0" smtClean="0"/>
              <a:t> »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володіти</a:t>
            </a:r>
            <a:r>
              <a:rPr lang="ru-RU" dirty="0" smtClean="0"/>
              <a:t> </a:t>
            </a:r>
            <a:r>
              <a:rPr lang="ru-RU" dirty="0" err="1" smtClean="0"/>
              <a:t>подібними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регульованої</a:t>
            </a:r>
            <a:r>
              <a:rPr lang="ru-RU" dirty="0" smtClean="0"/>
              <a:t> </a:t>
            </a:r>
            <a:r>
              <a:rPr lang="ru-RU" dirty="0" err="1" smtClean="0"/>
              <a:t>провідністю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струму. </a:t>
            </a:r>
            <a:r>
              <a:rPr lang="ru-RU" dirty="0" err="1" smtClean="0"/>
              <a:t>Виявляється</a:t>
            </a:r>
            <a:r>
              <a:rPr lang="ru-RU" dirty="0" smtClean="0"/>
              <a:t> 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тріод</a:t>
            </a:r>
            <a:r>
              <a:rPr lang="ru-RU" dirty="0" smtClean="0"/>
              <a:t> і транзистор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вентиля в </a:t>
            </a:r>
            <a:r>
              <a:rPr lang="ru-RU" dirty="0" err="1" smtClean="0"/>
              <a:t>електричній</a:t>
            </a:r>
            <a:r>
              <a:rPr lang="ru-RU" dirty="0" smtClean="0"/>
              <a:t> </a:t>
            </a:r>
            <a:r>
              <a:rPr lang="ru-RU" dirty="0" err="1" smtClean="0"/>
              <a:t>схемі</a:t>
            </a:r>
            <a:r>
              <a:rPr lang="ru-RU" dirty="0" smtClean="0"/>
              <a:t> 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, як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, треба </a:t>
            </a:r>
            <a:r>
              <a:rPr lang="ru-RU" dirty="0" err="1" smtClean="0"/>
              <a:t>розібратися</a:t>
            </a:r>
            <a:r>
              <a:rPr lang="ru-RU" dirty="0" smtClean="0"/>
              <a:t> в </a:t>
            </a:r>
            <a:r>
              <a:rPr lang="ru-RU" dirty="0" err="1" smtClean="0"/>
              <a:t>фізичних</a:t>
            </a:r>
            <a:r>
              <a:rPr lang="ru-RU" dirty="0" smtClean="0"/>
              <a:t> принципах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тріода</a:t>
            </a:r>
            <a:r>
              <a:rPr lang="ru-RU" dirty="0" smtClean="0"/>
              <a:t> і транзистора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F85E-54C1-4212-A357-11842B0CF8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3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2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4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5" cy="58528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4"/>
            <a:ext cx="8025357" cy="58528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1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1" y="2907390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711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23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46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57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69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81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92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0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3" y="1600572"/>
            <a:ext cx="5384100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5" y="1600572"/>
            <a:ext cx="5384100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159" indent="0">
              <a:buNone/>
              <a:defRPr sz="2600" b="1"/>
            </a:lvl2pPr>
            <a:lvl3pPr marL="1142319" indent="0">
              <a:buNone/>
              <a:defRPr sz="2300" b="1"/>
            </a:lvl3pPr>
            <a:lvl4pPr marL="1713478" indent="0">
              <a:buNone/>
              <a:defRPr sz="2000" b="1"/>
            </a:lvl4pPr>
            <a:lvl5pPr marL="2284638" indent="0">
              <a:buNone/>
              <a:defRPr sz="2000" b="1"/>
            </a:lvl5pPr>
            <a:lvl6pPr marL="2855795" indent="0">
              <a:buNone/>
              <a:defRPr sz="2000" b="1"/>
            </a:lvl6pPr>
            <a:lvl7pPr marL="3426955" indent="0">
              <a:buNone/>
              <a:defRPr sz="2000" b="1"/>
            </a:lvl7pPr>
            <a:lvl8pPr marL="3998114" indent="0">
              <a:buNone/>
              <a:defRPr sz="2000" b="1"/>
            </a:lvl8pPr>
            <a:lvl9pPr marL="4569273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0" cy="63991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159" indent="0">
              <a:buNone/>
              <a:defRPr sz="2600" b="1"/>
            </a:lvl2pPr>
            <a:lvl3pPr marL="1142319" indent="0">
              <a:buNone/>
              <a:defRPr sz="2300" b="1"/>
            </a:lvl3pPr>
            <a:lvl4pPr marL="1713478" indent="0">
              <a:buNone/>
              <a:defRPr sz="2000" b="1"/>
            </a:lvl4pPr>
            <a:lvl5pPr marL="2284638" indent="0">
              <a:buNone/>
              <a:defRPr sz="2000" b="1"/>
            </a:lvl5pPr>
            <a:lvl6pPr marL="2855795" indent="0">
              <a:buNone/>
              <a:defRPr sz="2000" b="1"/>
            </a:lvl6pPr>
            <a:lvl7pPr marL="3426955" indent="0">
              <a:buNone/>
              <a:defRPr sz="2000" b="1"/>
            </a:lvl7pPr>
            <a:lvl8pPr marL="3998114" indent="0">
              <a:buNone/>
              <a:defRPr sz="2000" b="1"/>
            </a:lvl8pPr>
            <a:lvl9pPr marL="4569273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0" cy="395220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5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9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7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4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6" y="273118"/>
            <a:ext cx="6814778" cy="5854469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71159" indent="0">
              <a:buNone/>
              <a:defRPr sz="1500"/>
            </a:lvl2pPr>
            <a:lvl3pPr marL="1142319" indent="0">
              <a:buNone/>
              <a:defRPr sz="1200"/>
            </a:lvl3pPr>
            <a:lvl4pPr marL="1713478" indent="0">
              <a:buNone/>
              <a:defRPr sz="1100"/>
            </a:lvl4pPr>
            <a:lvl5pPr marL="2284638" indent="0">
              <a:buNone/>
              <a:defRPr sz="1100"/>
            </a:lvl5pPr>
            <a:lvl6pPr marL="2855795" indent="0">
              <a:buNone/>
              <a:defRPr sz="1100"/>
            </a:lvl6pPr>
            <a:lvl7pPr marL="3426955" indent="0">
              <a:buNone/>
              <a:defRPr sz="1100"/>
            </a:lvl7pPr>
            <a:lvl8pPr marL="3998114" indent="0">
              <a:buNone/>
              <a:defRPr sz="1100"/>
            </a:lvl8pPr>
            <a:lvl9pPr marL="456927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5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7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7" y="612917"/>
            <a:ext cx="7314248" cy="4115753"/>
          </a:xfrm>
        </p:spPr>
        <p:txBody>
          <a:bodyPr/>
          <a:lstStyle>
            <a:lvl1pPr marL="0" indent="0">
              <a:buNone/>
              <a:defRPr sz="3900"/>
            </a:lvl1pPr>
            <a:lvl2pPr marL="571159" indent="0">
              <a:buNone/>
              <a:defRPr sz="3500"/>
            </a:lvl2pPr>
            <a:lvl3pPr marL="1142319" indent="0">
              <a:buNone/>
              <a:defRPr sz="3000"/>
            </a:lvl3pPr>
            <a:lvl4pPr marL="1713478" indent="0">
              <a:buNone/>
              <a:defRPr sz="2600"/>
            </a:lvl4pPr>
            <a:lvl5pPr marL="2284638" indent="0">
              <a:buNone/>
              <a:defRPr sz="2600"/>
            </a:lvl5pPr>
            <a:lvl6pPr marL="2855795" indent="0">
              <a:buNone/>
              <a:defRPr sz="2600"/>
            </a:lvl6pPr>
            <a:lvl7pPr marL="3426955" indent="0">
              <a:buNone/>
              <a:defRPr sz="2600"/>
            </a:lvl7pPr>
            <a:lvl8pPr marL="3998114" indent="0">
              <a:buNone/>
              <a:defRPr sz="2600"/>
            </a:lvl8pPr>
            <a:lvl9pPr marL="4569273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7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71159" indent="0">
              <a:buNone/>
              <a:defRPr sz="1500"/>
            </a:lvl2pPr>
            <a:lvl3pPr marL="1142319" indent="0">
              <a:buNone/>
              <a:defRPr sz="1200"/>
            </a:lvl3pPr>
            <a:lvl4pPr marL="1713478" indent="0">
              <a:buNone/>
              <a:defRPr sz="1100"/>
            </a:lvl4pPr>
            <a:lvl5pPr marL="2284638" indent="0">
              <a:buNone/>
              <a:defRPr sz="1100"/>
            </a:lvl5pPr>
            <a:lvl6pPr marL="2855795" indent="0">
              <a:buNone/>
              <a:defRPr sz="1100"/>
            </a:lvl6pPr>
            <a:lvl7pPr marL="3426955" indent="0">
              <a:buNone/>
              <a:defRPr sz="1100"/>
            </a:lvl7pPr>
            <a:lvl8pPr marL="3998114" indent="0">
              <a:buNone/>
              <a:defRPr sz="1100"/>
            </a:lvl8pPr>
            <a:lvl9pPr marL="456927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7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14232" tIns="57115" rIns="114232" bIns="571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14232" tIns="57115" rIns="114232" bIns="571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14232" tIns="57115" rIns="114232" bIns="5711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BE0B-22F3-466A-AB3C-DC6CAC06F63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1" y="6357824"/>
            <a:ext cx="3860297" cy="365210"/>
          </a:xfrm>
          <a:prstGeom prst="rect">
            <a:avLst/>
          </a:prstGeom>
        </p:spPr>
        <p:txBody>
          <a:bodyPr vert="horz" lIns="114232" tIns="57115" rIns="114232" bIns="5711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2" y="6357824"/>
            <a:ext cx="2844430" cy="365210"/>
          </a:xfrm>
          <a:prstGeom prst="rect">
            <a:avLst/>
          </a:prstGeom>
        </p:spPr>
        <p:txBody>
          <a:bodyPr vert="horz" lIns="114232" tIns="57115" rIns="114232" bIns="5711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8709-8324-4ED7-983F-352EEC1B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xStyles>
    <p:titleStyle>
      <a:lvl1pPr algn="ctr" defTabSz="114231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369" indent="-428369" algn="l" defTabSz="114231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28133" indent="-356974" algn="l" defTabSz="114231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898" indent="-285579" algn="l" defTabSz="114231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057" indent="-285579" algn="l" defTabSz="1142319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216" indent="-285579" algn="l" defTabSz="1142319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376" indent="-285579" algn="l" defTabSz="11423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2535" indent="-285579" algn="l" defTabSz="11423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83695" indent="-285579" algn="l" defTabSz="11423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54852" indent="-285579" algn="l" defTabSz="11423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159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9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3478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638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5795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6955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98114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69273" algn="l" defTabSz="11423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630" y="1629594"/>
            <a:ext cx="10361851" cy="147036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Булева алгебра</a:t>
            </a:r>
            <a:endParaRPr lang="ru-RU" sz="7200" dirty="0"/>
          </a:p>
        </p:txBody>
      </p:sp>
      <p:sp useBgFill="1"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46734" y="4365898"/>
            <a:ext cx="8533290" cy="17530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Попов Н</a:t>
            </a:r>
            <a:r>
              <a:rPr lang="uk-UA" dirty="0" err="1" smtClean="0">
                <a:solidFill>
                  <a:schemeClr val="tx1"/>
                </a:solidFill>
              </a:rPr>
              <a:t>ікіта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Кокшайкина</a:t>
            </a:r>
            <a:r>
              <a:rPr lang="uk-UA" dirty="0" smtClean="0">
                <a:solidFill>
                  <a:schemeClr val="tx1"/>
                </a:solidFill>
              </a:rPr>
              <a:t> Ма</a:t>
            </a:r>
            <a:r>
              <a:rPr lang="ru-RU" dirty="0" err="1" smtClean="0">
                <a:solidFill>
                  <a:schemeClr val="tx1"/>
                </a:solidFill>
              </a:rPr>
              <a:t>ша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uk-UA" dirty="0" smtClean="0">
                <a:solidFill>
                  <a:schemeClr val="tx1"/>
                </a:solidFill>
              </a:rPr>
              <a:t>-А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3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22" y="1845618"/>
            <a:ext cx="10971372" cy="1143265"/>
          </a:xfrm>
        </p:spPr>
        <p:txBody>
          <a:bodyPr/>
          <a:lstStyle/>
          <a:p>
            <a:r>
              <a:rPr lang="ru-RU" dirty="0" err="1" smtClean="0"/>
              <a:t>Дяку</a:t>
            </a:r>
            <a:r>
              <a:rPr lang="uk-UA" dirty="0" smtClean="0"/>
              <a:t>є</a:t>
            </a:r>
            <a:r>
              <a:rPr lang="ru-RU" dirty="0" err="1" smtClean="0"/>
              <a:t>мо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84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Булева</a:t>
            </a:r>
            <a:r>
              <a:rPr lang="uk-UA" dirty="0" smtClean="0"/>
              <a:t> алгебра або алгебра логіки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606" y="2349674"/>
            <a:ext cx="10958293" cy="288032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англійський</a:t>
            </a:r>
            <a:r>
              <a:rPr lang="ru-RU" dirty="0" smtClean="0"/>
              <a:t> математик і </a:t>
            </a:r>
            <a:r>
              <a:rPr lang="ru-RU" dirty="0" err="1" smtClean="0"/>
              <a:t>логік</a:t>
            </a:r>
            <a:r>
              <a:rPr lang="ru-RU" dirty="0" smtClean="0"/>
              <a:t> Джордж Буль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Логіка</a:t>
            </a:r>
            <a:r>
              <a:rPr lang="ru-RU" dirty="0" smtClean="0"/>
              <a:t>»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давньогрецького</a:t>
            </a:r>
            <a:r>
              <a:rPr lang="ru-RU" dirty="0" smtClean="0"/>
              <a:t> </a:t>
            </a:r>
            <a:r>
              <a:rPr lang="en-US" dirty="0" smtClean="0"/>
              <a:t>logos,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«слово, думка, </a:t>
            </a:r>
            <a:r>
              <a:rPr lang="ru-RU" dirty="0" err="1" smtClean="0"/>
              <a:t>поняття</a:t>
            </a:r>
            <a:r>
              <a:rPr lang="ru-RU" dirty="0" smtClean="0"/>
              <a:t>, </a:t>
            </a:r>
            <a:r>
              <a:rPr lang="ru-RU" dirty="0" err="1" smtClean="0"/>
              <a:t>міркування</a:t>
            </a:r>
            <a:r>
              <a:rPr lang="ru-RU" dirty="0" smtClean="0"/>
              <a:t>, закон»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75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8" y="477466"/>
            <a:ext cx="10971372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Булева алгебра - основа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606" y="2637706"/>
            <a:ext cx="10873208" cy="2753401"/>
          </a:xfrm>
        </p:spPr>
        <p:txBody>
          <a:bodyPr>
            <a:normAutofit/>
          </a:bodyPr>
          <a:lstStyle/>
          <a:p>
            <a:r>
              <a:rPr lang="ru-RU" dirty="0" smtClean="0"/>
              <a:t>Булева алгебра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два </a:t>
            </a:r>
            <a:r>
              <a:rPr lang="ru-RU" dirty="0" err="1" smtClean="0"/>
              <a:t>значення</a:t>
            </a:r>
            <a:r>
              <a:rPr lang="ru-RU" dirty="0" smtClean="0"/>
              <a:t> - 0 </a:t>
            </a:r>
            <a:r>
              <a:rPr lang="ru-RU" dirty="0" err="1" smtClean="0"/>
              <a:t>або</a:t>
            </a:r>
            <a:r>
              <a:rPr lang="ru-RU" dirty="0" smtClean="0"/>
              <a:t> 1.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булевої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представляти</a:t>
            </a:r>
            <a:r>
              <a:rPr lang="ru-RU" dirty="0" smtClean="0"/>
              <a:t> як </a:t>
            </a:r>
            <a:r>
              <a:rPr lang="ru-RU" dirty="0" err="1" smtClean="0"/>
              <a:t>хибність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істинність</a:t>
            </a:r>
            <a:r>
              <a:rPr lang="ru-RU" dirty="0" smtClean="0"/>
              <a:t>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46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Операції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98" y="2349674"/>
            <a:ext cx="10814277" cy="2765325"/>
          </a:xfrm>
        </p:spPr>
        <p:txBody>
          <a:bodyPr/>
          <a:lstStyle/>
          <a:p>
            <a:r>
              <a:rPr lang="ru-RU" dirty="0" smtClean="0"/>
              <a:t>З такими величинами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- так само, як ми </a:t>
            </a:r>
            <a:r>
              <a:rPr lang="ru-RU" dirty="0" err="1" smtClean="0"/>
              <a:t>оперуємо</a:t>
            </a:r>
            <a:r>
              <a:rPr lang="ru-RU" dirty="0" smtClean="0"/>
              <a:t> з </a:t>
            </a:r>
            <a:r>
              <a:rPr lang="ru-RU" dirty="0" err="1" smtClean="0"/>
              <a:t>твердженнями</a:t>
            </a:r>
            <a:r>
              <a:rPr lang="ru-RU" dirty="0" smtClean="0"/>
              <a:t> при </a:t>
            </a:r>
            <a:r>
              <a:rPr lang="ru-RU" dirty="0" err="1" smtClean="0"/>
              <a:t>міркуваннях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І, АБО, НЕ.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Я візьму парасольку,  якщо піде дощ, і друг не заїде за мною на машині.</a:t>
            </a:r>
          </a:p>
          <a:p>
            <a:endParaRPr lang="uk-UA" dirty="0"/>
          </a:p>
          <a:p>
            <a:r>
              <a:rPr lang="uk-UA" dirty="0" smtClean="0"/>
              <a:t>С – «я візьму парасольку»</a:t>
            </a:r>
          </a:p>
          <a:p>
            <a:r>
              <a:rPr lang="uk-UA" dirty="0"/>
              <a:t>А</a:t>
            </a:r>
            <a:r>
              <a:rPr lang="uk-UA" dirty="0" smtClean="0"/>
              <a:t> – «якщо піде дощ»</a:t>
            </a:r>
          </a:p>
          <a:p>
            <a:r>
              <a:rPr lang="uk-UA" dirty="0"/>
              <a:t>В</a:t>
            </a:r>
            <a:r>
              <a:rPr lang="uk-UA" dirty="0" smtClean="0"/>
              <a:t> – «за мною заїде друг»</a:t>
            </a:r>
          </a:p>
          <a:p>
            <a:endParaRPr lang="uk-UA" dirty="0"/>
          </a:p>
          <a:p>
            <a:r>
              <a:rPr lang="uk-UA" dirty="0" smtClean="0"/>
              <a:t>С = А і (не 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1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Водопровід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98" y="2061642"/>
            <a:ext cx="10958293" cy="3989462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логічних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проілюструвати</a:t>
            </a:r>
            <a:r>
              <a:rPr lang="ru-RU" dirty="0" smtClean="0"/>
              <a:t> на </a:t>
            </a:r>
            <a:r>
              <a:rPr lang="ru-RU" dirty="0" err="1" smtClean="0"/>
              <a:t>наочній</a:t>
            </a:r>
            <a:r>
              <a:rPr lang="ru-RU" dirty="0" smtClean="0"/>
              <a:t> </a:t>
            </a:r>
            <a:r>
              <a:rPr lang="ru-RU" dirty="0" err="1" smtClean="0"/>
              <a:t>фізичній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«водопроводу». </a:t>
            </a:r>
          </a:p>
          <a:p>
            <a:r>
              <a:rPr lang="ru-RU" dirty="0" smtClean="0"/>
              <a:t>Результат </a:t>
            </a:r>
            <a:r>
              <a:rPr lang="ru-RU" dirty="0" err="1" smtClean="0"/>
              <a:t>операції</a:t>
            </a:r>
            <a:r>
              <a:rPr lang="ru-RU" dirty="0" smtClean="0"/>
              <a:t> представимо у </a:t>
            </a:r>
            <a:r>
              <a:rPr lang="ru-RU" dirty="0" err="1" smtClean="0"/>
              <a:t>вигляді</a:t>
            </a:r>
            <a:r>
              <a:rPr lang="ru-RU" dirty="0" smtClean="0"/>
              <a:t> крана, з </a:t>
            </a:r>
            <a:r>
              <a:rPr lang="ru-RU" dirty="0" err="1" smtClean="0"/>
              <a:t>якого</a:t>
            </a:r>
            <a:r>
              <a:rPr lang="ru-RU" dirty="0" smtClean="0"/>
              <a:t> вода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текти</a:t>
            </a:r>
            <a:r>
              <a:rPr lang="ru-RU" dirty="0" smtClean="0"/>
              <a:t> (</a:t>
            </a:r>
            <a:r>
              <a:rPr lang="ru-RU" dirty="0" err="1" smtClean="0"/>
              <a:t>істина</a:t>
            </a:r>
            <a:r>
              <a:rPr lang="ru-RU" dirty="0" smtClean="0"/>
              <a:t>),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текти</a:t>
            </a:r>
            <a:r>
              <a:rPr lang="ru-RU" dirty="0" smtClean="0"/>
              <a:t> (неправда).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2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333450"/>
            <a:ext cx="3918048" cy="625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03241" cy="2406543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рисунку </a:t>
            </a:r>
            <a:r>
              <a:rPr lang="ru-RU" sz="3600" dirty="0" err="1" smtClean="0"/>
              <a:t>зображені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системи</a:t>
            </a:r>
            <a:r>
              <a:rPr lang="ru-RU" sz="3600" dirty="0" smtClean="0"/>
              <a:t> труб,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реалізують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основні</a:t>
            </a:r>
            <a:r>
              <a:rPr lang="ru-RU" sz="3600" dirty="0" smtClean="0"/>
              <a:t> </a:t>
            </a:r>
            <a:r>
              <a:rPr lang="ru-RU" sz="3600" dirty="0" err="1" smtClean="0"/>
              <a:t>логічні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операції</a:t>
            </a:r>
            <a:r>
              <a:rPr lang="ru-RU" sz="3600" dirty="0" smtClean="0"/>
              <a:t>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633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операції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8" name="Объект 7"/>
              <p:cNvSpPr>
                <a:spLocks noGrp="1"/>
              </p:cNvSpPr>
              <p:nvPr>
                <p:ph idx="1"/>
              </p:nvPr>
            </p:nvSpPr>
            <p:spPr>
              <a:xfrm>
                <a:off x="622598" y="2349674"/>
                <a:ext cx="10971372" cy="33843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uk-UA" dirty="0" smtClean="0"/>
                  <a:t>Заперечення 		¬ А </a:t>
                </a:r>
                <a:r>
                  <a:rPr lang="en-US" dirty="0" smtClean="0"/>
                  <a:t>	  </a:t>
                </a:r>
                <a:r>
                  <a:rPr lang="ru-RU" smtClean="0"/>
                  <a:t> </a:t>
                </a:r>
                <a:r>
                  <a:rPr lang="uk-UA" i="1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NOT)</a:t>
                </a:r>
                <a:endParaRPr lang="uk-UA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uk-UA" dirty="0" smtClean="0"/>
                  <a:t>Кон'юнкція </a:t>
                </a:r>
                <a:r>
                  <a:rPr lang="en-US" dirty="0" smtClean="0"/>
                  <a:t>		A</a:t>
                </a:r>
                <a:r>
                  <a:rPr lang="uk-UA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uk-UA" i="1" smtClean="0">
                        <a:latin typeface="Cambria Math"/>
                      </a:rPr>
                      <m:t>∧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(</a:t>
                </a:r>
                <a:r>
                  <a:rPr lang="en-US" i="1" dirty="0" smtClean="0">
                    <a:latin typeface="Cambria Math"/>
                  </a:rPr>
                  <a:t>AND</a:t>
                </a:r>
                <a:r>
                  <a:rPr lang="en-US" i="1" dirty="0">
                    <a:latin typeface="Cambria Math"/>
                  </a:rPr>
                  <a:t>)</a:t>
                </a:r>
                <a:endParaRPr lang="uk-UA" b="0" i="1" dirty="0" smtClean="0">
                  <a:latin typeface="Cambria Math"/>
                </a:endParaRPr>
              </a:p>
              <a:p>
                <a:r>
                  <a:rPr lang="uk-UA" dirty="0" smtClean="0"/>
                  <a:t>Диз'юнкція</a:t>
                </a:r>
                <a14:m>
                  <m:oMath xmlns:m="http://schemas.openxmlformats.org/officeDocument/2006/math">
                    <m:r>
                      <a:rPr lang="uk-UA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b="0" dirty="0" smtClean="0"/>
                  <a:t>		A</a:t>
                </a:r>
                <a:r>
                  <a:rPr lang="uk-UA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uk-UA" i="1" smtClean="0">
                        <a:latin typeface="Cambria Math"/>
                      </a:rPr>
                      <m:t>∨ </m:t>
                    </m:r>
                  </m:oMath>
                </a14:m>
                <a:r>
                  <a:rPr lang="en-US" b="0" dirty="0" smtClean="0"/>
                  <a:t> B </a:t>
                </a:r>
                <a:r>
                  <a:rPr lang="en-US" b="0" i="1" dirty="0" smtClean="0">
                    <a:latin typeface="Cambria Math" pitchFamily="18" charset="0"/>
                    <a:ea typeface="Cambria Math" pitchFamily="18" charset="0"/>
                  </a:rPr>
                  <a:t>(OR)</a:t>
                </a:r>
              </a:p>
              <a:p>
                <a:r>
                  <a:rPr lang="uk-UA" dirty="0" smtClean="0"/>
                  <a:t>Еквівалентність </a:t>
                </a:r>
                <a:r>
                  <a:rPr lang="en-US" dirty="0" smtClean="0"/>
                  <a:t>	A </a:t>
                </a:r>
                <a:r>
                  <a:rPr lang="en-US" dirty="0" smtClean="0">
                    <a:ea typeface="Cambria Math" pitchFamily="18" charset="0"/>
                  </a:rPr>
                  <a:t>↔ </a:t>
                </a:r>
                <a:r>
                  <a:rPr lang="en-US" dirty="0" smtClean="0"/>
                  <a:t>B </a:t>
                </a:r>
                <a:r>
                  <a:rPr lang="ru-RU" i="1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XNOR)</a:t>
                </a:r>
                <a:endParaRPr lang="uk-UA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uk-UA" dirty="0" smtClean="0">
                    <a:ea typeface="Cambria Math" pitchFamily="18" charset="0"/>
                  </a:rPr>
                  <a:t>Імплікація</a:t>
                </a:r>
                <a:r>
                  <a:rPr lang="en-US" dirty="0" smtClean="0">
                    <a:ea typeface="Cambria Math" pitchFamily="18" charset="0"/>
                  </a:rPr>
                  <a:t> 		A </a:t>
                </a:r>
                <a:r>
                  <a:rPr lang="en-US" dirty="0" smtClean="0">
                    <a:ea typeface="Cambria Math" pitchFamily="18" charset="0"/>
                  </a:rPr>
                  <a:t>→ </a:t>
                </a:r>
                <a:r>
                  <a:rPr lang="en-US" dirty="0" smtClean="0">
                    <a:ea typeface="Cambria Math" pitchFamily="18" charset="0"/>
                  </a:rPr>
                  <a:t>B</a:t>
                </a:r>
                <a:endParaRPr lang="uk-UA" b="0" dirty="0" smtClean="0">
                  <a:ea typeface="Cambria Math" pitchFamily="18" charset="0"/>
                </a:endParaRPr>
              </a:p>
              <a:p>
                <a:endParaRPr lang="uk-UA" dirty="0"/>
              </a:p>
            </p:txBody>
          </p:sp>
        </mc:Choice>
        <mc:Fallback>
          <p:sp useBgFill="1"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598" y="2349674"/>
                <a:ext cx="10971372" cy="3384376"/>
              </a:xfrm>
              <a:blipFill rotWithShape="1">
                <a:blip r:embed="rId3"/>
                <a:stretch>
                  <a:fillRect l="-1500" t="-5036" b="-3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3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606" y="2493690"/>
            <a:ext cx="10971372" cy="242850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перенести </a:t>
            </a:r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системи</a:t>
            </a:r>
            <a:r>
              <a:rPr lang="ru-RU" dirty="0" smtClean="0"/>
              <a:t> з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гідродинаміки</a:t>
            </a:r>
            <a:r>
              <a:rPr lang="ru-RU" dirty="0" smtClean="0"/>
              <a:t> (водопроводу) в область </a:t>
            </a:r>
            <a:r>
              <a:rPr lang="ru-RU" dirty="0" err="1" smtClean="0"/>
              <a:t>електроніки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логічні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39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688</Words>
  <Application>Microsoft Office PowerPoint</Application>
  <PresentationFormat>Произвольный</PresentationFormat>
  <Paragraphs>45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Булева алгебра</vt:lpstr>
      <vt:lpstr>Булева алгебра або алгебра логіки</vt:lpstr>
      <vt:lpstr>Булева алгебра - основа роботи комп'ютера</vt:lpstr>
      <vt:lpstr>Операції</vt:lpstr>
      <vt:lpstr>Приклад</vt:lpstr>
      <vt:lpstr>Водопровід</vt:lpstr>
      <vt:lpstr>Презентация PowerPoint</vt:lpstr>
      <vt:lpstr>Логічні операції</vt:lpstr>
      <vt:lpstr>Висновок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характеристики</dc:title>
  <dc:creator>masha</dc:creator>
  <cp:lastModifiedBy>masha</cp:lastModifiedBy>
  <cp:revision>50</cp:revision>
  <dcterms:created xsi:type="dcterms:W3CDTF">2013-11-10T21:59:09Z</dcterms:created>
  <dcterms:modified xsi:type="dcterms:W3CDTF">2013-11-10T23:26:05Z</dcterms:modified>
</cp:coreProperties>
</file>