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108FC4-BD90-4360-A222-319A9177F80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170377-82FB-40F3-8DB1-B5C20D862036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81400"/>
            <a:ext cx="6804248" cy="21336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Числовий автомат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7800"/>
            <a:ext cx="6948264" cy="2133600"/>
          </a:xfrm>
        </p:spPr>
        <p:txBody>
          <a:bodyPr>
            <a:noAutofit/>
          </a:bodyPr>
          <a:lstStyle/>
          <a:p>
            <a:pPr algn="ctr"/>
            <a:r>
              <a:rPr lang="uk-UA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11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415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0782"/>
            <a:ext cx="8820472" cy="68580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Числовий автомат «ТЮМ-</a:t>
            </a:r>
            <a:r>
              <a:rPr lang="de-DE" sz="2800" dirty="0" smtClean="0"/>
              <a:t>XVI</a:t>
            </a:r>
            <a:r>
              <a:rPr lang="uk-UA" sz="2800" dirty="0" smtClean="0"/>
              <a:t>» може виконувати такі операції з натуральними числами: </a:t>
            </a:r>
            <a:br>
              <a:rPr lang="uk-UA" sz="2800" dirty="0" smtClean="0"/>
            </a:br>
            <a:r>
              <a:rPr lang="uk-UA" sz="2800" dirty="0" smtClean="0"/>
              <a:t>1) відняти від даного числа 3 (якщо воно більше за 3); </a:t>
            </a:r>
            <a:br>
              <a:rPr lang="uk-UA" sz="2800" dirty="0" smtClean="0"/>
            </a:br>
            <a:r>
              <a:rPr lang="uk-UA" sz="2800" dirty="0" smtClean="0"/>
              <a:t>2) помножити дане число на 3; </a:t>
            </a:r>
            <a:br>
              <a:rPr lang="uk-UA" sz="2800" dirty="0" smtClean="0"/>
            </a:br>
            <a:r>
              <a:rPr lang="uk-UA" sz="2800" dirty="0" smtClean="0"/>
              <a:t>3) розділити дане число на 3 (якщо воно ділиться на 3 без остачі).</a:t>
            </a:r>
            <a:br>
              <a:rPr lang="uk-UA" sz="2800" dirty="0" smtClean="0"/>
            </a:br>
            <a:r>
              <a:rPr lang="uk-UA" sz="2800" dirty="0" smtClean="0">
                <a:solidFill>
                  <a:srgbClr val="002060"/>
                </a:solidFill>
              </a:rPr>
              <a:t>11.1.</a:t>
            </a:r>
            <a:r>
              <a:rPr lang="uk-UA" sz="2800" dirty="0" smtClean="0"/>
              <a:t> За яку найменшу кількість операцій можна з числа 82 отримати число 81?</a:t>
            </a:r>
            <a:br>
              <a:rPr lang="uk-UA" sz="2800" dirty="0" smtClean="0"/>
            </a:br>
            <a:r>
              <a:rPr lang="uk-UA" sz="2800" dirty="0" smtClean="0">
                <a:solidFill>
                  <a:srgbClr val="002060"/>
                </a:solidFill>
              </a:rPr>
              <a:t>11.2.</a:t>
            </a:r>
            <a:r>
              <a:rPr lang="uk-UA" sz="2800" dirty="0" smtClean="0"/>
              <a:t> За яку найменшу кількість операцій можна з числа 81 отримати число 82?</a:t>
            </a:r>
            <a:br>
              <a:rPr lang="uk-UA" sz="2800" dirty="0" smtClean="0"/>
            </a:br>
            <a:r>
              <a:rPr lang="uk-UA" sz="2800" dirty="0" smtClean="0">
                <a:solidFill>
                  <a:srgbClr val="002060"/>
                </a:solidFill>
              </a:rPr>
              <a:t>11.3.</a:t>
            </a:r>
            <a:r>
              <a:rPr lang="uk-UA" sz="2800" dirty="0" smtClean="0"/>
              <a:t> Аналогічне питання щодо отримання числа </a:t>
            </a:r>
            <a:r>
              <a:rPr lang="de-DE" sz="2800" dirty="0" smtClean="0">
                <a:latin typeface="Cambria Math"/>
                <a:ea typeface="Cambria Math"/>
              </a:rPr>
              <a:t>m</a:t>
            </a:r>
            <a:r>
              <a:rPr lang="uk-UA" sz="2800" dirty="0" smtClean="0">
                <a:latin typeface="Cambria Math"/>
                <a:ea typeface="Cambria Math"/>
              </a:rPr>
              <a:t> </a:t>
            </a:r>
            <a:r>
              <a:rPr lang="uk-UA" sz="2800" dirty="0" smtClean="0"/>
              <a:t>із числа </a:t>
            </a:r>
            <a:r>
              <a:rPr lang="de-DE" dirty="0">
                <a:latin typeface="Cambria Math"/>
                <a:ea typeface="Cambria Math"/>
              </a:rPr>
              <a:t>n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844824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rgbClr val="002060"/>
                </a:solidFill>
              </a:rPr>
              <a:t>11.1</a:t>
            </a:r>
            <a:br>
              <a:rPr lang="uk-UA" sz="6600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164288" y="4797152"/>
            <a:ext cx="1686145" cy="1800200"/>
            <a:chOff x="7164288" y="4797152"/>
            <a:chExt cx="1686145" cy="1800200"/>
          </a:xfrm>
        </p:grpSpPr>
        <p:sp>
          <p:nvSpPr>
            <p:cNvPr id="3" name="Правая фигурная скобка 2"/>
            <p:cNvSpPr/>
            <p:nvPr/>
          </p:nvSpPr>
          <p:spPr>
            <a:xfrm>
              <a:off x="7164288" y="4797152"/>
              <a:ext cx="144016" cy="1800200"/>
            </a:xfrm>
            <a:prstGeom prst="rightBrac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317641" y="5512586"/>
              <a:ext cx="15327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2400" b="1" i="1" dirty="0" smtClean="0">
                  <a:solidFill>
                    <a:srgbClr val="FF0000"/>
                  </a:solidFill>
                </a:rPr>
                <a:t>3 операції</a:t>
              </a:r>
              <a:endParaRPr lang="ru-RU" sz="2400" b="1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-108521" y="1473689"/>
                <a:ext cx="8958953" cy="3341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uk-UA" sz="6000" dirty="0" smtClean="0">
                    <a:solidFill>
                      <a:srgbClr val="002060"/>
                    </a:solidFill>
                  </a:rPr>
                  <a:t/>
                </a:r>
                <a:br>
                  <a:rPr lang="uk-UA" sz="6000" dirty="0" smtClean="0">
                    <a:solidFill>
                      <a:srgbClr val="002060"/>
                    </a:solidFill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uk-UA" sz="6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6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82</m:t>
                        </m:r>
                        <m:r>
                          <a:rPr lang="uk-UA" sz="6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∙3−3</m:t>
                        </m:r>
                      </m:num>
                      <m:den>
                        <m:r>
                          <a:rPr lang="uk-UA" sz="6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6000" dirty="0" smtClean="0">
                    <a:solidFill>
                      <a:schemeClr val="tx1"/>
                    </a:solidFill>
                  </a:rPr>
                  <a:t>=81</a:t>
                </a:r>
                <a:br>
                  <a:rPr lang="ru-RU" sz="6000" dirty="0" smtClean="0">
                    <a:solidFill>
                      <a:schemeClr val="tx1"/>
                    </a:solidFill>
                  </a:rPr>
                </a:br>
                <a:r>
                  <a:rPr lang="ru-RU" sz="4800" dirty="0" smtClean="0">
                    <a:solidFill>
                      <a:schemeClr val="tx1"/>
                    </a:solidFill>
                  </a:rPr>
                  <a:t/>
                </a:r>
                <a:br>
                  <a:rPr lang="ru-RU" sz="4800" dirty="0" smtClean="0">
                    <a:solidFill>
                      <a:schemeClr val="tx1"/>
                    </a:solidFill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1" y="1473689"/>
                <a:ext cx="8958953" cy="33416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54261" y="4866255"/>
                <a:ext cx="8850432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3600" dirty="0" smtClean="0"/>
                  <a:t>1) 82</a:t>
                </a:r>
                <a14:m>
                  <m:oMath xmlns:m="http://schemas.openxmlformats.org/officeDocument/2006/math">
                    <m:r>
                      <a:rPr lang="uk-UA" sz="3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ru-RU" sz="3600" dirty="0" smtClean="0">
                    <a:solidFill>
                      <a:schemeClr val="tx1"/>
                    </a:solidFill>
                  </a:rPr>
                  <a:t>3=246 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>– 1 </a:t>
                </a:r>
                <a:r>
                  <a:rPr lang="ru-RU" sz="3600" dirty="0" err="1" smtClean="0">
                    <a:solidFill>
                      <a:srgbClr val="FF0000"/>
                    </a:solidFill>
                  </a:rPr>
                  <a:t>операція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/>
                </a:r>
                <a:br>
                  <a:rPr lang="ru-RU" sz="3600" dirty="0" smtClean="0">
                    <a:solidFill>
                      <a:srgbClr val="FF0000"/>
                    </a:solidFill>
                  </a:rPr>
                </a:br>
                <a:r>
                  <a:rPr lang="ru-RU" sz="3600" dirty="0"/>
                  <a:t>2</a:t>
                </a:r>
                <a:r>
                  <a:rPr lang="ru-RU" sz="3600" dirty="0" smtClean="0"/>
                  <a:t>) </a:t>
                </a:r>
                <a:r>
                  <a:rPr lang="uk-UA" sz="3600" dirty="0" smtClean="0"/>
                  <a:t>246-3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=243 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>– </a:t>
                </a:r>
                <a:r>
                  <a:rPr lang="ru-RU" sz="3600" dirty="0">
                    <a:solidFill>
                      <a:srgbClr val="FF0000"/>
                    </a:solidFill>
                  </a:rPr>
                  <a:t>1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3600" dirty="0" err="1" smtClean="0">
                    <a:solidFill>
                      <a:srgbClr val="FF0000"/>
                    </a:solidFill>
                  </a:rPr>
                  <a:t>операція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/>
                </a:r>
                <a:br>
                  <a:rPr lang="ru-RU" sz="3600" dirty="0" smtClean="0">
                    <a:solidFill>
                      <a:srgbClr val="FF0000"/>
                    </a:solidFill>
                  </a:rPr>
                </a:br>
                <a:r>
                  <a:rPr lang="ru-RU" sz="3600" dirty="0"/>
                  <a:t>3</a:t>
                </a:r>
                <a:r>
                  <a:rPr lang="ru-RU" sz="3600" dirty="0" smtClean="0"/>
                  <a:t>) </a:t>
                </a:r>
                <a:r>
                  <a:rPr lang="uk-UA" sz="3600" dirty="0" smtClean="0"/>
                  <a:t>243</a:t>
                </a:r>
                <a:r>
                  <a:rPr lang="uk-UA" sz="3600" dirty="0" smtClean="0">
                    <a:latin typeface="Cambria Math"/>
                    <a:ea typeface="Cambria Math"/>
                  </a:rPr>
                  <a:t>∶3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=81 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>– </a:t>
                </a:r>
                <a:r>
                  <a:rPr lang="ru-RU" sz="3600" dirty="0">
                    <a:solidFill>
                      <a:srgbClr val="FF0000"/>
                    </a:solidFill>
                  </a:rPr>
                  <a:t>1</a:t>
                </a:r>
                <a:r>
                  <a:rPr lang="ru-RU" sz="3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3600" dirty="0" err="1" smtClean="0">
                    <a:solidFill>
                      <a:srgbClr val="FF0000"/>
                    </a:solidFill>
                  </a:rPr>
                  <a:t>операція</a:t>
                </a: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261" y="4866255"/>
                <a:ext cx="8850432" cy="1754326"/>
              </a:xfrm>
              <a:prstGeom prst="rect">
                <a:avLst/>
              </a:prstGeom>
              <a:blipFill rotWithShape="1">
                <a:blip r:embed="rId3"/>
                <a:stretch>
                  <a:fillRect t="-5208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260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23715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600" dirty="0" smtClean="0">
                <a:solidFill>
                  <a:srgbClr val="002060"/>
                </a:solidFill>
              </a:rPr>
              <a:t>11.2</a:t>
            </a:r>
            <a:r>
              <a:rPr lang="uk-UA" sz="6600" dirty="0">
                <a:solidFill>
                  <a:srgbClr val="002060"/>
                </a:solidFill>
              </a:rPr>
              <a:t/>
            </a:r>
            <a:br>
              <a:rPr lang="uk-UA" sz="6600" dirty="0">
                <a:solidFill>
                  <a:srgbClr val="00206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502024" y="5711893"/>
            <a:ext cx="1584176" cy="619088"/>
            <a:chOff x="2771803" y="5589239"/>
            <a:chExt cx="1584176" cy="619088"/>
          </a:xfrm>
        </p:grpSpPr>
        <p:sp>
          <p:nvSpPr>
            <p:cNvPr id="3" name="Левая фигурная скобка 2"/>
            <p:cNvSpPr/>
            <p:nvPr/>
          </p:nvSpPr>
          <p:spPr>
            <a:xfrm rot="16200000">
              <a:off x="3473880" y="4887162"/>
              <a:ext cx="180021" cy="1584176"/>
            </a:xfrm>
            <a:prstGeom prst="lef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Прямоугольник 3"/>
                <p:cNvSpPr/>
                <p:nvPr/>
              </p:nvSpPr>
              <p:spPr>
                <a:xfrm>
                  <a:off x="3108477" y="5685107"/>
                  <a:ext cx="910826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uk-UA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𝟏𝟔𝟏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4" name="Прямоугольник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477" y="5685107"/>
                  <a:ext cx="910826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Группа 11"/>
          <p:cNvGrpSpPr/>
          <p:nvPr/>
        </p:nvGrpSpPr>
        <p:grpSpPr>
          <a:xfrm>
            <a:off x="7015603" y="4291105"/>
            <a:ext cx="1939548" cy="2542438"/>
            <a:chOff x="7015603" y="4291105"/>
            <a:chExt cx="1939548" cy="2542438"/>
          </a:xfrm>
        </p:grpSpPr>
        <p:sp>
          <p:nvSpPr>
            <p:cNvPr id="6" name="Правая фигурная скобка 5"/>
            <p:cNvSpPr/>
            <p:nvPr/>
          </p:nvSpPr>
          <p:spPr>
            <a:xfrm>
              <a:off x="7015603" y="4291105"/>
              <a:ext cx="153353" cy="2542438"/>
            </a:xfrm>
            <a:prstGeom prst="rightBrac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092280" y="5212400"/>
              <a:ext cx="186287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2400" b="1" i="1" dirty="0" smtClean="0">
                  <a:solidFill>
                    <a:srgbClr val="FF0000"/>
                  </a:solidFill>
                </a:rPr>
                <a:t>164 операції</a:t>
              </a:r>
              <a:endParaRPr lang="ru-RU" sz="2400" b="1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286000" y="1794386"/>
                <a:ext cx="4572000" cy="13302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81</m:t>
                        </m:r>
                        <m:r>
                          <a:rPr lang="uk-UA" sz="4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uk-UA" sz="4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uk-UA" sz="4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uk-UA" sz="4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3−3</m:t>
                        </m:r>
                        <m:r>
                          <a:rPr lang="uk-UA" sz="4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uk-UA" sz="4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161</m:t>
                        </m:r>
                      </m:num>
                      <m:den>
                        <m:r>
                          <a:rPr lang="uk-UA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</a:rPr>
                  <a:t>=82</a:t>
                </a:r>
                <a:r>
                  <a:rPr lang="ru-RU" sz="2400" dirty="0">
                    <a:solidFill>
                      <a:schemeClr val="tx1"/>
                    </a:solidFill>
                  </a:rPr>
                  <a:t/>
                </a:r>
                <a:br>
                  <a:rPr lang="ru-RU" sz="2400" dirty="0">
                    <a:solidFill>
                      <a:schemeClr val="tx1"/>
                    </a:solidFill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794386"/>
                <a:ext cx="4572000" cy="13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" y="3611961"/>
                <a:ext cx="8172399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3200" dirty="0" smtClean="0">
                    <a:solidFill>
                      <a:schemeClr val="tx1"/>
                    </a:solidFill>
                  </a:rPr>
                  <a:t/>
                </a:r>
                <a:br>
                  <a:rPr lang="ru-RU" sz="3200" dirty="0" smtClean="0">
                    <a:solidFill>
                      <a:schemeClr val="tx1"/>
                    </a:solidFill>
                  </a:rPr>
                </a:br>
                <a:r>
                  <a:rPr lang="ru-RU" sz="3600" dirty="0" smtClean="0"/>
                  <a:t>1) 81</a:t>
                </a:r>
                <a14:m>
                  <m:oMath xmlns:m="http://schemas.openxmlformats.org/officeDocument/2006/math">
                    <m:r>
                      <a:rPr lang="uk-UA" sz="3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ru-RU" sz="3600" dirty="0" smtClean="0">
                    <a:solidFill>
                      <a:schemeClr val="tx1"/>
                    </a:solidFill>
                  </a:rPr>
                  <a:t>3=243 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– 1 </a:t>
                </a:r>
                <a:r>
                  <a:rPr lang="ru-RU" sz="2400" dirty="0" err="1" smtClean="0">
                    <a:solidFill>
                      <a:srgbClr val="FF0000"/>
                    </a:solidFill>
                  </a:rPr>
                  <a:t>операція</a:t>
                </a:r>
                <a:r>
                  <a:rPr lang="ru-RU" sz="3200" dirty="0" smtClean="0">
                    <a:solidFill>
                      <a:srgbClr val="FF0000"/>
                    </a:solidFill>
                  </a:rPr>
                  <a:t/>
                </a:r>
                <a:br>
                  <a:rPr lang="ru-RU" sz="3200" dirty="0" smtClean="0">
                    <a:solidFill>
                      <a:srgbClr val="FF0000"/>
                    </a:solidFill>
                  </a:rPr>
                </a:br>
                <a:r>
                  <a:rPr lang="ru-RU" sz="3600" dirty="0"/>
                  <a:t>2</a:t>
                </a:r>
                <a:r>
                  <a:rPr lang="ru-RU" sz="3600" dirty="0" smtClean="0"/>
                  <a:t>) </a:t>
                </a:r>
                <a:r>
                  <a:rPr lang="uk-UA" sz="3600" dirty="0" smtClean="0"/>
                  <a:t>243</a:t>
                </a:r>
                <a14:m>
                  <m:oMath xmlns:m="http://schemas.openxmlformats.org/officeDocument/2006/math">
                    <m:r>
                      <a:rPr lang="uk-UA" sz="36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uk-UA" sz="3600" dirty="0" smtClean="0"/>
                  <a:t>3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=729 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– </a:t>
                </a:r>
                <a:r>
                  <a:rPr lang="ru-RU" sz="2400" dirty="0">
                    <a:solidFill>
                      <a:srgbClr val="FF0000"/>
                    </a:solidFill>
                  </a:rPr>
                  <a:t>1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2400" dirty="0" err="1" smtClean="0">
                    <a:solidFill>
                      <a:srgbClr val="FF0000"/>
                    </a:solidFill>
                  </a:rPr>
                  <a:t>операція</a:t>
                </a:r>
                <a:r>
                  <a:rPr lang="ru-RU" sz="3200" dirty="0" smtClean="0">
                    <a:solidFill>
                      <a:srgbClr val="FF0000"/>
                    </a:solidFill>
                  </a:rPr>
                  <a:t/>
                </a:r>
                <a:br>
                  <a:rPr lang="ru-RU" sz="3200" dirty="0" smtClean="0">
                    <a:solidFill>
                      <a:srgbClr val="FF0000"/>
                    </a:solidFill>
                  </a:rPr>
                </a:br>
                <a:r>
                  <a:rPr lang="ru-RU" sz="3600" dirty="0"/>
                  <a:t>3</a:t>
                </a:r>
                <a:r>
                  <a:rPr lang="ru-RU" sz="3600" dirty="0" smtClean="0"/>
                  <a:t>) </a:t>
                </a:r>
                <a:r>
                  <a:rPr lang="uk-UA" sz="3600" dirty="0" smtClean="0"/>
                  <a:t>729</a:t>
                </a:r>
                <a:r>
                  <a:rPr lang="uk-UA" sz="3600" dirty="0" smtClean="0">
                    <a:latin typeface="Cambria Math"/>
                    <a:ea typeface="Cambria Math"/>
                  </a:rPr>
                  <a:t>-3-3-…-3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=246 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– 161 </a:t>
                </a:r>
                <a:r>
                  <a:rPr lang="ru-RU" sz="2400" dirty="0" err="1" smtClean="0">
                    <a:solidFill>
                      <a:srgbClr val="FF0000"/>
                    </a:solidFill>
                  </a:rPr>
                  <a:t>операція</a:t>
                </a:r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3611961"/>
                <a:ext cx="8172399" cy="2246769"/>
              </a:xfrm>
              <a:prstGeom prst="rect">
                <a:avLst/>
              </a:prstGeom>
              <a:blipFill rotWithShape="1">
                <a:blip r:embed="rId4"/>
                <a:stretch>
                  <a:fillRect b="-9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2204867" y="6187212"/>
            <a:ext cx="4302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4)246</a:t>
            </a:r>
            <a:r>
              <a:rPr lang="uk-UA" sz="3600" dirty="0" smtClean="0">
                <a:latin typeface="Cambria Math"/>
                <a:ea typeface="Cambria Math"/>
              </a:rPr>
              <a:t>∶3=82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– 1 </a:t>
            </a:r>
            <a:r>
              <a:rPr lang="ru-RU" sz="2000" dirty="0" err="1" smtClean="0">
                <a:solidFill>
                  <a:srgbClr val="FF0000"/>
                </a:solidFill>
              </a:rPr>
              <a:t>операція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981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1196752"/>
                <a:ext cx="8820472" cy="2354485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uk-UA" sz="4800" dirty="0" smtClean="0">
                    <a:solidFill>
                      <a:schemeClr val="tx1"/>
                    </a:solidFill>
                  </a:rPr>
                  <a:t>а)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uk-UA" sz="4800" dirty="0" smtClean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uk-UA" sz="4800" i="1" dirty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sz="4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4800" b="0" i="0" dirty="0" smtClean="0">
                    <a:latin typeface="Cambria Math"/>
                    <a:ea typeface="Cambria Math"/>
                  </a:rPr>
                  <a:t/>
                </a:r>
                <a:br>
                  <a:rPr lang="en-US" sz="4800" b="0" i="0" dirty="0" smtClean="0"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uk-UA" sz="48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uk-UA" sz="4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−3(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4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4800" b="1" i="0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de-DE" sz="4800" b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196752"/>
                <a:ext cx="8820472" cy="2354485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892480" cy="105273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uk-UA" sz="6600" dirty="0" smtClean="0">
                <a:solidFill>
                  <a:srgbClr val="002060"/>
                </a:solidFill>
              </a:rPr>
              <a:t>11.3</a:t>
            </a:r>
            <a:endParaRPr lang="ru-RU" sz="6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Текст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0" y="4077072"/>
                <a:ext cx="8892480" cy="2780928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uk-UA" sz="4800" dirty="0" smtClean="0">
                    <a:solidFill>
                      <a:schemeClr val="tx1"/>
                    </a:solidFill>
                  </a:rPr>
                  <a:t>б)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en-US" sz="4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sz="48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480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∙3∙3−3(</m:t>
                        </m:r>
                        <m:r>
                          <a:rPr lang="ru-RU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4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Текс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0" y="4077072"/>
                <a:ext cx="8892480" cy="2780928"/>
              </a:xfrm>
              <a:blipFill rotWithShape="1">
                <a:blip r:embed="rId3"/>
                <a:stretch>
                  <a:fillRect t="-48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609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83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Составная</vt:lpstr>
      <vt:lpstr>№ 11</vt:lpstr>
      <vt:lpstr>Числовий автомат «ТЮМ-XVI» може виконувати такі операції з натуральними числами:  1) відняти від даного числа 3 (якщо воно більше за 3);  2) помножити дане число на 3;  3) розділити дане число на 3 (якщо воно ділиться на 3 без остачі). 11.1. За яку найменшу кількість операцій можна з числа 82 отримати число 81? 11.2. За яку найменшу кількість операцій можна з числа 81 отримати число 82? 11.3. Аналогічне питання щодо отримання числа m із числа n.</vt:lpstr>
      <vt:lpstr>11.1 </vt:lpstr>
      <vt:lpstr>11.2 </vt:lpstr>
      <vt:lpstr>а) m &gt;n. (3m-3(m-n))/3= 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 11</dc:title>
  <dc:creator>Наталья</dc:creator>
  <cp:lastModifiedBy>Наталья</cp:lastModifiedBy>
  <cp:revision>9</cp:revision>
  <dcterms:created xsi:type="dcterms:W3CDTF">2013-10-09T18:48:20Z</dcterms:created>
  <dcterms:modified xsi:type="dcterms:W3CDTF">2013-10-09T20:11:28Z</dcterms:modified>
</cp:coreProperties>
</file>