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6" r:id="rId3"/>
    <p:sldId id="258" r:id="rId4"/>
    <p:sldId id="261" r:id="rId5"/>
    <p:sldId id="262" r:id="rId6"/>
    <p:sldId id="265" r:id="rId7"/>
    <p:sldId id="268" r:id="rId8"/>
    <p:sldId id="267" r:id="rId9"/>
    <p:sldId id="263" r:id="rId10"/>
    <p:sldId id="266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07.10.2012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3CCB1-EF8A-45A3-AC7C-4D7627040D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07.10.2012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lineyka.inf.ua/history_math/viyet/viy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642918"/>
            <a:ext cx="2881333" cy="392909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00034" y="1714488"/>
            <a:ext cx="4996882" cy="92333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Франсуа </a:t>
            </a:r>
            <a:r>
              <a:rPr lang="ru-RU" sz="5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Вієт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5786454"/>
            <a:ext cx="47452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Підготувала: </a:t>
            </a:r>
            <a:r>
              <a:rPr lang="uk-UA" dirty="0" err="1" smtClean="0"/>
              <a:t>Алєксєєнко</a:t>
            </a:r>
            <a:r>
              <a:rPr lang="uk-UA" dirty="0" smtClean="0"/>
              <a:t> Вероніка 10-Б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720" y="571480"/>
            <a:ext cx="4614866" cy="1143000"/>
          </a:xfrm>
        </p:spPr>
        <p:txBody>
          <a:bodyPr/>
          <a:lstStyle/>
          <a:p>
            <a:pPr algn="ctr"/>
            <a:r>
              <a:rPr lang="ru-RU" dirty="0" err="1" smtClean="0"/>
              <a:t>Праці</a:t>
            </a:r>
            <a:r>
              <a:rPr lang="ru-RU" dirty="0" smtClean="0"/>
              <a:t> </a:t>
            </a:r>
            <a:r>
              <a:rPr lang="ru-RU" dirty="0" err="1" smtClean="0"/>
              <a:t>Вієта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85720" y="2071678"/>
            <a:ext cx="8572560" cy="4765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у </a:t>
            </a:r>
            <a:r>
              <a:rPr lang="ru-RU" dirty="0" smtClean="0"/>
              <a:t>1591 </a:t>
            </a:r>
            <a:r>
              <a:rPr lang="ru-RU" dirty="0" err="1" smtClean="0"/>
              <a:t>році</a:t>
            </a:r>
            <a:r>
              <a:rPr lang="ru-RU" dirty="0" smtClean="0"/>
              <a:t> - "</a:t>
            </a:r>
            <a:r>
              <a:rPr lang="en-US" dirty="0" err="1" smtClean="0"/>
              <a:t>Isagoge</a:t>
            </a:r>
            <a:r>
              <a:rPr lang="en-US" dirty="0" smtClean="0"/>
              <a:t> in </a:t>
            </a:r>
            <a:r>
              <a:rPr lang="en-US" dirty="0" err="1" smtClean="0"/>
              <a:t>artem</a:t>
            </a:r>
            <a:r>
              <a:rPr lang="en-US" dirty="0" smtClean="0"/>
              <a:t> </a:t>
            </a:r>
            <a:r>
              <a:rPr lang="en-US" dirty="0" err="1" smtClean="0"/>
              <a:t>analiticam</a:t>
            </a:r>
            <a:r>
              <a:rPr lang="en-US" dirty="0" smtClean="0"/>
              <a:t>" ("</a:t>
            </a:r>
            <a:r>
              <a:rPr lang="ru-RU" dirty="0" err="1" smtClean="0"/>
              <a:t>Введення</a:t>
            </a:r>
            <a:r>
              <a:rPr lang="ru-RU" dirty="0" smtClean="0"/>
              <a:t> в </a:t>
            </a:r>
            <a:r>
              <a:rPr lang="ru-RU" dirty="0" err="1" smtClean="0"/>
              <a:t>аналітичне</a:t>
            </a:r>
            <a:r>
              <a:rPr lang="ru-RU" dirty="0" smtClean="0"/>
              <a:t> </a:t>
            </a:r>
            <a:r>
              <a:rPr lang="ru-RU" dirty="0" err="1" smtClean="0"/>
              <a:t>мистецтво</a:t>
            </a:r>
            <a:r>
              <a:rPr lang="ru-RU" dirty="0" smtClean="0"/>
              <a:t>"), </a:t>
            </a:r>
            <a:endParaRPr lang="en-US" dirty="0" smtClean="0"/>
          </a:p>
          <a:p>
            <a:r>
              <a:rPr lang="ru-RU" dirty="0" err="1" smtClean="0"/>
              <a:t>Другий</a:t>
            </a:r>
            <a:r>
              <a:rPr lang="ru-RU" dirty="0" smtClean="0"/>
              <a:t> </a:t>
            </a:r>
            <a:r>
              <a:rPr lang="ru-RU" dirty="0" err="1" smtClean="0"/>
              <a:t>твір</a:t>
            </a:r>
            <a:r>
              <a:rPr lang="ru-RU" dirty="0" smtClean="0"/>
              <a:t> </a:t>
            </a:r>
            <a:r>
              <a:rPr lang="ru-RU" dirty="0" err="1" smtClean="0"/>
              <a:t>Вієта</a:t>
            </a:r>
            <a:r>
              <a:rPr lang="ru-RU" dirty="0" smtClean="0"/>
              <a:t> "</a:t>
            </a:r>
            <a:r>
              <a:rPr lang="en-US" dirty="0" err="1" smtClean="0"/>
              <a:t>Recensio</a:t>
            </a:r>
            <a:r>
              <a:rPr lang="en-US" dirty="0" smtClean="0"/>
              <a:t> </a:t>
            </a:r>
            <a:r>
              <a:rPr lang="en-US" dirty="0" err="1" smtClean="0"/>
              <a:t>canonica</a:t>
            </a:r>
            <a:r>
              <a:rPr lang="en-US" dirty="0" smtClean="0"/>
              <a:t> </a:t>
            </a:r>
            <a:r>
              <a:rPr lang="en-US" dirty="0" err="1" smtClean="0"/>
              <a:t>effectionum</a:t>
            </a:r>
            <a:r>
              <a:rPr lang="en-US" dirty="0" smtClean="0"/>
              <a:t> </a:t>
            </a:r>
            <a:r>
              <a:rPr lang="en-US" dirty="0" err="1" smtClean="0"/>
              <a:t>geometricarum</a:t>
            </a:r>
            <a:r>
              <a:rPr lang="en-US" dirty="0" smtClean="0"/>
              <a:t>" ("</a:t>
            </a:r>
            <a:r>
              <a:rPr lang="ru-RU" dirty="0" err="1" smtClean="0"/>
              <a:t>Доповнення</a:t>
            </a:r>
            <a:r>
              <a:rPr lang="ru-RU" dirty="0" smtClean="0"/>
              <a:t> до </a:t>
            </a:r>
            <a:r>
              <a:rPr lang="ru-RU" dirty="0" err="1" smtClean="0"/>
              <a:t>геометрії</a:t>
            </a:r>
            <a:r>
              <a:rPr lang="ru-RU" dirty="0" smtClean="0"/>
              <a:t>") став основою для </a:t>
            </a:r>
            <a:r>
              <a:rPr lang="ru-RU" dirty="0" err="1" smtClean="0"/>
              <a:t>тієї</a:t>
            </a:r>
            <a:r>
              <a:rPr lang="ru-RU" dirty="0" smtClean="0"/>
              <a:t> </a:t>
            </a:r>
            <a:r>
              <a:rPr lang="ru-RU" dirty="0" err="1" smtClean="0"/>
              <a:t>галузі</a:t>
            </a:r>
            <a:r>
              <a:rPr lang="ru-RU" dirty="0" smtClean="0"/>
              <a:t> математики, яку зараз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аналітичною</a:t>
            </a:r>
            <a:r>
              <a:rPr lang="ru-RU" dirty="0" smtClean="0"/>
              <a:t> </a:t>
            </a:r>
            <a:r>
              <a:rPr lang="ru-RU" dirty="0" err="1" smtClean="0"/>
              <a:t>геометрією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uk-UA" dirty="0" smtClean="0"/>
              <a:t>П</a:t>
            </a:r>
            <a:r>
              <a:rPr lang="ru-RU" dirty="0" smtClean="0"/>
              <a:t>овна </a:t>
            </a:r>
            <a:r>
              <a:rPr lang="ru-RU" dirty="0" err="1" smtClean="0"/>
              <a:t>збірка</a:t>
            </a:r>
            <a:r>
              <a:rPr lang="ru-RU" dirty="0" smtClean="0"/>
              <a:t> </a:t>
            </a:r>
            <a:r>
              <a:rPr lang="ru-RU" dirty="0" err="1" smtClean="0"/>
              <a:t>праць</a:t>
            </a:r>
            <a:r>
              <a:rPr lang="ru-RU" dirty="0" smtClean="0"/>
              <a:t> </a:t>
            </a:r>
            <a:r>
              <a:rPr lang="ru-RU" dirty="0" err="1" smtClean="0"/>
              <a:t>Вієта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видано у 1646 </a:t>
            </a:r>
            <a:r>
              <a:rPr lang="ru-RU" dirty="0" err="1" smtClean="0"/>
              <a:t>році</a:t>
            </a:r>
            <a:r>
              <a:rPr lang="ru-RU" dirty="0" smtClean="0"/>
              <a:t> в </a:t>
            </a:r>
            <a:r>
              <a:rPr lang="ru-RU" dirty="0" err="1" smtClean="0"/>
              <a:t>Лейдені</a:t>
            </a:r>
            <a:r>
              <a:rPr lang="ru-RU" dirty="0" smtClean="0"/>
              <a:t> </a:t>
            </a:r>
            <a:r>
              <a:rPr lang="ru-RU" dirty="0" err="1" smtClean="0"/>
              <a:t>нідерландським</a:t>
            </a:r>
            <a:r>
              <a:rPr lang="ru-RU" dirty="0" smtClean="0"/>
              <a:t> математиком </a:t>
            </a:r>
            <a:r>
              <a:rPr lang="ru-RU" dirty="0" err="1" smtClean="0"/>
              <a:t>ван</a:t>
            </a:r>
            <a:r>
              <a:rPr lang="ru-RU" dirty="0" smtClean="0"/>
              <a:t> </a:t>
            </a:r>
            <a:r>
              <a:rPr lang="ru-RU" dirty="0" err="1" smtClean="0"/>
              <a:t>Скоотеном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назвою</a:t>
            </a:r>
            <a:r>
              <a:rPr lang="ru-RU" dirty="0" smtClean="0"/>
              <a:t> "</a:t>
            </a:r>
            <a:r>
              <a:rPr lang="ru-RU" dirty="0" err="1" smtClean="0"/>
              <a:t>Математичні</a:t>
            </a:r>
            <a:r>
              <a:rPr lang="ru-RU" dirty="0" smtClean="0"/>
              <a:t> твори </a:t>
            </a:r>
            <a:r>
              <a:rPr lang="ru-RU" dirty="0" err="1" smtClean="0"/>
              <a:t>Вієта</a:t>
            </a:r>
            <a:r>
              <a:rPr lang="ru-RU" dirty="0" smtClean="0"/>
              <a:t>".</a:t>
            </a:r>
            <a:endParaRPr lang="ru-RU" dirty="0"/>
          </a:p>
        </p:txBody>
      </p:sp>
      <p:pic>
        <p:nvPicPr>
          <p:cNvPr id="35842" name="Picture 2" descr="http://ceolte.com/img/363.files/image0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214290"/>
            <a:ext cx="2663823" cy="18573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uk-UA" sz="5400" b="1" i="1" dirty="0" smtClean="0">
                <a:solidFill>
                  <a:srgbClr val="FF0066"/>
                </a:solidFill>
              </a:rPr>
              <a:t>Це цікаво</a:t>
            </a:r>
            <a:endParaRPr lang="ru-RU" sz="5400" b="1" i="1" dirty="0" smtClean="0">
              <a:solidFill>
                <a:srgbClr val="FF0066"/>
              </a:solidFill>
            </a:endParaRP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uk-UA" sz="2800" dirty="0" smtClean="0"/>
              <a:t>Вчений міг </a:t>
            </a:r>
            <a:r>
              <a:rPr lang="uk-UA" sz="2800" dirty="0" err="1" smtClean="0"/>
              <a:t>розв</a:t>
            </a:r>
            <a:r>
              <a:rPr lang="en-US" sz="2800" dirty="0" smtClean="0"/>
              <a:t>’</a:t>
            </a:r>
            <a:r>
              <a:rPr lang="uk-UA" sz="2800" dirty="0" err="1" smtClean="0"/>
              <a:t>язувати</a:t>
            </a:r>
            <a:r>
              <a:rPr lang="uk-UA" sz="2800" dirty="0" smtClean="0"/>
              <a:t> </a:t>
            </a:r>
            <a:r>
              <a:rPr lang="uk-UA" sz="2800" dirty="0" smtClean="0"/>
              <a:t>задачу дві – три доби, при цьому відмовляючись від сну та </a:t>
            </a:r>
            <a:r>
              <a:rPr lang="uk-UA" sz="2800" dirty="0" err="1" smtClean="0"/>
              <a:t>іжі</a:t>
            </a:r>
            <a:r>
              <a:rPr lang="uk-UA" sz="2800" dirty="0" smtClean="0"/>
              <a:t>.</a:t>
            </a:r>
          </a:p>
          <a:p>
            <a:pPr>
              <a:defRPr/>
            </a:pPr>
            <a:r>
              <a:rPr lang="uk-UA" sz="2800" dirty="0" smtClean="0"/>
              <a:t>Якось на прийомі в короля Франції, посол Нідерландів сказав, що у Франції немає математиків які б змогли </a:t>
            </a:r>
            <a:r>
              <a:rPr lang="uk-UA" sz="2800" dirty="0" err="1" smtClean="0"/>
              <a:t>розвязати</a:t>
            </a:r>
            <a:r>
              <a:rPr lang="uk-UA" sz="2800" dirty="0" smtClean="0"/>
              <a:t> рівняння 45-го степеня. </a:t>
            </a:r>
            <a:r>
              <a:rPr lang="uk-UA" sz="2800" dirty="0" err="1" smtClean="0"/>
              <a:t>Вієт</a:t>
            </a:r>
            <a:r>
              <a:rPr lang="uk-UA" sz="2800" dirty="0" smtClean="0"/>
              <a:t> відразу назвав один з коренів, на наступний день ще 22.</a:t>
            </a:r>
            <a:r>
              <a:rPr lang="ru-RU" sz="2800" dirty="0" smtClean="0"/>
              <a:t> </a:t>
            </a:r>
            <a:r>
              <a:rPr lang="ru-RU" sz="2800" dirty="0" err="1" smtClean="0"/>
              <a:t>Цим</a:t>
            </a:r>
            <a:r>
              <a:rPr lang="ru-RU" sz="2800" dirty="0" smtClean="0"/>
              <a:t> </a:t>
            </a:r>
            <a:r>
              <a:rPr lang="ru-RU" sz="2800" dirty="0" err="1" smtClean="0"/>
              <a:t>він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обмежився</a:t>
            </a:r>
            <a:r>
              <a:rPr lang="ru-RU" sz="2800" dirty="0" smtClean="0"/>
              <a:t>. Так як </a:t>
            </a:r>
            <a:r>
              <a:rPr lang="ru-RU" sz="2800" dirty="0" err="1" smtClean="0"/>
              <a:t>останні</a:t>
            </a:r>
            <a:r>
              <a:rPr lang="ru-RU" sz="2800" dirty="0" smtClean="0"/>
              <a:t> 22 </a:t>
            </a:r>
            <a:r>
              <a:rPr lang="ru-RU" sz="2800" dirty="0" err="1" smtClean="0"/>
              <a:t>корені</a:t>
            </a:r>
            <a:r>
              <a:rPr lang="ru-RU" sz="2800" dirty="0" smtClean="0"/>
              <a:t> - </a:t>
            </a:r>
            <a:r>
              <a:rPr lang="ru-RU" sz="2800" dirty="0" err="1" smtClean="0"/>
              <a:t>від'ємні</a:t>
            </a:r>
            <a:r>
              <a:rPr lang="ru-RU" sz="2800" dirty="0" smtClean="0"/>
              <a:t>, а </a:t>
            </a:r>
            <a:r>
              <a:rPr lang="ru-RU" sz="2800" b="1" dirty="0" err="1" smtClean="0"/>
              <a:t>Вієт</a:t>
            </a:r>
            <a:r>
              <a:rPr lang="ru-RU" sz="2800" b="1" dirty="0" smtClean="0"/>
              <a:t> не </a:t>
            </a:r>
            <a:r>
              <a:rPr lang="ru-RU" sz="2800" b="1" dirty="0" err="1" smtClean="0"/>
              <a:t>визнавав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ні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від'ємних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ні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мнимих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коренів</a:t>
            </a:r>
            <a:r>
              <a:rPr lang="ru-RU" sz="2800" b="1" dirty="0" smtClean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86182" y="928670"/>
            <a:ext cx="5357818" cy="2928958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uk-UA" sz="2000" dirty="0" smtClean="0"/>
              <a:t>Людина великого розуму і розмірковування, один з найбільших вчених математиків </a:t>
            </a:r>
            <a:r>
              <a:rPr lang="uk-UA" sz="2000" dirty="0" smtClean="0"/>
              <a:t>століття.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>                                 маркіз  </a:t>
            </a:r>
            <a:r>
              <a:rPr lang="uk-UA" sz="2000" dirty="0" err="1" smtClean="0"/>
              <a:t>Летуаль</a:t>
            </a:r>
            <a:r>
              <a:rPr lang="uk-UA" sz="2000" dirty="0" smtClean="0"/>
              <a:t/>
            </a:r>
            <a:br>
              <a:rPr lang="uk-UA" sz="2000" dirty="0" smtClean="0"/>
            </a:b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5429264"/>
            <a:ext cx="6400800" cy="1143008"/>
          </a:xfrm>
        </p:spPr>
        <p:txBody>
          <a:bodyPr>
            <a:normAutofit fontScale="92500" lnSpcReduction="20000"/>
          </a:bodyPr>
          <a:lstStyle/>
          <a:p>
            <a:pPr algn="l">
              <a:buFont typeface="Arial" pitchFamily="34" charset="0"/>
              <a:buChar char="•"/>
              <a:defRPr/>
            </a:pPr>
            <a:r>
              <a:rPr lang="uk-UA" sz="2800" dirty="0" smtClean="0"/>
              <a:t> </a:t>
            </a:r>
            <a:r>
              <a:rPr lang="uk-UA" sz="2800" dirty="0" err="1" smtClean="0">
                <a:solidFill>
                  <a:schemeClr val="bg1"/>
                </a:solidFill>
              </a:rPr>
              <a:t>“Батько</a:t>
            </a:r>
            <a:r>
              <a:rPr lang="uk-UA" sz="2800" dirty="0" smtClean="0">
                <a:solidFill>
                  <a:schemeClr val="bg1"/>
                </a:solidFill>
              </a:rPr>
              <a:t> </a:t>
            </a:r>
            <a:r>
              <a:rPr lang="uk-UA" sz="2800" dirty="0" err="1" smtClean="0">
                <a:solidFill>
                  <a:schemeClr val="bg1"/>
                </a:solidFill>
              </a:rPr>
              <a:t>алгебри”</a:t>
            </a:r>
            <a:endParaRPr lang="uk-UA" sz="2800" dirty="0" smtClean="0">
              <a:solidFill>
                <a:schemeClr val="bg1"/>
              </a:solidFill>
            </a:endParaRPr>
          </a:p>
          <a:p>
            <a:pPr algn="l">
              <a:buFont typeface="Arial" pitchFamily="34" charset="0"/>
              <a:buChar char="•"/>
              <a:defRPr/>
            </a:pPr>
            <a:r>
              <a:rPr lang="uk-UA" sz="2800" dirty="0" smtClean="0">
                <a:solidFill>
                  <a:schemeClr val="bg1"/>
                </a:solidFill>
              </a:rPr>
              <a:t>Основоположник аналітичної </a:t>
            </a:r>
            <a:r>
              <a:rPr lang="uk-UA" sz="2800" dirty="0" smtClean="0">
                <a:solidFill>
                  <a:schemeClr val="bg1"/>
                </a:solidFill>
              </a:rPr>
              <a:t>геометрії</a:t>
            </a:r>
          </a:p>
        </p:txBody>
      </p:sp>
      <p:pic>
        <p:nvPicPr>
          <p:cNvPr id="4098" name="Picture 2" descr="http://www.tutoronline.ru/media/138914/____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549046"/>
            <a:ext cx="3214710" cy="422428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9"/>
            <a:ext cx="8229600" cy="421484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uk-UA" sz="2400" dirty="0" smtClean="0"/>
              <a:t>Народився  - 1540 році на півночі Франції  у </a:t>
            </a:r>
            <a:r>
              <a:rPr lang="uk-UA" sz="2400" dirty="0" smtClean="0"/>
              <a:t>невеличкому м. </a:t>
            </a:r>
            <a:r>
              <a:rPr lang="uk-UA" sz="2400" dirty="0" err="1" smtClean="0"/>
              <a:t>Фантене-ле-Конт</a:t>
            </a:r>
            <a:endParaRPr lang="uk-UA" sz="2400" dirty="0" smtClean="0"/>
          </a:p>
          <a:p>
            <a:pPr>
              <a:defRPr/>
            </a:pPr>
            <a:r>
              <a:rPr lang="uk-UA" sz="2400" dirty="0" smtClean="0"/>
              <a:t>Батько – прокурор</a:t>
            </a:r>
          </a:p>
          <a:p>
            <a:pPr>
              <a:defRPr/>
            </a:pPr>
            <a:r>
              <a:rPr lang="uk-UA" sz="2400" dirty="0" smtClean="0"/>
              <a:t>Освіта – юрист,  закінчив університету </a:t>
            </a:r>
            <a:r>
              <a:rPr lang="uk-UA" sz="2400" dirty="0" err="1" smtClean="0"/>
              <a:t>Пуату</a:t>
            </a:r>
            <a:r>
              <a:rPr lang="uk-UA" sz="2400" dirty="0" smtClean="0"/>
              <a:t>.</a:t>
            </a:r>
          </a:p>
          <a:p>
            <a:pPr>
              <a:defRPr/>
            </a:pPr>
            <a:r>
              <a:rPr lang="uk-UA" sz="2400" dirty="0" smtClean="0"/>
              <a:t>Працював – адвокатом; секретарем та вчителем у </a:t>
            </a:r>
            <a:r>
              <a:rPr lang="uk-UA" sz="2400" dirty="0" err="1" smtClean="0"/>
              <a:t>сімї</a:t>
            </a:r>
            <a:r>
              <a:rPr lang="uk-UA" sz="2400" dirty="0" smtClean="0"/>
              <a:t> де </a:t>
            </a:r>
            <a:r>
              <a:rPr lang="uk-UA" sz="2400" dirty="0" err="1" smtClean="0"/>
              <a:t>Партене</a:t>
            </a:r>
            <a:r>
              <a:rPr lang="uk-UA" sz="2400" dirty="0" smtClean="0"/>
              <a:t> </a:t>
            </a:r>
            <a:endParaRPr lang="ru-RU" sz="2400" dirty="0" smtClean="0"/>
          </a:p>
          <a:p>
            <a:pPr>
              <a:defRPr/>
            </a:pPr>
            <a:r>
              <a:rPr lang="uk-UA" sz="2400" dirty="0" smtClean="0"/>
              <a:t>1571рік – радник парламенту у Бретані, знайомиться з Генріхом </a:t>
            </a:r>
            <a:r>
              <a:rPr lang="uk-UA" sz="2400" dirty="0" err="1" smtClean="0"/>
              <a:t>Наварським</a:t>
            </a:r>
            <a:r>
              <a:rPr lang="uk-UA" sz="2400" dirty="0" smtClean="0"/>
              <a:t>, майбутнім королем Франції</a:t>
            </a:r>
          </a:p>
          <a:p>
            <a:pPr>
              <a:defRPr/>
            </a:pPr>
            <a:r>
              <a:rPr lang="uk-UA" sz="2400" dirty="0" smtClean="0"/>
              <a:t>Отримує посаду таємного радника короля</a:t>
            </a:r>
          </a:p>
          <a:p>
            <a:endParaRPr lang="ru-RU" dirty="0"/>
          </a:p>
        </p:txBody>
      </p:sp>
      <p:pic>
        <p:nvPicPr>
          <p:cNvPr id="3078" name="Picture 6" descr="http://www.zastavki.com/pictures/1280x800/2009/World_France_Eiffel_Tower_Paris_013840_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4214818"/>
            <a:ext cx="5572164" cy="26431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z="4000" b="1" i="1" smtClean="0">
                <a:solidFill>
                  <a:srgbClr val="FF0066"/>
                </a:solidFill>
              </a:rPr>
              <a:t>Французько – іспанська війна</a:t>
            </a:r>
            <a:endParaRPr lang="ru-RU" sz="4000" b="1" i="1" smtClean="0">
              <a:solidFill>
                <a:srgbClr val="FF0066"/>
              </a:solidFill>
            </a:endParaRP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z="2800" dirty="0" smtClean="0"/>
              <a:t>Іспанці  вигадали шифр, що містив 600 знаків і постійно змінювався. Завдяки </a:t>
            </a:r>
            <a:r>
              <a:rPr lang="uk-UA" sz="2800" dirty="0" smtClean="0"/>
              <a:t>цьому </a:t>
            </a:r>
            <a:r>
              <a:rPr lang="uk-UA" sz="2800" dirty="0" smtClean="0"/>
              <a:t>здійснювалось </a:t>
            </a:r>
            <a:r>
              <a:rPr lang="uk-UA" sz="2800" dirty="0" smtClean="0"/>
              <a:t>листування </a:t>
            </a:r>
            <a:r>
              <a:rPr lang="uk-UA" sz="2800" dirty="0" smtClean="0"/>
              <a:t>між іспанською армією та супротивниками французького короля.</a:t>
            </a:r>
          </a:p>
          <a:p>
            <a:pPr eaLnBrk="1" hangingPunct="1">
              <a:defRPr/>
            </a:pPr>
            <a:r>
              <a:rPr lang="uk-UA" sz="2800" dirty="0" err="1" smtClean="0"/>
              <a:t>Вієт</a:t>
            </a:r>
            <a:r>
              <a:rPr lang="uk-UA" sz="2800" dirty="0" smtClean="0"/>
              <a:t> знайшов ключ до шифру, це вплинуло на хід війни</a:t>
            </a:r>
          </a:p>
          <a:p>
            <a:pPr eaLnBrk="1" hangingPunct="1">
              <a:defRPr/>
            </a:pPr>
            <a:r>
              <a:rPr lang="uk-UA" sz="2800" dirty="0" smtClean="0"/>
              <a:t>Іспанська інквізиція оголосила </a:t>
            </a:r>
            <a:r>
              <a:rPr lang="uk-UA" sz="2800" dirty="0" err="1" smtClean="0"/>
              <a:t>Вієта</a:t>
            </a:r>
            <a:r>
              <a:rPr lang="uk-UA" sz="2800" dirty="0" smtClean="0"/>
              <a:t> чаклуном і заочно засудила до спалення на </a:t>
            </a:r>
            <a:r>
              <a:rPr lang="uk-UA" sz="2800" dirty="0" smtClean="0"/>
              <a:t>вогнищі</a:t>
            </a:r>
            <a:r>
              <a:rPr lang="uk-UA" sz="2800" dirty="0" smtClean="0"/>
              <a:t>.</a:t>
            </a:r>
            <a:endParaRPr lang="ru-RU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142852"/>
            <a:ext cx="8229600" cy="86834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uk-UA" sz="4000" b="1" i="1" dirty="0" smtClean="0">
                <a:solidFill>
                  <a:srgbClr val="FF0066"/>
                </a:solidFill>
              </a:rPr>
              <a:t>Головна пристрасть - математика</a:t>
            </a:r>
            <a:endParaRPr lang="ru-RU" sz="4000" b="1" i="1" dirty="0" smtClean="0">
              <a:solidFill>
                <a:srgbClr val="FF0066"/>
              </a:solidFill>
            </a:endParaRP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4000504"/>
            <a:ext cx="8229600" cy="252572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uk-UA" dirty="0" smtClean="0"/>
              <a:t>Першим став позначати буквами не тільки невідомі, а й дані величини, тобто </a:t>
            </a:r>
            <a:r>
              <a:rPr lang="uk-UA" dirty="0" err="1" smtClean="0"/>
              <a:t>коєфіцієнти</a:t>
            </a:r>
            <a:endParaRPr lang="uk-UA" dirty="0" smtClean="0"/>
          </a:p>
          <a:p>
            <a:pPr eaLnBrk="1" hangingPunct="1">
              <a:defRPr/>
            </a:pPr>
            <a:r>
              <a:rPr lang="uk-UA" dirty="0" smtClean="0"/>
              <a:t>Досяг </a:t>
            </a:r>
            <a:r>
              <a:rPr lang="uk-UA" dirty="0" smtClean="0"/>
              <a:t>визначних </a:t>
            </a:r>
            <a:r>
              <a:rPr lang="uk-UA" dirty="0" smtClean="0"/>
              <a:t>успіхів в загальній теорії алгебраїчних рівнянь</a:t>
            </a:r>
          </a:p>
          <a:p>
            <a:pPr eaLnBrk="1" hangingPunct="1">
              <a:defRPr/>
            </a:pPr>
            <a:endParaRPr lang="ru-RU" dirty="0" smtClean="0"/>
          </a:p>
        </p:txBody>
      </p:sp>
      <p:pic>
        <p:nvPicPr>
          <p:cNvPr id="33794" name="Picture 2" descr="http://upload.wikimedia.org/wikipedia/commons/thumb/c/cc/John_Napier.JPG/220px-John_Napi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071546"/>
            <a:ext cx="2214578" cy="265749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3796" name="Picture 4" descr="http://www.iq-coaching.ru/netcat_files/646/1003/h_265f9f578552749009c977fa1009420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8" y="1000108"/>
            <a:ext cx="3714775" cy="278608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трактаті</a:t>
            </a:r>
            <a:r>
              <a:rPr lang="ru-RU" dirty="0" smtClean="0"/>
              <a:t> "</a:t>
            </a:r>
            <a:r>
              <a:rPr lang="ru-RU" dirty="0" err="1" smtClean="0"/>
              <a:t>Доповнення</a:t>
            </a:r>
            <a:r>
              <a:rPr lang="ru-RU" dirty="0" smtClean="0"/>
              <a:t> до </a:t>
            </a:r>
            <a:r>
              <a:rPr lang="ru-RU" dirty="0" err="1" smtClean="0"/>
              <a:t>геометрії</a:t>
            </a:r>
            <a:r>
              <a:rPr lang="ru-RU" dirty="0" smtClean="0"/>
              <a:t>"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намагався</a:t>
            </a:r>
            <a:r>
              <a:rPr lang="ru-RU" dirty="0" smtClean="0"/>
              <a:t> </a:t>
            </a:r>
            <a:r>
              <a:rPr lang="ru-RU" dirty="0" err="1" smtClean="0"/>
              <a:t>створити</a:t>
            </a:r>
            <a:r>
              <a:rPr lang="ru-RU" dirty="0" smtClean="0"/>
              <a:t> за прикладом </a:t>
            </a:r>
            <a:r>
              <a:rPr lang="ru-RU" dirty="0" err="1" smtClean="0"/>
              <a:t>давніх</a:t>
            </a:r>
            <a:r>
              <a:rPr lang="ru-RU" dirty="0" smtClean="0"/>
              <a:t> </a:t>
            </a:r>
            <a:r>
              <a:rPr lang="ru-RU" dirty="0" err="1" smtClean="0"/>
              <a:t>якусь</a:t>
            </a:r>
            <a:r>
              <a:rPr lang="ru-RU" dirty="0" smtClean="0"/>
              <a:t> </a:t>
            </a:r>
            <a:r>
              <a:rPr lang="ru-RU" dirty="0" err="1" smtClean="0"/>
              <a:t>геометричну</a:t>
            </a:r>
            <a:r>
              <a:rPr lang="ru-RU" dirty="0" smtClean="0"/>
              <a:t> </a:t>
            </a:r>
            <a:r>
              <a:rPr lang="ru-RU" dirty="0" smtClean="0"/>
              <a:t>алгебру</a:t>
            </a:r>
            <a:r>
              <a:rPr lang="ru-RU" dirty="0" smtClean="0"/>
              <a:t>, </a:t>
            </a:r>
            <a:r>
              <a:rPr lang="ru-RU" dirty="0" err="1" smtClean="0"/>
              <a:t>використовуючи</a:t>
            </a:r>
            <a:r>
              <a:rPr lang="ru-RU" dirty="0" smtClean="0"/>
              <a:t> </a:t>
            </a:r>
            <a:r>
              <a:rPr lang="ru-RU" dirty="0" err="1" smtClean="0"/>
              <a:t>геометричні</a:t>
            </a:r>
            <a:r>
              <a:rPr lang="ru-RU" dirty="0" smtClean="0"/>
              <a:t> </a:t>
            </a:r>
            <a:r>
              <a:rPr lang="ru-RU" dirty="0" err="1" smtClean="0"/>
              <a:t>методи</a:t>
            </a:r>
            <a:r>
              <a:rPr lang="ru-RU" dirty="0" smtClean="0"/>
              <a:t> для </a:t>
            </a:r>
            <a:r>
              <a:rPr lang="ru-RU" dirty="0" err="1" smtClean="0"/>
              <a:t>розв'язування</a:t>
            </a:r>
            <a:r>
              <a:rPr lang="ru-RU" dirty="0" smtClean="0"/>
              <a:t> </a:t>
            </a:r>
            <a:r>
              <a:rPr lang="ru-RU" dirty="0" err="1" smtClean="0"/>
              <a:t>рівнянь</a:t>
            </a:r>
            <a:r>
              <a:rPr lang="ru-RU" dirty="0" smtClean="0"/>
              <a:t> </a:t>
            </a:r>
            <a:r>
              <a:rPr lang="ru-RU" dirty="0" err="1" smtClean="0"/>
              <a:t>треього</a:t>
            </a:r>
            <a:r>
              <a:rPr lang="ru-RU" dirty="0" smtClean="0"/>
              <a:t> та четвертого </a:t>
            </a:r>
            <a:r>
              <a:rPr lang="ru-RU" dirty="0" err="1" smtClean="0"/>
              <a:t>степеня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smtClean="0"/>
              <a:t>Будь- </a:t>
            </a:r>
            <a:r>
              <a:rPr lang="ru-RU" dirty="0" smtClean="0"/>
              <a:t>яке </a:t>
            </a:r>
            <a:r>
              <a:rPr lang="ru-RU" dirty="0" err="1" smtClean="0"/>
              <a:t>рівняння</a:t>
            </a:r>
            <a:r>
              <a:rPr lang="ru-RU" dirty="0" smtClean="0"/>
              <a:t> </a:t>
            </a:r>
            <a:r>
              <a:rPr lang="ru-RU" dirty="0" err="1" smtClean="0"/>
              <a:t>третього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четвертого </a:t>
            </a:r>
            <a:r>
              <a:rPr lang="ru-RU" dirty="0" err="1" smtClean="0"/>
              <a:t>степеня</a:t>
            </a:r>
            <a:r>
              <a:rPr lang="ru-RU" dirty="0" smtClean="0"/>
              <a:t>, </a:t>
            </a:r>
            <a:r>
              <a:rPr lang="ru-RU" dirty="0" err="1" smtClean="0"/>
              <a:t>стверджував</a:t>
            </a:r>
            <a:r>
              <a:rPr lang="ru-RU" dirty="0" smtClean="0"/>
              <a:t> </a:t>
            </a:r>
            <a:r>
              <a:rPr lang="ru-RU" dirty="0" err="1" smtClean="0"/>
              <a:t>Вієт</a:t>
            </a:r>
            <a:r>
              <a:rPr lang="ru-RU" dirty="0" smtClean="0"/>
              <a:t>,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розв'язати</a:t>
            </a:r>
            <a:r>
              <a:rPr lang="ru-RU" dirty="0" smtClean="0"/>
              <a:t> </a:t>
            </a:r>
            <a:r>
              <a:rPr lang="ru-RU" dirty="0" err="1" smtClean="0"/>
              <a:t>геометричним</a:t>
            </a:r>
            <a:r>
              <a:rPr lang="ru-RU" dirty="0" smtClean="0"/>
              <a:t> методом </a:t>
            </a:r>
            <a:r>
              <a:rPr lang="ru-RU" dirty="0" err="1" smtClean="0"/>
              <a:t>трисекції</a:t>
            </a:r>
            <a:r>
              <a:rPr lang="ru-RU" dirty="0" smtClean="0"/>
              <a:t> кута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побудовою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середніх</a:t>
            </a:r>
            <a:r>
              <a:rPr lang="ru-RU" dirty="0" smtClean="0"/>
              <a:t> </a:t>
            </a:r>
            <a:r>
              <a:rPr lang="ru-RU" dirty="0" err="1" smtClean="0"/>
              <a:t>пропорційних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Він</a:t>
            </a:r>
            <a:r>
              <a:rPr lang="ru-RU" dirty="0" smtClean="0"/>
              <a:t> першим </a:t>
            </a:r>
            <a:r>
              <a:rPr lang="ru-RU" dirty="0" smtClean="0"/>
              <a:t>явно </a:t>
            </a:r>
            <a:r>
              <a:rPr lang="ru-RU" dirty="0" err="1" smtClean="0"/>
              <a:t>сформулював</a:t>
            </a:r>
            <a:r>
              <a:rPr lang="ru-RU" dirty="0" smtClean="0"/>
              <a:t> у </a:t>
            </a:r>
            <a:r>
              <a:rPr lang="ru-RU" dirty="0" err="1" smtClean="0"/>
              <a:t>словесній</a:t>
            </a:r>
            <a:r>
              <a:rPr lang="ru-RU" dirty="0" smtClean="0"/>
              <a:t> </a:t>
            </a:r>
            <a:r>
              <a:rPr lang="ru-RU" dirty="0" err="1" smtClean="0"/>
              <a:t>формі</a:t>
            </a:r>
            <a:r>
              <a:rPr lang="ru-RU" dirty="0" smtClean="0"/>
              <a:t> теорему </a:t>
            </a:r>
            <a:r>
              <a:rPr lang="ru-RU" dirty="0" err="1" smtClean="0"/>
              <a:t>косинусів</a:t>
            </a:r>
            <a:r>
              <a:rPr lang="ru-RU" dirty="0" smtClean="0"/>
              <a:t>, 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Успіхи в геометрії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http://allbiograf.ru/media/jpg/nauka/matematiki/1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857364"/>
            <a:ext cx="2258701" cy="307183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7892" name="Picture 4" descr="http://upload.wikimedia.org/wikipedia/commons/thumb/6/6a/Francois_Viete.jpeg/200px-Francois_Viete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214290"/>
            <a:ext cx="2311229" cy="314327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37894" name="Picture 6" descr="http://prophecies.ru/images/nostra008_small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57950" y="1000108"/>
            <a:ext cx="2571754" cy="37964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7896" name="Picture 8" descr="http://www.gabrielledestree.de/HeinrichIV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488" y="3571876"/>
            <a:ext cx="3357586" cy="302070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000108"/>
            <a:ext cx="8401080" cy="5857892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Зробив</a:t>
            </a:r>
            <a:r>
              <a:rPr lang="ru-RU" dirty="0" smtClean="0"/>
              <a:t> </a:t>
            </a:r>
            <a:r>
              <a:rPr lang="ru-RU" dirty="0" err="1" smtClean="0"/>
              <a:t>принципово</a:t>
            </a:r>
            <a:r>
              <a:rPr lang="ru-RU" dirty="0" smtClean="0"/>
              <a:t> </a:t>
            </a:r>
            <a:r>
              <a:rPr lang="ru-RU" dirty="0" err="1" smtClean="0"/>
              <a:t>нове</a:t>
            </a:r>
            <a:r>
              <a:rPr lang="ru-RU" dirty="0" smtClean="0"/>
              <a:t> </a:t>
            </a:r>
            <a:r>
              <a:rPr lang="ru-RU" dirty="0" err="1" smtClean="0"/>
              <a:t>відкриття</a:t>
            </a:r>
            <a:r>
              <a:rPr lang="ru-RU" dirty="0" smtClean="0"/>
              <a:t>, поставивши перед собою мету </a:t>
            </a:r>
            <a:r>
              <a:rPr lang="ru-RU" dirty="0" err="1" smtClean="0"/>
              <a:t>вивчати</a:t>
            </a:r>
            <a:r>
              <a:rPr lang="ru-RU" dirty="0" smtClean="0"/>
              <a:t> не </a:t>
            </a:r>
            <a:r>
              <a:rPr lang="ru-RU" dirty="0" err="1" smtClean="0"/>
              <a:t>лише</a:t>
            </a:r>
            <a:r>
              <a:rPr lang="ru-RU" dirty="0" smtClean="0"/>
              <a:t> числа, а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над ними. </a:t>
            </a:r>
            <a:endParaRPr lang="ru-RU" dirty="0" smtClean="0"/>
          </a:p>
          <a:p>
            <a:r>
              <a:rPr lang="ru-RU" dirty="0" err="1" smtClean="0"/>
              <a:t>Вієт</a:t>
            </a:r>
            <a:r>
              <a:rPr lang="ru-RU" dirty="0" smtClean="0"/>
              <a:t> </a:t>
            </a:r>
            <a:r>
              <a:rPr lang="ru-RU" dirty="0" smtClean="0"/>
              <a:t>першим став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дужки, </a:t>
            </a:r>
            <a:r>
              <a:rPr lang="ru-RU" dirty="0" err="1" smtClean="0"/>
              <a:t>які</a:t>
            </a:r>
            <a:r>
              <a:rPr lang="ru-RU" dirty="0" smtClean="0"/>
              <a:t> у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мали</a:t>
            </a:r>
            <a:r>
              <a:rPr lang="ru-RU" dirty="0" smtClean="0"/>
              <a:t> </a:t>
            </a:r>
            <a:r>
              <a:rPr lang="ru-RU" dirty="0" err="1" smtClean="0"/>
              <a:t>вигляд</a:t>
            </a:r>
            <a:r>
              <a:rPr lang="ru-RU" dirty="0" smtClean="0"/>
              <a:t> не </a:t>
            </a:r>
            <a:r>
              <a:rPr lang="ru-RU" dirty="0" err="1" smtClean="0"/>
              <a:t>дужок</a:t>
            </a:r>
            <a:r>
              <a:rPr lang="ru-RU" dirty="0" smtClean="0"/>
              <a:t>, а риски над многочленом. Але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знаків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введені</a:t>
            </a:r>
            <a:r>
              <a:rPr lang="ru-RU" dirty="0" smtClean="0"/>
              <a:t> до </a:t>
            </a:r>
            <a:r>
              <a:rPr lang="ru-RU" dirty="0" err="1" smtClean="0"/>
              <a:t>нього</a:t>
            </a:r>
            <a:r>
              <a:rPr lang="ru-RU" dirty="0" smtClean="0"/>
              <a:t>, </a:t>
            </a:r>
            <a:r>
              <a:rPr lang="ru-RU" dirty="0" err="1" smtClean="0"/>
              <a:t>він</a:t>
            </a:r>
            <a:r>
              <a:rPr lang="ru-RU" dirty="0" smtClean="0"/>
              <a:t> не </a:t>
            </a:r>
            <a:r>
              <a:rPr lang="ru-RU" dirty="0" err="1" smtClean="0"/>
              <a:t>використовував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Основу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підходу</a:t>
            </a:r>
            <a:r>
              <a:rPr lang="ru-RU" dirty="0" smtClean="0"/>
              <a:t> </a:t>
            </a:r>
            <a:r>
              <a:rPr lang="ru-RU" dirty="0" err="1" smtClean="0"/>
              <a:t>Вієт</a:t>
            </a:r>
            <a:r>
              <a:rPr lang="ru-RU" dirty="0" smtClean="0"/>
              <a:t> </a:t>
            </a:r>
            <a:r>
              <a:rPr lang="ru-RU" dirty="0" err="1" smtClean="0"/>
              <a:t>називав</a:t>
            </a:r>
            <a:r>
              <a:rPr lang="ru-RU" dirty="0" smtClean="0"/>
              <a:t> видовою </a:t>
            </a:r>
            <a:r>
              <a:rPr lang="ru-RU" dirty="0" err="1" smtClean="0"/>
              <a:t>логістикою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чітко</a:t>
            </a:r>
            <a:r>
              <a:rPr lang="ru-RU" dirty="0" smtClean="0"/>
              <a:t> </a:t>
            </a:r>
            <a:r>
              <a:rPr lang="ru-RU" dirty="0" err="1" smtClean="0"/>
              <a:t>розмежував</a:t>
            </a:r>
            <a:r>
              <a:rPr lang="ru-RU" dirty="0" smtClean="0"/>
              <a:t> числа, </a:t>
            </a:r>
            <a:r>
              <a:rPr lang="ru-RU" dirty="0" err="1" smtClean="0"/>
              <a:t>величини</a:t>
            </a:r>
            <a:r>
              <a:rPr lang="ru-RU" dirty="0" smtClean="0"/>
              <a:t> та </a:t>
            </a:r>
            <a:r>
              <a:rPr lang="ru-RU" dirty="0" err="1" smtClean="0"/>
              <a:t>відношення</a:t>
            </a:r>
            <a:r>
              <a:rPr lang="ru-RU" dirty="0" smtClean="0"/>
              <a:t>, </a:t>
            </a:r>
            <a:r>
              <a:rPr lang="ru-RU" dirty="0" err="1" smtClean="0"/>
              <a:t>зібравши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у </a:t>
            </a:r>
            <a:r>
              <a:rPr lang="ru-RU" dirty="0" err="1" smtClean="0"/>
              <a:t>деяку</a:t>
            </a:r>
            <a:r>
              <a:rPr lang="ru-RU" dirty="0" smtClean="0"/>
              <a:t> систему “</a:t>
            </a:r>
            <a:r>
              <a:rPr lang="ru-RU" dirty="0" err="1" smtClean="0"/>
              <a:t>видів</a:t>
            </a:r>
            <a:r>
              <a:rPr lang="ru-RU" dirty="0" smtClean="0"/>
              <a:t>”. До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входили,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змінні</a:t>
            </a:r>
            <a:r>
              <a:rPr lang="ru-RU" dirty="0" smtClean="0"/>
              <a:t>,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корені</a:t>
            </a:r>
            <a:r>
              <a:rPr lang="ru-RU" dirty="0" smtClean="0"/>
              <a:t>, </a:t>
            </a:r>
            <a:r>
              <a:rPr lang="ru-RU" dirty="0" err="1" smtClean="0"/>
              <a:t>квадрати</a:t>
            </a:r>
            <a:r>
              <a:rPr lang="ru-RU" dirty="0" smtClean="0"/>
              <a:t>, </a:t>
            </a:r>
            <a:r>
              <a:rPr lang="ru-RU" dirty="0" err="1" smtClean="0"/>
              <a:t>куби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т.д. Для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Вієт</a:t>
            </a:r>
            <a:r>
              <a:rPr lang="ru-RU" dirty="0" smtClean="0"/>
              <a:t> дав </a:t>
            </a:r>
            <a:r>
              <a:rPr lang="ru-RU" dirty="0" err="1" smtClean="0"/>
              <a:t>спеціальну</a:t>
            </a:r>
            <a:r>
              <a:rPr lang="ru-RU" dirty="0" smtClean="0"/>
              <a:t> </a:t>
            </a:r>
            <a:r>
              <a:rPr lang="ru-RU" dirty="0" err="1" smtClean="0"/>
              <a:t>символіку</a:t>
            </a:r>
            <a:r>
              <a:rPr lang="ru-RU" dirty="0" smtClean="0"/>
              <a:t>, </a:t>
            </a:r>
            <a:r>
              <a:rPr lang="ru-RU" dirty="0" err="1" smtClean="0"/>
              <a:t>позначивши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маленькими </a:t>
            </a:r>
            <a:r>
              <a:rPr lang="ru-RU" dirty="0" err="1" smtClean="0"/>
              <a:t>літерами</a:t>
            </a:r>
            <a:r>
              <a:rPr lang="ru-RU" dirty="0" smtClean="0"/>
              <a:t> </a:t>
            </a:r>
            <a:r>
              <a:rPr lang="ru-RU" dirty="0" err="1" smtClean="0"/>
              <a:t>латинської</a:t>
            </a:r>
            <a:r>
              <a:rPr lang="ru-RU" dirty="0" smtClean="0"/>
              <a:t> </a:t>
            </a:r>
            <a:r>
              <a:rPr lang="ru-RU" dirty="0" err="1" smtClean="0"/>
              <a:t>абетки</a:t>
            </a:r>
            <a:r>
              <a:rPr lang="ru-RU" dirty="0" smtClean="0"/>
              <a:t>. Для </a:t>
            </a:r>
            <a:r>
              <a:rPr lang="ru-RU" dirty="0" err="1" smtClean="0"/>
              <a:t>невідомих</a:t>
            </a:r>
            <a:r>
              <a:rPr lang="ru-RU" dirty="0" smtClean="0"/>
              <a:t> величин </a:t>
            </a:r>
            <a:r>
              <a:rPr lang="ru-RU" dirty="0" err="1" smtClean="0"/>
              <a:t>застосовувалися</a:t>
            </a:r>
            <a:r>
              <a:rPr lang="ru-RU" dirty="0" smtClean="0"/>
              <a:t> </a:t>
            </a:r>
            <a:r>
              <a:rPr lang="ru-RU" dirty="0" err="1" smtClean="0"/>
              <a:t>голосні</a:t>
            </a:r>
            <a:r>
              <a:rPr lang="ru-RU" dirty="0" smtClean="0"/>
              <a:t> </a:t>
            </a:r>
            <a:r>
              <a:rPr lang="ru-RU" dirty="0" err="1" smtClean="0"/>
              <a:t>літери</a:t>
            </a:r>
            <a:r>
              <a:rPr lang="ru-RU" dirty="0" smtClean="0"/>
              <a:t>, для </a:t>
            </a:r>
            <a:r>
              <a:rPr lang="ru-RU" dirty="0" err="1" smtClean="0"/>
              <a:t>змінних</a:t>
            </a:r>
            <a:r>
              <a:rPr lang="ru-RU" dirty="0" smtClean="0"/>
              <a:t> – </a:t>
            </a:r>
            <a:r>
              <a:rPr lang="ru-RU" dirty="0" err="1" smtClean="0"/>
              <a:t>приголосні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Вієт</a:t>
            </a:r>
            <a:r>
              <a:rPr lang="ru-RU" dirty="0" smtClean="0"/>
              <a:t> </a:t>
            </a:r>
            <a:r>
              <a:rPr lang="ru-RU" dirty="0" err="1" smtClean="0"/>
              <a:t>довів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, </a:t>
            </a:r>
            <a:r>
              <a:rPr lang="ru-RU" dirty="0" err="1" smtClean="0"/>
              <a:t>оперуючи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символами,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отримати</a:t>
            </a:r>
            <a:r>
              <a:rPr lang="ru-RU" dirty="0" smtClean="0"/>
              <a:t> результат,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пристосований</a:t>
            </a:r>
            <a:r>
              <a:rPr lang="ru-RU" dirty="0" smtClean="0"/>
              <a:t> до будь–</a:t>
            </a:r>
            <a:r>
              <a:rPr lang="ru-RU" dirty="0" err="1" smtClean="0"/>
              <a:t>яких</a:t>
            </a:r>
            <a:r>
              <a:rPr lang="ru-RU" dirty="0" smtClean="0"/>
              <a:t> величин,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розв'язати</a:t>
            </a:r>
            <a:r>
              <a:rPr lang="ru-RU" dirty="0" smtClean="0"/>
              <a:t> задачу в </a:t>
            </a:r>
            <a:r>
              <a:rPr lang="ru-RU" dirty="0" err="1" smtClean="0"/>
              <a:t>загальному</a:t>
            </a:r>
            <a:r>
              <a:rPr lang="ru-RU" dirty="0" smtClean="0"/>
              <a:t> </a:t>
            </a:r>
            <a:r>
              <a:rPr lang="ru-RU" dirty="0" err="1" smtClean="0"/>
              <a:t>вигляді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pPr algn="ctr"/>
            <a:r>
              <a:rPr lang="uk-UA" dirty="0" smtClean="0"/>
              <a:t>Батько алгебри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4800" i="1" dirty="0" smtClean="0">
                <a:solidFill>
                  <a:srgbClr val="FF0066"/>
                </a:solidFill>
                <a:latin typeface="Edwardian Script ITC" pitchFamily="66" charset="0"/>
              </a:rPr>
              <a:t/>
            </a:r>
            <a:br>
              <a:rPr lang="ru-RU" sz="4800" i="1" dirty="0" smtClean="0">
                <a:solidFill>
                  <a:srgbClr val="FF0066"/>
                </a:solidFill>
                <a:latin typeface="Edwardian Script ITC" pitchFamily="66" charset="0"/>
              </a:rPr>
            </a:br>
            <a:r>
              <a:rPr lang="ru-RU" sz="4800" b="1" i="1" dirty="0" smtClean="0">
                <a:solidFill>
                  <a:srgbClr val="FF0066"/>
                </a:solidFill>
                <a:latin typeface="Edwardian Script ITC" pitchFamily="66" charset="0"/>
              </a:rPr>
              <a:t>Теорема</a:t>
            </a:r>
            <a:r>
              <a:rPr lang="ru-RU" sz="4000" b="1" i="1" dirty="0" smtClean="0">
                <a:solidFill>
                  <a:srgbClr val="FF0066"/>
                </a:solidFill>
                <a:latin typeface="Edwardian Script ITC" pitchFamily="66" charset="0"/>
              </a:rPr>
              <a:t> </a:t>
            </a:r>
            <a:r>
              <a:rPr lang="ru-RU" sz="4000" b="1" i="1" dirty="0" err="1" smtClean="0">
                <a:solidFill>
                  <a:srgbClr val="FF0066"/>
                </a:solidFill>
                <a:latin typeface="Edwardian Script ITC" pitchFamily="66" charset="0"/>
              </a:rPr>
              <a:t>Вієта</a:t>
            </a:r>
            <a:r>
              <a:rPr lang="ru-RU" sz="4000" b="1" i="1" dirty="0" smtClean="0">
                <a:solidFill>
                  <a:srgbClr val="FF0066"/>
                </a:solidFill>
                <a:latin typeface="Edwardian Script ITC" pitchFamily="66" charset="0"/>
              </a:rPr>
              <a:t/>
            </a:r>
            <a:br>
              <a:rPr lang="ru-RU" sz="4000" b="1" i="1" dirty="0" smtClean="0">
                <a:solidFill>
                  <a:srgbClr val="FF0066"/>
                </a:solidFill>
                <a:latin typeface="Edwardian Script ITC" pitchFamily="66" charset="0"/>
              </a:rPr>
            </a:br>
            <a:endParaRPr lang="ru-RU" sz="4000" b="1" i="1" dirty="0" smtClean="0">
              <a:solidFill>
                <a:srgbClr val="FF0066"/>
              </a:solidFill>
              <a:latin typeface="Edwardian Script ITC" pitchFamily="66" charset="0"/>
            </a:endParaRPr>
          </a:p>
        </p:txBody>
      </p:sp>
      <p:pic>
        <p:nvPicPr>
          <p:cNvPr id="7171" name="Рисунок 2" descr="http://tmn.fio.ru/works/35x/306/im/index.1.gif"/>
          <p:cNvPicPr>
            <a:picLocks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00034" y="1857364"/>
            <a:ext cx="3492727" cy="386717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sp>
        <p:nvSpPr>
          <p:cNvPr id="161800" name="Rectangle 8"/>
          <p:cNvSpPr>
            <a:spLocks noGrp="1"/>
          </p:cNvSpPr>
          <p:nvPr>
            <p:ph type="body" sz="half" idx="2"/>
          </p:nvPr>
        </p:nvSpPr>
        <p:spPr>
          <a:xfrm>
            <a:off x="4649788" y="1981200"/>
            <a:ext cx="4037012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400" b="1" smtClean="0"/>
              <a:t>Знаменита теорема, що встановлює  зв’язок коефіцієнтів квадратного </a:t>
            </a:r>
            <a:r>
              <a:rPr lang="uk-UA" sz="2400" b="1" smtClean="0"/>
              <a:t>рівняння</a:t>
            </a:r>
            <a:r>
              <a:rPr lang="ru-RU" sz="2400" b="1" smtClean="0"/>
              <a:t> з його коренями,  була оприлюднена в 1591  році. </a:t>
            </a:r>
          </a:p>
          <a:p>
            <a:pPr eaLnBrk="1" hangingPunct="1">
              <a:lnSpc>
                <a:spcPct val="90000"/>
              </a:lnSpc>
              <a:defRPr/>
            </a:pPr>
            <a:endParaRPr lang="ru-RU" sz="2400" b="1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b="1" smtClean="0"/>
              <a:t>Тепер вона носить ім’я Вієта.</a:t>
            </a:r>
          </a:p>
          <a:p>
            <a:pPr eaLnBrk="1" hangingPunct="1">
              <a:lnSpc>
                <a:spcPct val="90000"/>
              </a:lnSpc>
              <a:defRPr/>
            </a:pPr>
            <a:endParaRPr lang="ru-RU" sz="2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18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18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18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18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800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129</TotalTime>
  <Words>552</Words>
  <PresentationFormat>Экран (4:3)</PresentationFormat>
  <Paragraphs>38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Открытая</vt:lpstr>
      <vt:lpstr>Слайд 1</vt:lpstr>
      <vt:lpstr>Людина великого розуму і розмірковування, один з найбільших вчених математиків століття.                                  маркіз  Летуаль </vt:lpstr>
      <vt:lpstr>Слайд 3</vt:lpstr>
      <vt:lpstr>Французько – іспанська війна</vt:lpstr>
      <vt:lpstr>Головна пристрасть - математика</vt:lpstr>
      <vt:lpstr>Успіхи в геометрії</vt:lpstr>
      <vt:lpstr>Слайд 7</vt:lpstr>
      <vt:lpstr>Батько алгебри</vt:lpstr>
      <vt:lpstr> Теорема Вієта </vt:lpstr>
      <vt:lpstr>Праці Вієта</vt:lpstr>
      <vt:lpstr>Це цікаво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Вероника</dc:creator>
  <cp:lastModifiedBy>Вероника</cp:lastModifiedBy>
  <cp:revision>15</cp:revision>
  <dcterms:created xsi:type="dcterms:W3CDTF">2012-10-07T13:05:08Z</dcterms:created>
  <dcterms:modified xsi:type="dcterms:W3CDTF">2012-10-07T15:46:12Z</dcterms:modified>
</cp:coreProperties>
</file>