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61" r:id="rId5"/>
    <p:sldId id="262" r:id="rId6"/>
    <p:sldId id="265" r:id="rId7"/>
    <p:sldId id="268" r:id="rId8"/>
    <p:sldId id="267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3CCB1-EF8A-45A3-AC7C-4D7627040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ineyka.inf.ua/history_math/viyet/viy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642918"/>
            <a:ext cx="2881333" cy="392909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1714488"/>
            <a:ext cx="499688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Франсуа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Вієт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5786454"/>
            <a:ext cx="4745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Алєксєєнко</a:t>
            </a:r>
            <a:r>
              <a:rPr lang="uk-UA" dirty="0" smtClean="0"/>
              <a:t> Вероніка 10-Б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571480"/>
            <a:ext cx="4614866" cy="1143000"/>
          </a:xfrm>
        </p:spPr>
        <p:txBody>
          <a:bodyPr/>
          <a:lstStyle/>
          <a:p>
            <a:pPr algn="ctr"/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Вієта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2071678"/>
            <a:ext cx="8572560" cy="47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smtClean="0"/>
              <a:t>1591 </a:t>
            </a:r>
            <a:r>
              <a:rPr lang="ru-RU" dirty="0" err="1" smtClean="0"/>
              <a:t>році</a:t>
            </a:r>
            <a:r>
              <a:rPr lang="ru-RU" dirty="0" smtClean="0"/>
              <a:t> - "</a:t>
            </a:r>
            <a:r>
              <a:rPr lang="en-US" dirty="0" err="1" smtClean="0"/>
              <a:t>Isagoge</a:t>
            </a:r>
            <a:r>
              <a:rPr lang="en-US" dirty="0" smtClean="0"/>
              <a:t> in </a:t>
            </a:r>
            <a:r>
              <a:rPr lang="en-US" dirty="0" err="1" smtClean="0"/>
              <a:t>artem</a:t>
            </a:r>
            <a:r>
              <a:rPr lang="en-US" dirty="0" smtClean="0"/>
              <a:t> </a:t>
            </a:r>
            <a:r>
              <a:rPr lang="en-US" dirty="0" err="1" smtClean="0"/>
              <a:t>analiticam</a:t>
            </a:r>
            <a:r>
              <a:rPr lang="en-US" dirty="0" smtClean="0"/>
              <a:t>" ("</a:t>
            </a:r>
            <a:r>
              <a:rPr lang="ru-RU" dirty="0" err="1" smtClean="0"/>
              <a:t>Введення</a:t>
            </a:r>
            <a:r>
              <a:rPr lang="ru-RU" dirty="0" smtClean="0"/>
              <a:t> в </a:t>
            </a:r>
            <a:r>
              <a:rPr lang="ru-RU" dirty="0" err="1" smtClean="0"/>
              <a:t>аналітичне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"), </a:t>
            </a:r>
            <a:endParaRPr lang="en-US" dirty="0" smtClean="0"/>
          </a:p>
          <a:p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Вієта</a:t>
            </a:r>
            <a:r>
              <a:rPr lang="ru-RU" dirty="0" smtClean="0"/>
              <a:t> "</a:t>
            </a:r>
            <a:r>
              <a:rPr lang="en-US" dirty="0" err="1" smtClean="0"/>
              <a:t>Recensio</a:t>
            </a:r>
            <a:r>
              <a:rPr lang="en-US" dirty="0" smtClean="0"/>
              <a:t> </a:t>
            </a:r>
            <a:r>
              <a:rPr lang="en-US" dirty="0" err="1" smtClean="0"/>
              <a:t>canonica</a:t>
            </a:r>
            <a:r>
              <a:rPr lang="en-US" dirty="0" smtClean="0"/>
              <a:t> </a:t>
            </a:r>
            <a:r>
              <a:rPr lang="en-US" dirty="0" err="1" smtClean="0"/>
              <a:t>effectionum</a:t>
            </a:r>
            <a:r>
              <a:rPr lang="en-US" dirty="0" smtClean="0"/>
              <a:t> </a:t>
            </a:r>
            <a:r>
              <a:rPr lang="en-US" dirty="0" err="1" smtClean="0"/>
              <a:t>geometricarum</a:t>
            </a:r>
            <a:r>
              <a:rPr lang="en-US" dirty="0" smtClean="0"/>
              <a:t>" ("</a:t>
            </a:r>
            <a:r>
              <a:rPr lang="ru-RU" dirty="0" err="1" smtClean="0"/>
              <a:t>Доповнення</a:t>
            </a:r>
            <a:r>
              <a:rPr lang="ru-RU" dirty="0" smtClean="0"/>
              <a:t> до </a:t>
            </a:r>
            <a:r>
              <a:rPr lang="ru-RU" dirty="0" err="1" smtClean="0"/>
              <a:t>геометрії</a:t>
            </a:r>
            <a:r>
              <a:rPr lang="ru-RU" dirty="0" smtClean="0"/>
              <a:t>") став основою для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математики, яку зараз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аналітичною</a:t>
            </a:r>
            <a:r>
              <a:rPr lang="ru-RU" dirty="0" smtClean="0"/>
              <a:t> </a:t>
            </a:r>
            <a:r>
              <a:rPr lang="ru-RU" dirty="0" err="1" smtClean="0"/>
              <a:t>геометрією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uk-UA" dirty="0" smtClean="0"/>
              <a:t>П</a:t>
            </a:r>
            <a:r>
              <a:rPr lang="ru-RU" dirty="0" smtClean="0"/>
              <a:t>овна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 </a:t>
            </a:r>
            <a:r>
              <a:rPr lang="ru-RU" dirty="0" err="1" smtClean="0"/>
              <a:t>Вієта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видано у 1646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Лейдені</a:t>
            </a:r>
            <a:r>
              <a:rPr lang="ru-RU" dirty="0" smtClean="0"/>
              <a:t> </a:t>
            </a:r>
            <a:r>
              <a:rPr lang="ru-RU" dirty="0" err="1" smtClean="0"/>
              <a:t>нідерландським</a:t>
            </a:r>
            <a:r>
              <a:rPr lang="ru-RU" dirty="0" smtClean="0"/>
              <a:t> математиком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Скоотеном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"</a:t>
            </a:r>
            <a:r>
              <a:rPr lang="ru-RU" dirty="0" err="1" smtClean="0"/>
              <a:t>Математичні</a:t>
            </a:r>
            <a:r>
              <a:rPr lang="ru-RU" dirty="0" smtClean="0"/>
              <a:t> твори </a:t>
            </a:r>
            <a:r>
              <a:rPr lang="ru-RU" dirty="0" err="1" smtClean="0"/>
              <a:t>Вієта</a:t>
            </a:r>
            <a:r>
              <a:rPr lang="ru-RU" dirty="0" smtClean="0"/>
              <a:t>".</a:t>
            </a:r>
            <a:endParaRPr lang="ru-RU" dirty="0"/>
          </a:p>
        </p:txBody>
      </p:sp>
      <p:pic>
        <p:nvPicPr>
          <p:cNvPr id="35842" name="Picture 2" descr="http://ceolte.com/img/363.files/image0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290"/>
            <a:ext cx="2663823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uk-UA" sz="5400" b="1" i="1" dirty="0" smtClean="0">
                <a:solidFill>
                  <a:srgbClr val="FF0066"/>
                </a:solidFill>
              </a:rPr>
              <a:t>Це цікаво</a:t>
            </a:r>
            <a:endParaRPr lang="ru-RU" sz="5400" b="1" i="1" dirty="0" smtClean="0">
              <a:solidFill>
                <a:srgbClr val="FF0066"/>
              </a:solidFill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uk-UA" sz="2800" dirty="0" smtClean="0"/>
              <a:t>Вчений міг </a:t>
            </a:r>
            <a:r>
              <a:rPr lang="uk-UA" sz="2800" dirty="0" err="1" smtClean="0"/>
              <a:t>розв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язувати</a:t>
            </a:r>
            <a:r>
              <a:rPr lang="uk-UA" sz="2800" dirty="0" smtClean="0"/>
              <a:t> </a:t>
            </a:r>
            <a:r>
              <a:rPr lang="uk-UA" sz="2800" dirty="0" smtClean="0"/>
              <a:t>задачу дві – три доби, при цьому відмовляючись від сну та </a:t>
            </a:r>
            <a:r>
              <a:rPr lang="uk-UA" sz="2800" dirty="0" err="1" smtClean="0"/>
              <a:t>іжі</a:t>
            </a:r>
            <a:r>
              <a:rPr lang="uk-UA" sz="2800" dirty="0" smtClean="0"/>
              <a:t>.</a:t>
            </a:r>
          </a:p>
          <a:p>
            <a:pPr>
              <a:defRPr/>
            </a:pPr>
            <a:r>
              <a:rPr lang="uk-UA" sz="2800" dirty="0" smtClean="0"/>
              <a:t>Якось на прийомі в короля Франції, посол Нідерландів сказав, що у Франції немає математиків які б змогли </a:t>
            </a:r>
            <a:r>
              <a:rPr lang="uk-UA" sz="2800" dirty="0" err="1" smtClean="0"/>
              <a:t>розвязати</a:t>
            </a:r>
            <a:r>
              <a:rPr lang="uk-UA" sz="2800" dirty="0" smtClean="0"/>
              <a:t> рівняння 45-го степеня. </a:t>
            </a:r>
            <a:r>
              <a:rPr lang="uk-UA" sz="2800" dirty="0" err="1" smtClean="0"/>
              <a:t>Вієт</a:t>
            </a:r>
            <a:r>
              <a:rPr lang="uk-UA" sz="2800" dirty="0" smtClean="0"/>
              <a:t> відразу назвав один з коренів, на наступний день ще 22.</a:t>
            </a:r>
            <a:r>
              <a:rPr lang="ru-RU" sz="2800" dirty="0" smtClean="0"/>
              <a:t> </a:t>
            </a:r>
            <a:r>
              <a:rPr lang="ru-RU" sz="2800" dirty="0" err="1" smtClean="0"/>
              <a:t>Цим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обмежився</a:t>
            </a:r>
            <a:r>
              <a:rPr lang="ru-RU" sz="2800" dirty="0" smtClean="0"/>
              <a:t>. Так як </a:t>
            </a:r>
            <a:r>
              <a:rPr lang="ru-RU" sz="2800" dirty="0" err="1" smtClean="0"/>
              <a:t>останні</a:t>
            </a:r>
            <a:r>
              <a:rPr lang="ru-RU" sz="2800" dirty="0" smtClean="0"/>
              <a:t> 22 </a:t>
            </a:r>
            <a:r>
              <a:rPr lang="ru-RU" sz="2800" dirty="0" err="1" smtClean="0"/>
              <a:t>корені</a:t>
            </a:r>
            <a:r>
              <a:rPr lang="ru-RU" sz="2800" dirty="0" smtClean="0"/>
              <a:t> - </a:t>
            </a:r>
            <a:r>
              <a:rPr lang="ru-RU" sz="2800" dirty="0" err="1" smtClean="0"/>
              <a:t>від'ємні</a:t>
            </a:r>
            <a:r>
              <a:rPr lang="ru-RU" sz="2800" dirty="0" smtClean="0"/>
              <a:t>, а </a:t>
            </a:r>
            <a:r>
              <a:rPr lang="ru-RU" sz="2800" b="1" dirty="0" err="1" smtClean="0"/>
              <a:t>Вієт</a:t>
            </a:r>
            <a:r>
              <a:rPr lang="ru-RU" sz="2800" b="1" dirty="0" smtClean="0"/>
              <a:t> не </a:t>
            </a:r>
            <a:r>
              <a:rPr lang="ru-RU" sz="2800" b="1" dirty="0" err="1" smtClean="0"/>
              <a:t>визнавав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від'ємних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мнимих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коренів</a:t>
            </a:r>
            <a:r>
              <a:rPr lang="ru-RU" sz="2800" b="1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928670"/>
            <a:ext cx="5357818" cy="292895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uk-UA" sz="2000" dirty="0" smtClean="0"/>
              <a:t>Людина великого розуму і розмірковування, один з найбільших вчених математиків </a:t>
            </a:r>
            <a:r>
              <a:rPr lang="uk-UA" sz="2000" dirty="0" smtClean="0"/>
              <a:t>століття.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 smtClean="0"/>
              <a:t>                                 маркіз  </a:t>
            </a:r>
            <a:r>
              <a:rPr lang="uk-UA" sz="2000" dirty="0" err="1" smtClean="0"/>
              <a:t>Летуаль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429264"/>
            <a:ext cx="6400800" cy="1143008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uk-UA" sz="2800" dirty="0" smtClean="0"/>
              <a:t> </a:t>
            </a:r>
            <a:r>
              <a:rPr lang="uk-UA" sz="2800" dirty="0" err="1" smtClean="0">
                <a:solidFill>
                  <a:schemeClr val="bg1"/>
                </a:solidFill>
              </a:rPr>
              <a:t>“Батько</a:t>
            </a:r>
            <a:r>
              <a:rPr lang="uk-UA" sz="2800" dirty="0" smtClean="0">
                <a:solidFill>
                  <a:schemeClr val="bg1"/>
                </a:solidFill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</a:rPr>
              <a:t>алгебри”</a:t>
            </a:r>
            <a:endParaRPr lang="uk-UA" sz="2800" dirty="0" smtClean="0">
              <a:solidFill>
                <a:schemeClr val="bg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uk-UA" sz="2800" dirty="0" smtClean="0">
                <a:solidFill>
                  <a:schemeClr val="bg1"/>
                </a:solidFill>
              </a:rPr>
              <a:t>Основоположник аналітичної </a:t>
            </a:r>
            <a:r>
              <a:rPr lang="uk-UA" sz="2800" dirty="0" smtClean="0">
                <a:solidFill>
                  <a:schemeClr val="bg1"/>
                </a:solidFill>
              </a:rPr>
              <a:t>геометрії</a:t>
            </a:r>
          </a:p>
        </p:txBody>
      </p:sp>
      <p:pic>
        <p:nvPicPr>
          <p:cNvPr id="4098" name="Picture 2" descr="http://www.tutoronline.ru/media/138914/___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49046"/>
            <a:ext cx="3214710" cy="4224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9"/>
            <a:ext cx="8229600" cy="42148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2400" dirty="0" smtClean="0"/>
              <a:t>Народився  - 1540 році на півночі Франції  у </a:t>
            </a:r>
            <a:r>
              <a:rPr lang="uk-UA" sz="2400" dirty="0" smtClean="0"/>
              <a:t>невеличкому м. </a:t>
            </a:r>
            <a:r>
              <a:rPr lang="uk-UA" sz="2400" dirty="0" err="1" smtClean="0"/>
              <a:t>Фантене-ле-Конт</a:t>
            </a:r>
            <a:endParaRPr lang="uk-UA" sz="2400" dirty="0" smtClean="0"/>
          </a:p>
          <a:p>
            <a:pPr>
              <a:defRPr/>
            </a:pPr>
            <a:r>
              <a:rPr lang="uk-UA" sz="2400" dirty="0" smtClean="0"/>
              <a:t>Батько – прокурор</a:t>
            </a:r>
          </a:p>
          <a:p>
            <a:pPr>
              <a:defRPr/>
            </a:pPr>
            <a:r>
              <a:rPr lang="uk-UA" sz="2400" dirty="0" smtClean="0"/>
              <a:t>Освіта – юрист,  закінчив університету </a:t>
            </a:r>
            <a:r>
              <a:rPr lang="uk-UA" sz="2400" dirty="0" err="1" smtClean="0"/>
              <a:t>Пуату</a:t>
            </a:r>
            <a:r>
              <a:rPr lang="uk-UA" sz="2400" dirty="0" smtClean="0"/>
              <a:t>.</a:t>
            </a:r>
          </a:p>
          <a:p>
            <a:pPr>
              <a:defRPr/>
            </a:pPr>
            <a:r>
              <a:rPr lang="uk-UA" sz="2400" dirty="0" smtClean="0"/>
              <a:t>Працював – адвокатом; секретарем та вчителем у </a:t>
            </a:r>
            <a:r>
              <a:rPr lang="uk-UA" sz="2400" dirty="0" err="1" smtClean="0"/>
              <a:t>сімї</a:t>
            </a:r>
            <a:r>
              <a:rPr lang="uk-UA" sz="2400" dirty="0" smtClean="0"/>
              <a:t> де </a:t>
            </a:r>
            <a:r>
              <a:rPr lang="uk-UA" sz="2400" dirty="0" err="1" smtClean="0"/>
              <a:t>Партене</a:t>
            </a:r>
            <a:r>
              <a:rPr lang="uk-UA" sz="2400" dirty="0" smtClean="0"/>
              <a:t> </a:t>
            </a:r>
            <a:endParaRPr lang="ru-RU" sz="2400" dirty="0" smtClean="0"/>
          </a:p>
          <a:p>
            <a:pPr>
              <a:defRPr/>
            </a:pPr>
            <a:r>
              <a:rPr lang="uk-UA" sz="2400" dirty="0" smtClean="0"/>
              <a:t>1571рік – радник парламенту у Бретані, знайомиться з Генріхом </a:t>
            </a:r>
            <a:r>
              <a:rPr lang="uk-UA" sz="2400" dirty="0" err="1" smtClean="0"/>
              <a:t>Наварським</a:t>
            </a:r>
            <a:r>
              <a:rPr lang="uk-UA" sz="2400" dirty="0" smtClean="0"/>
              <a:t>, майбутнім королем Франції</a:t>
            </a:r>
          </a:p>
          <a:p>
            <a:pPr>
              <a:defRPr/>
            </a:pPr>
            <a:r>
              <a:rPr lang="uk-UA" sz="2400" dirty="0" smtClean="0"/>
              <a:t>Отримує посаду таємного радника короля</a:t>
            </a:r>
          </a:p>
          <a:p>
            <a:endParaRPr lang="ru-RU" dirty="0"/>
          </a:p>
        </p:txBody>
      </p:sp>
      <p:pic>
        <p:nvPicPr>
          <p:cNvPr id="3078" name="Picture 6" descr="http://www.zastavki.com/pictures/1280x800/2009/World_France_Eiffel_Tower_Paris_01384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14818"/>
            <a:ext cx="5572164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4000" b="1" i="1" smtClean="0">
                <a:solidFill>
                  <a:srgbClr val="FF0066"/>
                </a:solidFill>
              </a:rPr>
              <a:t>Французько – іспанська війна</a:t>
            </a:r>
            <a:endParaRPr lang="ru-RU" sz="4000" b="1" i="1" smtClean="0">
              <a:solidFill>
                <a:srgbClr val="FF0066"/>
              </a:solidFill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800" dirty="0" smtClean="0"/>
              <a:t>Іспанці  вигадали шифр, що містив 600 знаків і постійно змінювався. Завдяки </a:t>
            </a:r>
            <a:r>
              <a:rPr lang="uk-UA" sz="2800" dirty="0" smtClean="0"/>
              <a:t>цьому </a:t>
            </a:r>
            <a:r>
              <a:rPr lang="uk-UA" sz="2800" dirty="0" smtClean="0"/>
              <a:t>здійснювалось </a:t>
            </a:r>
            <a:r>
              <a:rPr lang="uk-UA" sz="2800" dirty="0" smtClean="0"/>
              <a:t>листування </a:t>
            </a:r>
            <a:r>
              <a:rPr lang="uk-UA" sz="2800" dirty="0" smtClean="0"/>
              <a:t>між іспанською армією та супротивниками французького короля.</a:t>
            </a:r>
          </a:p>
          <a:p>
            <a:pPr eaLnBrk="1" hangingPunct="1">
              <a:defRPr/>
            </a:pPr>
            <a:r>
              <a:rPr lang="uk-UA" sz="2800" dirty="0" err="1" smtClean="0"/>
              <a:t>Вієт</a:t>
            </a:r>
            <a:r>
              <a:rPr lang="uk-UA" sz="2800" dirty="0" smtClean="0"/>
              <a:t> знайшов ключ до шифру, це вплинуло на хід війни</a:t>
            </a:r>
          </a:p>
          <a:p>
            <a:pPr eaLnBrk="1" hangingPunct="1">
              <a:defRPr/>
            </a:pPr>
            <a:r>
              <a:rPr lang="uk-UA" sz="2800" dirty="0" smtClean="0"/>
              <a:t>Іспанська інквізиція оголосила </a:t>
            </a:r>
            <a:r>
              <a:rPr lang="uk-UA" sz="2800" dirty="0" err="1" smtClean="0"/>
              <a:t>Вієта</a:t>
            </a:r>
            <a:r>
              <a:rPr lang="uk-UA" sz="2800" dirty="0" smtClean="0"/>
              <a:t> чаклуном і заочно засудила до спалення на </a:t>
            </a:r>
            <a:r>
              <a:rPr lang="uk-UA" sz="2800" dirty="0" smtClean="0"/>
              <a:t>вогнищі</a:t>
            </a:r>
            <a:r>
              <a:rPr lang="uk-UA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86834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4000" b="1" i="1" dirty="0" smtClean="0">
                <a:solidFill>
                  <a:srgbClr val="FF0066"/>
                </a:solidFill>
              </a:rPr>
              <a:t>Головна пристрасть - математика</a:t>
            </a:r>
            <a:endParaRPr lang="ru-RU" sz="4000" b="1" i="1" dirty="0" smtClean="0">
              <a:solidFill>
                <a:srgbClr val="FF0066"/>
              </a:solidFill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000504"/>
            <a:ext cx="8229600" cy="252572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dirty="0" smtClean="0"/>
              <a:t>Першим став позначати буквами не тільки невідомі, а й дані величини, тобто </a:t>
            </a:r>
            <a:r>
              <a:rPr lang="uk-UA" dirty="0" err="1" smtClean="0"/>
              <a:t>коєфіцієнти</a:t>
            </a:r>
            <a:endParaRPr lang="uk-UA" dirty="0" smtClean="0"/>
          </a:p>
          <a:p>
            <a:pPr eaLnBrk="1" hangingPunct="1">
              <a:defRPr/>
            </a:pPr>
            <a:r>
              <a:rPr lang="uk-UA" dirty="0" smtClean="0"/>
              <a:t>Досяг </a:t>
            </a:r>
            <a:r>
              <a:rPr lang="uk-UA" dirty="0" smtClean="0"/>
              <a:t>визначних </a:t>
            </a:r>
            <a:r>
              <a:rPr lang="uk-UA" dirty="0" smtClean="0"/>
              <a:t>успіхів в загальній теорії алгебраїчних рівнянь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33794" name="Picture 2" descr="http://upload.wikimedia.org/wikipedia/commons/thumb/c/cc/John_Napier.JPG/220px-John_Nap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2214578" cy="2657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796" name="Picture 4" descr="http://www.iq-coaching.ru/netcat_files/646/1003/h_265f9f578552749009c977fa1009420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000108"/>
            <a:ext cx="3714775" cy="27860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трактаті</a:t>
            </a:r>
            <a:r>
              <a:rPr lang="ru-RU" dirty="0" smtClean="0"/>
              <a:t> "</a:t>
            </a:r>
            <a:r>
              <a:rPr lang="ru-RU" dirty="0" err="1" smtClean="0"/>
              <a:t>Доповнення</a:t>
            </a:r>
            <a:r>
              <a:rPr lang="ru-RU" dirty="0" smtClean="0"/>
              <a:t> до </a:t>
            </a:r>
            <a:r>
              <a:rPr lang="ru-RU" dirty="0" err="1" smtClean="0"/>
              <a:t>геометрії</a:t>
            </a:r>
            <a:r>
              <a:rPr lang="ru-RU" dirty="0" smtClean="0"/>
              <a:t>"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за прикладом </a:t>
            </a:r>
            <a:r>
              <a:rPr lang="ru-RU" dirty="0" err="1" smtClean="0"/>
              <a:t>давніх</a:t>
            </a:r>
            <a:r>
              <a:rPr lang="ru-RU" dirty="0" smtClean="0"/>
              <a:t>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геометричну</a:t>
            </a:r>
            <a:r>
              <a:rPr lang="ru-RU" dirty="0" smtClean="0"/>
              <a:t> </a:t>
            </a:r>
            <a:r>
              <a:rPr lang="ru-RU" dirty="0" smtClean="0"/>
              <a:t>алгебру</a:t>
            </a:r>
            <a:r>
              <a:rPr lang="ru-RU" dirty="0" smtClean="0"/>
              <a:t>, </a:t>
            </a:r>
            <a:r>
              <a:rPr lang="ru-RU" dirty="0" err="1" smtClean="0"/>
              <a:t>використовуючи</a:t>
            </a:r>
            <a:r>
              <a:rPr lang="ru-RU" dirty="0" smtClean="0"/>
              <a:t> </a:t>
            </a:r>
            <a:r>
              <a:rPr lang="ru-RU" dirty="0" err="1" smtClean="0"/>
              <a:t>геометричні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для </a:t>
            </a:r>
            <a:r>
              <a:rPr lang="ru-RU" dirty="0" err="1" smtClean="0"/>
              <a:t>розв'язування</a:t>
            </a:r>
            <a:r>
              <a:rPr lang="ru-RU" dirty="0" smtClean="0"/>
              <a:t> </a:t>
            </a:r>
            <a:r>
              <a:rPr lang="ru-RU" dirty="0" err="1" smtClean="0"/>
              <a:t>рівнянь</a:t>
            </a:r>
            <a:r>
              <a:rPr lang="ru-RU" dirty="0" smtClean="0"/>
              <a:t> </a:t>
            </a:r>
            <a:r>
              <a:rPr lang="ru-RU" dirty="0" err="1" smtClean="0"/>
              <a:t>треього</a:t>
            </a:r>
            <a:r>
              <a:rPr lang="ru-RU" dirty="0" smtClean="0"/>
              <a:t> та четвертого </a:t>
            </a:r>
            <a:r>
              <a:rPr lang="ru-RU" dirty="0" err="1" smtClean="0"/>
              <a:t>степеня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Будь- </a:t>
            </a:r>
            <a:r>
              <a:rPr lang="ru-RU" dirty="0" smtClean="0"/>
              <a:t>яке </a:t>
            </a:r>
            <a:r>
              <a:rPr lang="ru-RU" dirty="0" err="1" smtClean="0"/>
              <a:t>рівняння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четвертого </a:t>
            </a:r>
            <a:r>
              <a:rPr lang="ru-RU" dirty="0" err="1" smtClean="0"/>
              <a:t>степеня</a:t>
            </a:r>
            <a:r>
              <a:rPr lang="ru-RU" dirty="0" smtClean="0"/>
              <a:t>, </a:t>
            </a:r>
            <a:r>
              <a:rPr lang="ru-RU" dirty="0" err="1" smtClean="0"/>
              <a:t>стверджував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розв'язати</a:t>
            </a:r>
            <a:r>
              <a:rPr lang="ru-RU" dirty="0" smtClean="0"/>
              <a:t> </a:t>
            </a:r>
            <a:r>
              <a:rPr lang="ru-RU" dirty="0" err="1" smtClean="0"/>
              <a:t>геометричним</a:t>
            </a:r>
            <a:r>
              <a:rPr lang="ru-RU" dirty="0" smtClean="0"/>
              <a:t> методом </a:t>
            </a:r>
            <a:r>
              <a:rPr lang="ru-RU" dirty="0" err="1" smtClean="0"/>
              <a:t>трисекції</a:t>
            </a:r>
            <a:r>
              <a:rPr lang="ru-RU" dirty="0" smtClean="0"/>
              <a:t> кута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побудовою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середніх</a:t>
            </a:r>
            <a:r>
              <a:rPr lang="ru-RU" dirty="0" smtClean="0"/>
              <a:t> </a:t>
            </a:r>
            <a:r>
              <a:rPr lang="ru-RU" dirty="0" err="1" smtClean="0"/>
              <a:t>пропорційних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Він</a:t>
            </a:r>
            <a:r>
              <a:rPr lang="ru-RU" dirty="0" smtClean="0"/>
              <a:t> першим </a:t>
            </a:r>
            <a:r>
              <a:rPr lang="ru-RU" dirty="0" smtClean="0"/>
              <a:t>явно </a:t>
            </a:r>
            <a:r>
              <a:rPr lang="ru-RU" dirty="0" err="1" smtClean="0"/>
              <a:t>сформулював</a:t>
            </a:r>
            <a:r>
              <a:rPr lang="ru-RU" dirty="0" smtClean="0"/>
              <a:t> у </a:t>
            </a:r>
            <a:r>
              <a:rPr lang="ru-RU" dirty="0" err="1" smtClean="0"/>
              <a:t>словесній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теорему </a:t>
            </a:r>
            <a:r>
              <a:rPr lang="ru-RU" dirty="0" err="1" smtClean="0"/>
              <a:t>косинусів</a:t>
            </a:r>
            <a:r>
              <a:rPr lang="ru-RU" dirty="0" smtClean="0"/>
              <a:t>,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Успіхи в геометрії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allbiograf.ru/media/jpg/nauka/matematiki/1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2258701" cy="30718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892" name="Picture 4" descr="http://upload.wikimedia.org/wikipedia/commons/thumb/6/6a/Francois_Viete.jpeg/200px-Francois_Viet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14290"/>
            <a:ext cx="2311229" cy="31432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7894" name="Picture 6" descr="http://prophecies.ru/images/nostra008_sm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000108"/>
            <a:ext cx="2571754" cy="379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7896" name="Picture 8" descr="http://www.gabrielledestree.de/HeinrichI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3571876"/>
            <a:ext cx="3357586" cy="30207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85789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, поставивши перед собою мету </a:t>
            </a:r>
            <a:r>
              <a:rPr lang="ru-RU" dirty="0" err="1" smtClean="0"/>
              <a:t>вивчати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числа,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над ними. </a:t>
            </a:r>
            <a:endParaRPr lang="ru-RU" dirty="0" smtClean="0"/>
          </a:p>
          <a:p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smtClean="0"/>
              <a:t>першим став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дужки, </a:t>
            </a:r>
            <a:r>
              <a:rPr lang="ru-RU" dirty="0" err="1" smtClean="0"/>
              <a:t>які</a:t>
            </a:r>
            <a:r>
              <a:rPr lang="ru-RU" dirty="0" smtClean="0"/>
              <a:t> у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 не </a:t>
            </a:r>
            <a:r>
              <a:rPr lang="ru-RU" dirty="0" err="1" smtClean="0"/>
              <a:t>дужок</a:t>
            </a:r>
            <a:r>
              <a:rPr lang="ru-RU" dirty="0" smtClean="0"/>
              <a:t>, а риски над многочленом. Але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введені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Основу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називав</a:t>
            </a:r>
            <a:r>
              <a:rPr lang="ru-RU" dirty="0" smtClean="0"/>
              <a:t> видовою </a:t>
            </a:r>
            <a:r>
              <a:rPr lang="ru-RU" dirty="0" err="1" smtClean="0"/>
              <a:t>логістикою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розмежував</a:t>
            </a:r>
            <a:r>
              <a:rPr lang="ru-RU" dirty="0" smtClean="0"/>
              <a:t> числа, </a:t>
            </a:r>
            <a:r>
              <a:rPr lang="ru-RU" dirty="0" err="1" smtClean="0"/>
              <a:t>величини</a:t>
            </a:r>
            <a:r>
              <a:rPr lang="ru-RU" dirty="0" smtClean="0"/>
              <a:t> та </a:t>
            </a:r>
            <a:r>
              <a:rPr lang="ru-RU" dirty="0" err="1" smtClean="0"/>
              <a:t>відношення</a:t>
            </a:r>
            <a:r>
              <a:rPr lang="ru-RU" dirty="0" smtClean="0"/>
              <a:t>, </a:t>
            </a:r>
            <a:r>
              <a:rPr lang="ru-RU" dirty="0" err="1" smtClean="0"/>
              <a:t>зібравши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деяку</a:t>
            </a:r>
            <a:r>
              <a:rPr lang="ru-RU" dirty="0" smtClean="0"/>
              <a:t> систему “</a:t>
            </a:r>
            <a:r>
              <a:rPr lang="ru-RU" dirty="0" err="1" smtClean="0"/>
              <a:t>видів</a:t>
            </a:r>
            <a:r>
              <a:rPr lang="ru-RU" dirty="0" smtClean="0"/>
              <a:t>”. До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входили,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змінні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корені</a:t>
            </a:r>
            <a:r>
              <a:rPr lang="ru-RU" dirty="0" smtClean="0"/>
              <a:t>, </a:t>
            </a:r>
            <a:r>
              <a:rPr lang="ru-RU" dirty="0" err="1" smtClean="0"/>
              <a:t>квадрати</a:t>
            </a:r>
            <a:r>
              <a:rPr lang="ru-RU" dirty="0" smtClean="0"/>
              <a:t>, </a:t>
            </a:r>
            <a:r>
              <a:rPr lang="ru-RU" dirty="0" err="1" smtClean="0"/>
              <a:t>куби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 Для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 дав </a:t>
            </a:r>
            <a:r>
              <a:rPr lang="ru-RU" dirty="0" err="1" smtClean="0"/>
              <a:t>спеціальну</a:t>
            </a:r>
            <a:r>
              <a:rPr lang="ru-RU" dirty="0" smtClean="0"/>
              <a:t> </a:t>
            </a:r>
            <a:r>
              <a:rPr lang="ru-RU" dirty="0" err="1" smtClean="0"/>
              <a:t>символіку</a:t>
            </a:r>
            <a:r>
              <a:rPr lang="ru-RU" dirty="0" smtClean="0"/>
              <a:t>, </a:t>
            </a:r>
            <a:r>
              <a:rPr lang="ru-RU" dirty="0" err="1" smtClean="0"/>
              <a:t>позначивши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маленькими </a:t>
            </a:r>
            <a:r>
              <a:rPr lang="ru-RU" dirty="0" err="1" smtClean="0"/>
              <a:t>літерами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r>
              <a:rPr lang="ru-RU" dirty="0" smtClean="0"/>
              <a:t> </a:t>
            </a:r>
            <a:r>
              <a:rPr lang="ru-RU" dirty="0" err="1" smtClean="0"/>
              <a:t>абетки</a:t>
            </a:r>
            <a:r>
              <a:rPr lang="ru-RU" dirty="0" smtClean="0"/>
              <a:t>. Для </a:t>
            </a:r>
            <a:r>
              <a:rPr lang="ru-RU" dirty="0" err="1" smtClean="0"/>
              <a:t>невідомих</a:t>
            </a:r>
            <a:r>
              <a:rPr lang="ru-RU" dirty="0" smtClean="0"/>
              <a:t> величин </a:t>
            </a:r>
            <a:r>
              <a:rPr lang="ru-RU" dirty="0" err="1" smtClean="0"/>
              <a:t>застосовувалися</a:t>
            </a:r>
            <a:r>
              <a:rPr lang="ru-RU" dirty="0" smtClean="0"/>
              <a:t> </a:t>
            </a:r>
            <a:r>
              <a:rPr lang="ru-RU" dirty="0" err="1" smtClean="0"/>
              <a:t>голосні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, для </a:t>
            </a:r>
            <a:r>
              <a:rPr lang="ru-RU" dirty="0" err="1" smtClean="0"/>
              <a:t>змінних</a:t>
            </a:r>
            <a:r>
              <a:rPr lang="ru-RU" dirty="0" smtClean="0"/>
              <a:t> – </a:t>
            </a:r>
            <a:r>
              <a:rPr lang="ru-RU" dirty="0" err="1" smtClean="0"/>
              <a:t>приголосні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Вієт</a:t>
            </a:r>
            <a:r>
              <a:rPr lang="ru-RU" dirty="0" smtClean="0"/>
              <a:t> </a:t>
            </a:r>
            <a:r>
              <a:rPr lang="ru-RU" dirty="0" err="1" smtClean="0"/>
              <a:t>довів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</a:t>
            </a:r>
            <a:r>
              <a:rPr lang="ru-RU" dirty="0" err="1" smtClean="0"/>
              <a:t>оперуючи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символами,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результат,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пристосований</a:t>
            </a:r>
            <a:r>
              <a:rPr lang="ru-RU" dirty="0" smtClean="0"/>
              <a:t> до будь–</a:t>
            </a:r>
            <a:r>
              <a:rPr lang="ru-RU" dirty="0" err="1" smtClean="0"/>
              <a:t>яких</a:t>
            </a:r>
            <a:r>
              <a:rPr lang="ru-RU" dirty="0" smtClean="0"/>
              <a:t> величин,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розв'язати</a:t>
            </a:r>
            <a:r>
              <a:rPr lang="ru-RU" dirty="0" smtClean="0"/>
              <a:t> задачу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uk-UA" dirty="0" smtClean="0"/>
              <a:t>Батько алгебри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800" i="1" dirty="0" smtClean="0">
                <a:solidFill>
                  <a:srgbClr val="FF0066"/>
                </a:solidFill>
                <a:latin typeface="Edwardian Script ITC" pitchFamily="66" charset="0"/>
              </a:rPr>
              <a:t/>
            </a:r>
            <a:br>
              <a:rPr lang="ru-RU" sz="4800" i="1" dirty="0" smtClean="0">
                <a:solidFill>
                  <a:srgbClr val="FF0066"/>
                </a:solidFill>
                <a:latin typeface="Edwardian Script ITC" pitchFamily="66" charset="0"/>
              </a:rPr>
            </a:br>
            <a:r>
              <a:rPr lang="ru-RU" sz="4800" b="1" i="1" dirty="0" smtClean="0">
                <a:solidFill>
                  <a:srgbClr val="FF0066"/>
                </a:solidFill>
                <a:latin typeface="Edwardian Script ITC" pitchFamily="66" charset="0"/>
              </a:rPr>
              <a:t>Теорема</a:t>
            </a:r>
            <a:r>
              <a:rPr lang="ru-RU" sz="4000" b="1" i="1" dirty="0" smtClean="0">
                <a:solidFill>
                  <a:srgbClr val="FF0066"/>
                </a:solidFill>
                <a:latin typeface="Edwardian Script ITC" pitchFamily="66" charset="0"/>
              </a:rPr>
              <a:t> </a:t>
            </a:r>
            <a:r>
              <a:rPr lang="ru-RU" sz="4000" b="1" i="1" dirty="0" err="1" smtClean="0">
                <a:solidFill>
                  <a:srgbClr val="FF0066"/>
                </a:solidFill>
                <a:latin typeface="Edwardian Script ITC" pitchFamily="66" charset="0"/>
              </a:rPr>
              <a:t>Вієта</a:t>
            </a:r>
            <a:r>
              <a:rPr lang="ru-RU" sz="4000" b="1" i="1" dirty="0" smtClean="0">
                <a:solidFill>
                  <a:srgbClr val="FF0066"/>
                </a:solidFill>
                <a:latin typeface="Edwardian Script ITC" pitchFamily="66" charset="0"/>
              </a:rPr>
              <a:t/>
            </a:r>
            <a:br>
              <a:rPr lang="ru-RU" sz="4000" b="1" i="1" dirty="0" smtClean="0">
                <a:solidFill>
                  <a:srgbClr val="FF0066"/>
                </a:solidFill>
                <a:latin typeface="Edwardian Script ITC" pitchFamily="66" charset="0"/>
              </a:rPr>
            </a:br>
            <a:endParaRPr lang="ru-RU" sz="4000" b="1" i="1" dirty="0" smtClean="0">
              <a:solidFill>
                <a:srgbClr val="FF0066"/>
              </a:solidFill>
              <a:latin typeface="Edwardian Script ITC" pitchFamily="66" charset="0"/>
            </a:endParaRPr>
          </a:p>
        </p:txBody>
      </p:sp>
      <p:pic>
        <p:nvPicPr>
          <p:cNvPr id="7171" name="Рисунок 2" descr="http://tmn.fio.ru/works/35x/306/im/index.1.gif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857364"/>
            <a:ext cx="3492727" cy="38671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61800" name="Rectangle 8"/>
          <p:cNvSpPr>
            <a:spLocks noGrp="1"/>
          </p:cNvSpPr>
          <p:nvPr>
            <p:ph type="body" sz="half" idx="2"/>
          </p:nvPr>
        </p:nvSpPr>
        <p:spPr>
          <a:xfrm>
            <a:off x="4649788" y="1981200"/>
            <a:ext cx="40370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Знаменита теорема, що встановлює  зв’язок коефіцієнтів квадратного </a:t>
            </a:r>
            <a:r>
              <a:rPr lang="uk-UA" sz="2400" b="1" smtClean="0"/>
              <a:t>рівняння</a:t>
            </a:r>
            <a:r>
              <a:rPr lang="ru-RU" sz="2400" b="1" smtClean="0"/>
              <a:t> з його коренями,  була оприлюднена в 1591  році.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/>
              <a:t>Тепер вона носить ім’я Вієта.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552</Words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Людина великого розуму і розмірковування, один з найбільших вчених математиків століття.                                  маркіз  Летуаль </vt:lpstr>
      <vt:lpstr>Слайд 3</vt:lpstr>
      <vt:lpstr>Французько – іспанська війна</vt:lpstr>
      <vt:lpstr>Головна пристрасть - математика</vt:lpstr>
      <vt:lpstr>Успіхи в геометрії</vt:lpstr>
      <vt:lpstr>Слайд 7</vt:lpstr>
      <vt:lpstr>Батько алгебри</vt:lpstr>
      <vt:lpstr> Теорема Вієта </vt:lpstr>
      <vt:lpstr>Праці Вієта</vt:lpstr>
      <vt:lpstr>Це цікаво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</dc:creator>
  <cp:lastModifiedBy>Вероника</cp:lastModifiedBy>
  <cp:revision>15</cp:revision>
  <dcterms:created xsi:type="dcterms:W3CDTF">2012-10-07T13:05:08Z</dcterms:created>
  <dcterms:modified xsi:type="dcterms:W3CDTF">2012-10-07T15:46:12Z</dcterms:modified>
</cp:coreProperties>
</file>