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  <p:sld r:id="rId5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91" autoAdjust="0"/>
  </p:normalViewPr>
  <p:slideViewPr>
    <p:cSldViewPr>
      <p:cViewPr varScale="1">
        <p:scale>
          <a:sx n="94" d="100"/>
          <a:sy n="94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77907-CB4B-4894-82A8-50F8A15F9AD8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19390-A055-479E-95BD-D46996CEBE8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06562B-9795-48EB-81F1-5D877BA83E94}" type="datetimeFigureOut">
              <a:rPr lang="ru-RU" smtClean="0"/>
              <a:pPr/>
              <a:t>23.02.2011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842F160-DA93-4637-90F1-A6D2BCBFF3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33575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rebuchet MS" pitchFamily="34" charset="0"/>
              </a:rPr>
              <a:t>ТЕОРЕМИ</a:t>
            </a:r>
            <a:br>
              <a:rPr lang="uk-UA" dirty="0" smtClean="0">
                <a:latin typeface="Trebuchet MS" pitchFamily="34" charset="0"/>
              </a:rPr>
            </a:br>
            <a:r>
              <a:rPr lang="uk-UA" dirty="0" smtClean="0">
                <a:latin typeface="Trebuchet MS" pitchFamily="34" charset="0"/>
              </a:rPr>
              <a:t> </a:t>
            </a:r>
            <a:r>
              <a:rPr lang="uk-UA" dirty="0" err="1" smtClean="0">
                <a:latin typeface="Trebuchet MS" pitchFamily="34" charset="0"/>
              </a:rPr>
              <a:t>Птолемея</a:t>
            </a:r>
            <a:r>
              <a:rPr lang="uk-UA" dirty="0" smtClean="0">
                <a:latin typeface="Trebuchet MS" pitchFamily="34" charset="0"/>
              </a:rPr>
              <a:t> Чеви </a:t>
            </a:r>
            <a:br>
              <a:rPr lang="uk-UA" dirty="0" smtClean="0">
                <a:latin typeface="Trebuchet MS" pitchFamily="34" charset="0"/>
              </a:rPr>
            </a:br>
            <a:r>
              <a:rPr lang="uk-UA" dirty="0" smtClean="0">
                <a:latin typeface="Trebuchet MS" pitchFamily="34" charset="0"/>
              </a:rPr>
              <a:t>і Менелая</a:t>
            </a:r>
            <a:r>
              <a:rPr lang="en-US" dirty="0" smtClean="0">
                <a:latin typeface="Trebuchet MS" pitchFamily="34" charset="0"/>
              </a:rPr>
              <a:t>        </a:t>
            </a:r>
            <a:r>
              <a:rPr lang="ru-RU" dirty="0" smtClean="0">
                <a:latin typeface="Trebuchet MS" pitchFamily="34" charset="0"/>
              </a:rPr>
              <a:t>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                   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500438"/>
            <a:ext cx="7143800" cy="27860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         </a:t>
            </a:r>
            <a:r>
              <a:rPr lang="uk-UA" dirty="0" smtClean="0"/>
              <a:t>                                               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Роботу виконав: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</a:t>
            </a:r>
          </a:p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            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</a:t>
            </a:r>
            <a:r>
              <a:rPr lang="uk-UA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Дем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’</a:t>
            </a:r>
            <a:r>
              <a:rPr lang="uk-UA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янович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Тарас  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gatha-Modern" pitchFamily="34" charset="0"/>
            </a:endParaRPr>
          </a:p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                               Учень 4-А класу                  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gatha-Modern" pitchFamily="34" charset="0"/>
            </a:endParaRPr>
          </a:p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                             </a:t>
            </a:r>
            <a:r>
              <a:rPr lang="uk-UA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Сокальської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гімназії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gatha-Modern" pitchFamily="34" charset="0"/>
            </a:endParaRPr>
          </a:p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                             Імені Олега </a:t>
            </a:r>
            <a:r>
              <a:rPr lang="uk-UA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Романіва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gatha-Modern" pitchFamily="34" charset="0"/>
            </a:endParaRPr>
          </a:p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                             Науковий керівник: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gatha-Modern" pitchFamily="34" charset="0"/>
            </a:endParaRPr>
          </a:p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gatha-Modern" pitchFamily="34" charset="0"/>
              </a:rPr>
              <a:t>                                                        Галета Оксана Василівна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gatha-Modern" pitchFamily="34" charset="0"/>
            </a:endParaRPr>
          </a:p>
          <a:p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857232"/>
            <a:ext cx="8229600" cy="1785950"/>
          </a:xfrm>
        </p:spPr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Artes</a:t>
            </a:r>
            <a:r>
              <a:rPr lang="ru-RU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liberales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-</a:t>
            </a:r>
            <a:endParaRPr lang="ru-RU" dirty="0" smtClean="0">
              <a:solidFill>
                <a:schemeClr val="accent1">
                  <a:lumMod val="40000"/>
                  <a:lumOff val="60000"/>
                </a:schemeClr>
              </a:solidFill>
              <a:latin typeface="Arno Pro Smbd Caption" pitchFamily="18" charset="0"/>
            </a:endParaRPr>
          </a:p>
          <a:p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Вільні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благородні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мистецтва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(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середньовічна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назва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7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світських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наук: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граматики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, риторики,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діалектики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, арифметики, </a:t>
            </a:r>
            <a:r>
              <a:rPr lang="ru-RU" sz="38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геометрії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астрономії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 та 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музики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no Pro Smbd Captio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Менелай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Александрії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5 - MENELA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5" y="1785926"/>
            <a:ext cx="4357718" cy="457203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Клавдій </a:t>
            </a:r>
            <a:r>
              <a:rPr lang="uk-UA" dirty="0" err="1" smtClean="0"/>
              <a:t>Птолемей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ptolem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600201"/>
            <a:ext cx="4179936" cy="500706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Чева</a:t>
            </a:r>
            <a:r>
              <a:rPr lang="ru-RU" dirty="0" smtClean="0"/>
              <a:t> </a:t>
            </a:r>
            <a:r>
              <a:rPr lang="ru-RU" dirty="0" err="1" smtClean="0"/>
              <a:t>Джованні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-1264177024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2786058"/>
            <a:ext cx="2786082" cy="2571768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90706"/>
          </a:xfrm>
        </p:spPr>
        <p:txBody>
          <a:bodyPr/>
          <a:lstStyle/>
          <a:p>
            <a:r>
              <a:rPr lang="ru-RU" sz="2800" dirty="0" smtClean="0"/>
              <a:t>Теорема </a:t>
            </a:r>
            <a:r>
              <a:rPr lang="ru-RU" sz="2800" dirty="0" err="1" smtClean="0"/>
              <a:t>Менелая</a:t>
            </a:r>
            <a:r>
              <a:rPr lang="ru-RU" sz="2800" dirty="0" smtClean="0"/>
              <a:t>: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прямих</a:t>
            </a:r>
            <a:r>
              <a:rPr lang="ru-RU" sz="2800" dirty="0" smtClean="0"/>
              <a:t> ВС, СА, АВ,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трикутник</a:t>
            </a:r>
            <a:r>
              <a:rPr lang="ru-RU" sz="2800" dirty="0" smtClean="0"/>
              <a:t> ABC, дано точки А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, В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,С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, то </a:t>
            </a:r>
            <a:r>
              <a:rPr lang="ru-RU" sz="2800" dirty="0" err="1" smtClean="0"/>
              <a:t>ці</a:t>
            </a:r>
            <a:r>
              <a:rPr lang="ru-RU" sz="2800" dirty="0" smtClean="0"/>
              <a:t> точки лежать на </a:t>
            </a:r>
            <a:r>
              <a:rPr lang="ru-RU" sz="2800" dirty="0" err="1" smtClean="0"/>
              <a:t>одній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прямій</a:t>
            </a:r>
            <a:r>
              <a:rPr lang="ru-RU" sz="2800" dirty="0" smtClean="0"/>
              <a:t> </a:t>
            </a:r>
            <a:r>
              <a:rPr lang="ru-RU" sz="2800" dirty="0" err="1" smtClean="0"/>
              <a:t>тоді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тоді</a:t>
            </a:r>
            <a:r>
              <a:rPr lang="ru-RU" sz="2800" dirty="0" smtClean="0"/>
              <a:t>, коли (АС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/С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В)∙(ВА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/А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С)∙(СВ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/В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А)= 1.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1538" y="2643182"/>
            <a:ext cx="7086600" cy="321471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                    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С</a:t>
            </a:r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uk-UA" dirty="0" smtClean="0"/>
              <a:t>                                     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В1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                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                 А1</a:t>
            </a:r>
            <a:endParaRPr lang="uk-UA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А                                           </a:t>
            </a:r>
            <a:r>
              <a:rPr lang="uk-UA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С1</a:t>
            </a:r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</a:t>
            </a:r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        В                                                      </a:t>
            </a: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Блок-схема: сопоставление 10"/>
          <p:cNvSpPr/>
          <p:nvPr/>
        </p:nvSpPr>
        <p:spPr>
          <a:xfrm>
            <a:off x="2857488" y="3143248"/>
            <a:ext cx="2571768" cy="1857388"/>
          </a:xfrm>
          <a:prstGeom prst="flowChartCol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4144166" y="3714752"/>
            <a:ext cx="1856594" cy="7151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285992"/>
            <a:ext cx="7086600" cy="3714776"/>
          </a:xfrm>
        </p:spPr>
        <p:txBody>
          <a:bodyPr/>
          <a:lstStyle/>
          <a:p>
            <a:r>
              <a:rPr lang="uk-UA" dirty="0" smtClean="0"/>
              <a:t>                                      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                 С</a:t>
            </a: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</a:t>
            </a: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А                                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57166"/>
            <a:ext cx="7086600" cy="1928826"/>
          </a:xfrm>
        </p:spPr>
        <p:txBody>
          <a:bodyPr/>
          <a:lstStyle/>
          <a:p>
            <a:r>
              <a:rPr lang="ru-RU" sz="3200" dirty="0" smtClean="0"/>
              <a:t>Теорема Птолемея: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чотирикутник</a:t>
            </a:r>
            <a:r>
              <a:rPr lang="ru-RU" sz="3200" dirty="0" smtClean="0"/>
              <a:t> ABCD </a:t>
            </a:r>
            <a:r>
              <a:rPr lang="ru-RU" sz="3200" dirty="0" err="1" smtClean="0"/>
              <a:t>вписаний</a:t>
            </a:r>
            <a:r>
              <a:rPr lang="ru-RU" sz="3200" dirty="0" smtClean="0"/>
              <a:t>, то AB∙CD+BC∙АD=AC∙BD.</a:t>
            </a:r>
            <a:endParaRPr lang="ru-RU" sz="3200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3357554" y="2571744"/>
            <a:ext cx="3071834" cy="264320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3857620" y="2643182"/>
            <a:ext cx="2143140" cy="2214578"/>
          </a:xfrm>
          <a:prstGeom prst="trapezoi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3571868" y="2928934"/>
            <a:ext cx="2214578" cy="16430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V="1">
            <a:off x="4107653" y="2964653"/>
            <a:ext cx="2214578" cy="1571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Теорема</a:t>
            </a:r>
            <a:r>
              <a:rPr lang="en-US" sz="2400" dirty="0" smtClean="0"/>
              <a:t> </a:t>
            </a:r>
            <a:r>
              <a:rPr lang="uk-UA" sz="2400" dirty="0" smtClean="0"/>
              <a:t>Чеви:</a:t>
            </a:r>
            <a:r>
              <a:rPr lang="ru-RU" sz="2400" dirty="0" smtClean="0"/>
              <a:t>Нехай точки A</a:t>
            </a:r>
            <a:r>
              <a:rPr lang="en-US" sz="2400" dirty="0" smtClean="0"/>
              <a:t>1</a:t>
            </a:r>
            <a:r>
              <a:rPr lang="ru-RU" sz="2400" dirty="0" smtClean="0"/>
              <a:t>, B</a:t>
            </a:r>
            <a:r>
              <a:rPr lang="en-US" sz="2400" dirty="0" smtClean="0"/>
              <a:t>1</a:t>
            </a:r>
            <a:r>
              <a:rPr lang="ru-RU" sz="2400" dirty="0" smtClean="0"/>
              <a:t>, C</a:t>
            </a:r>
            <a:r>
              <a:rPr lang="en-US" sz="2400" dirty="0" smtClean="0"/>
              <a:t>1</a:t>
            </a:r>
            <a:r>
              <a:rPr lang="ru-RU" sz="2400" dirty="0" smtClean="0"/>
              <a:t>, лежать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на сторонах BC, AC, AB </a:t>
            </a:r>
            <a:r>
              <a:rPr lang="ru-RU" sz="2400" dirty="0" err="1" smtClean="0"/>
              <a:t>трикутника</a:t>
            </a:r>
            <a:r>
              <a:rPr lang="ru-RU" sz="2400" dirty="0" smtClean="0"/>
              <a:t> ABC. </a:t>
            </a:r>
            <a:r>
              <a:rPr lang="ru-RU" sz="2400" dirty="0" err="1" smtClean="0"/>
              <a:t>Відрізки</a:t>
            </a:r>
            <a:r>
              <a:rPr lang="ru-RU" sz="2400" dirty="0" smtClean="0"/>
              <a:t> AA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BB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CC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перетинаються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одній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точці</a:t>
            </a:r>
            <a:r>
              <a:rPr lang="ru-RU" sz="2400" dirty="0" smtClean="0"/>
              <a:t> О </a:t>
            </a:r>
            <a:r>
              <a:rPr lang="ru-RU" sz="2400" dirty="0" err="1" smtClean="0"/>
              <a:t>всередині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трикутника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тоді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тоді</a:t>
            </a:r>
            <a:r>
              <a:rPr lang="ru-RU" sz="2400" dirty="0" smtClean="0"/>
              <a:t>, коли (AB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/B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C)∙(СA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/A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B)∙(BC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/C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A) = 1.</a:t>
            </a:r>
            <a:endParaRPr lang="ru-RU" sz="24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071802" y="3214686"/>
            <a:ext cx="3071834" cy="1714512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4" idx="0"/>
            <a:endCxn id="4" idx="3"/>
          </p:cNvCxnSpPr>
          <p:nvPr/>
        </p:nvCxnSpPr>
        <p:spPr>
          <a:xfrm rot="16200000" flipH="1">
            <a:off x="3750463" y="4071942"/>
            <a:ext cx="17145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  <a:endCxn id="4" idx="5"/>
          </p:cNvCxnSpPr>
          <p:nvPr/>
        </p:nvCxnSpPr>
        <p:spPr>
          <a:xfrm rot="5400000" flipH="1" flipV="1">
            <a:off x="3795112" y="3348632"/>
            <a:ext cx="857256" cy="2303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4"/>
            <a:endCxn id="4" idx="1"/>
          </p:cNvCxnSpPr>
          <p:nvPr/>
        </p:nvCxnSpPr>
        <p:spPr>
          <a:xfrm rot="5400000" flipH="1">
            <a:off x="4563071" y="3348633"/>
            <a:ext cx="857256" cy="23038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306435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                                             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</a:t>
            </a:r>
          </a:p>
          <a:p>
            <a:endParaRPr lang="uk-UA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С1                      А1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О            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А                                                С     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В1</a:t>
            </a:r>
            <a:endParaRPr lang="uk-UA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Висновок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 </a:t>
            </a:r>
          </a:p>
          <a:p>
            <a:r>
              <a:rPr lang="uk-UA" sz="8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У ході роботи я дізнався багато нової і цікавої інформації. Побачив справжню важливість теорем Менелая, Птоломея і Чеви. На перший погляд вони важкі та незрозумілі, але так здається лише на самому початку . Уже через деякий час написання цієї роботи стало для мене задоволенням. З кожною розв’язаною задачею ці теореми все більш захоплювали мене. Моя наукова робота дуже актуальна у наш час, адже 90% студентів закінчивши вищий учбовий заклад не знають теорем Менелая, Чеви та Птоломея. Ці теореми допомагають легко розв’язати багато важливих, корисних, часто досить складних задач. Вони, безперечно, є перлинами стародавньої математики .</a:t>
            </a:r>
            <a:endParaRPr lang="ru-RU" sz="8000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8000" dirty="0" smtClean="0"/>
              <a:t> </a:t>
            </a:r>
            <a:endParaRPr lang="ru-RU" sz="8000" dirty="0" smtClean="0"/>
          </a:p>
          <a:p>
            <a:r>
              <a:rPr lang="uk-UA" sz="8000" dirty="0" smtClean="0"/>
              <a:t> </a:t>
            </a:r>
            <a:endParaRPr lang="ru-RU" sz="8000" dirty="0" smtClean="0"/>
          </a:p>
          <a:p>
            <a:r>
              <a:rPr lang="uk-UA" sz="8000" dirty="0" smtClean="0"/>
              <a:t> </a:t>
            </a:r>
            <a:endParaRPr lang="ru-RU" sz="8000" dirty="0" smtClean="0"/>
          </a:p>
          <a:p>
            <a:r>
              <a:rPr lang="uk-UA" sz="8000" dirty="0" smtClean="0"/>
              <a:t> </a:t>
            </a:r>
            <a:endParaRPr lang="ru-RU" sz="8000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                                                                                         31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254</TotalTime>
  <Words>337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  <vt:variant>
        <vt:lpstr>Произвольные показы</vt:lpstr>
      </vt:variant>
      <vt:variant>
        <vt:i4>1</vt:i4>
      </vt:variant>
    </vt:vector>
  </HeadingPairs>
  <TitlesOfParts>
    <vt:vector size="11" baseType="lpstr">
      <vt:lpstr>Апекс</vt:lpstr>
      <vt:lpstr>ТЕОРЕМИ  Птолемея Чеви  і Менелая                                                                                         </vt:lpstr>
      <vt:lpstr>Вступ</vt:lpstr>
      <vt:lpstr>Менелай з Александрії  та його роботи </vt:lpstr>
      <vt:lpstr>Клавдій Птолемей </vt:lpstr>
      <vt:lpstr>Чева Джованні </vt:lpstr>
      <vt:lpstr>Теорема Менелая: Якщо на прямих ВС, СА, АВ, що визначають трикутник ABC, дано точки А1, В1,С1, то ці точки лежать на одній прямій тоді і тільки тоді, коли (АС1/С1В)∙(ВА1/А1С)∙(СВ1/В1А)= 1.</vt:lpstr>
      <vt:lpstr>Теорема Птолемея: Якщо чотирикутник ABCD вписаний, то AB∙CD+BC∙АD=AC∙BD.</vt:lpstr>
      <vt:lpstr>Теорема Чеви:Нехай точки A1, B1, C1, лежать відповідно на сторонах BC, AC, AB трикутника ABC. Відрізки AA1, BB1, CC1 перетинаються в одній точці О всередині трикутника тоді і тільки тоді, коли (AB1/B1C)∙(СA1/A1B)∙(BC1/C1A) = 1.</vt:lpstr>
      <vt:lpstr>          Висновок </vt:lpstr>
      <vt:lpstr>Произвольный показ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Теореми  Птоломея, Чеви І Менелая   </dc:title>
  <dc:creator>Loner-XP</dc:creator>
  <cp:lastModifiedBy>Loner-XP</cp:lastModifiedBy>
  <cp:revision>30</cp:revision>
  <dcterms:created xsi:type="dcterms:W3CDTF">2011-01-28T16:45:32Z</dcterms:created>
  <dcterms:modified xsi:type="dcterms:W3CDTF">2011-02-23T18:44:43Z</dcterms:modified>
</cp:coreProperties>
</file>