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C8018C9-A1BF-4874-87CE-3911B98687B3}" type="datetimeFigureOut">
              <a:rPr lang="ru-RU" smtClean="0"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1A4B0AA-21FA-4078-9998-00CB9270AE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3462"/>
          </a:xfrm>
        </p:spPr>
        <p:txBody>
          <a:bodyPr>
            <a:noAutofit/>
          </a:bodyPr>
          <a:lstStyle/>
          <a:p>
            <a:r>
              <a:rPr lang="ru-RU" sz="8000" dirty="0" smtClean="0"/>
              <a:t>Геометрия 8 класс</a:t>
            </a:r>
            <a:endParaRPr lang="ru-RU" sz="80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5400" dirty="0" smtClean="0"/>
              <a:t>Могут ли быть подобными треугольники</a:t>
            </a:r>
            <a:r>
              <a:rPr lang="en-US" sz="5400" dirty="0" smtClean="0"/>
              <a:t>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600" dirty="0" smtClean="0"/>
              <a:t>Прямоугольный и тупоугольный?</a:t>
            </a:r>
            <a:endParaRPr lang="ru-RU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4509120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</a:t>
            </a:r>
            <a:endParaRPr lang="ru-RU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5400" dirty="0" smtClean="0"/>
              <a:t>Могут ли быть подобными треугольники</a:t>
            </a:r>
            <a:r>
              <a:rPr lang="en-US" sz="5400" dirty="0" smtClean="0"/>
              <a:t>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600" dirty="0" smtClean="0"/>
              <a:t>Равнобедренный и равносторонний?</a:t>
            </a:r>
            <a:endParaRPr lang="ru-RU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4365104"/>
            <a:ext cx="18722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</a:t>
            </a:r>
            <a:endParaRPr lang="ru-RU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656184"/>
          </a:xfrm>
        </p:spPr>
        <p:txBody>
          <a:bodyPr>
            <a:noAutofit/>
          </a:bodyPr>
          <a:lstStyle/>
          <a:p>
            <a:r>
              <a:rPr lang="ru-RU" sz="4800" dirty="0" smtClean="0"/>
              <a:t>Могут ли стороны двух подобных треугольников иметь длину</a:t>
            </a:r>
            <a:r>
              <a:rPr lang="en-US" sz="4800" dirty="0" smtClean="0"/>
              <a:t>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76872"/>
            <a:ext cx="9144000" cy="720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/>
              <a:t>     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дм, 4 дм, 5 дм и 9 м, 12 м, 15 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19872" y="3645024"/>
            <a:ext cx="16561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</a:t>
            </a:r>
            <a:endParaRPr lang="ru-RU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940966"/>
          </a:xfrm>
        </p:spPr>
        <p:txBody>
          <a:bodyPr>
            <a:noAutofit/>
          </a:bodyPr>
          <a:lstStyle/>
          <a:p>
            <a:r>
              <a:rPr lang="ru-RU" sz="4800" dirty="0" smtClean="0"/>
              <a:t>Могут ли стороны двух подобных треугольников иметь длину</a:t>
            </a:r>
            <a:r>
              <a:rPr lang="en-US" sz="4800" dirty="0" smtClean="0"/>
              <a:t>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6766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 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мм, 50 см, 50 см и 5 см, 50 мм, 50 мм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4005064"/>
            <a:ext cx="33843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</a:t>
            </a:r>
            <a:endParaRPr lang="ru-RU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64904"/>
          </a:xfrm>
        </p:spPr>
        <p:txBody>
          <a:bodyPr>
            <a:noAutofit/>
          </a:bodyPr>
          <a:lstStyle/>
          <a:p>
            <a:r>
              <a:rPr lang="ru-RU" sz="7200" dirty="0" smtClean="0"/>
              <a:t>Подобные треугольники</a:t>
            </a:r>
            <a:endParaRPr lang="ru-RU" sz="7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4248472"/>
          </a:xfrm>
        </p:spPr>
        <p:txBody>
          <a:bodyPr>
            <a:noAutofit/>
          </a:bodyPr>
          <a:lstStyle/>
          <a:p>
            <a:r>
              <a:rPr lang="ru-RU" sz="5400" dirty="0" smtClean="0"/>
              <a:t>Два треугольника называются подобными, если в них соответственные углы равны, а сходственные стороны пропорциональны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525344"/>
            <a:ext cx="8229600" cy="332656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80120"/>
          </a:xfrm>
        </p:spPr>
        <p:txBody>
          <a:bodyPr>
            <a:noAutofit/>
          </a:bodyPr>
          <a:lstStyle/>
          <a:p>
            <a:r>
              <a:rPr lang="ru-RU" sz="5400" dirty="0" smtClean="0"/>
              <a:t>Треугольники </a:t>
            </a:r>
            <a:r>
              <a:rPr lang="en-US" sz="5400" dirty="0" smtClean="0"/>
              <a:t>ABC </a:t>
            </a:r>
            <a:r>
              <a:rPr lang="ru-RU" sz="5400" dirty="0" smtClean="0"/>
              <a:t>и </a:t>
            </a:r>
            <a:r>
              <a:rPr lang="en-US" sz="5400" dirty="0" smtClean="0"/>
              <a:t>MNK</a:t>
            </a:r>
            <a:r>
              <a:rPr lang="ru-RU" sz="5400" dirty="0" smtClean="0"/>
              <a:t> - подобны</a:t>
            </a:r>
            <a:endParaRPr lang="ru-RU" sz="54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Содержимое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403648" y="3068960"/>
            <a:ext cx="2448272" cy="21602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508104" y="2204864"/>
            <a:ext cx="2448272" cy="30243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11760" y="242088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9912" y="4653136"/>
            <a:ext cx="486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4653137"/>
            <a:ext cx="216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860032" y="4850216"/>
            <a:ext cx="12241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M</a:t>
            </a:r>
            <a:endParaRPr kumimoji="0" lang="en-US" sz="6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444208" y="1556792"/>
            <a:ext cx="9361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N</a:t>
            </a:r>
            <a:endParaRPr kumimoji="0" lang="en-US" sz="6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956376" y="4831271"/>
            <a:ext cx="7920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K</a:t>
            </a:r>
            <a:endParaRPr kumimoji="0" lang="en-US" sz="6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Object 30"/>
          <p:cNvGraphicFramePr>
            <a:graphicFrameLocks noChangeAspect="1"/>
          </p:cNvGraphicFramePr>
          <p:nvPr/>
        </p:nvGraphicFramePr>
        <p:xfrm>
          <a:off x="0" y="1484784"/>
          <a:ext cx="9144000" cy="3456384"/>
        </p:xfrm>
        <a:graphic>
          <a:graphicData uri="http://schemas.openxmlformats.org/presentationml/2006/ole">
            <p:oleObj spid="_x0000_s17411" name="Equation" r:id="rId3" imgW="1993680" imgH="609480" progId="Equation.DSMT4">
              <p:embed/>
            </p:oleObj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4572000" y="2708920"/>
            <a:ext cx="4104382" cy="2448669"/>
          </a:xfrm>
          <a:prstGeom prst="triangle">
            <a:avLst>
              <a:gd name="adj" fmla="val 189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140968"/>
          </a:xfrm>
        </p:spPr>
        <p:txBody>
          <a:bodyPr>
            <a:noAutofit/>
          </a:bodyPr>
          <a:lstStyle/>
          <a:p>
            <a:r>
              <a:rPr lang="ru-RU" sz="5400" dirty="0" smtClean="0"/>
              <a:t>Два треугольника на рисунке подобны. Найдите длину их неизвестных сторон</a:t>
            </a:r>
            <a:endParaRPr lang="ru-RU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5013176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3068960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63888" y="5013176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95936" y="4797152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6056" y="2132856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67936" y="4725144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41490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см</a:t>
            </a:r>
            <a:endParaRPr lang="ru-RU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95736" y="371703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см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7664" y="522920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см</a:t>
            </a:r>
            <a:endParaRPr lang="ru-RU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39952" y="350100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см</a:t>
            </a:r>
            <a:endParaRPr lang="ru-RU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04248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см</a:t>
            </a:r>
            <a:endParaRPr lang="ru-RU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24128" y="515719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см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99592" y="3645024"/>
            <a:ext cx="2736304" cy="1584176"/>
          </a:xfrm>
          <a:prstGeom prst="triangle">
            <a:avLst>
              <a:gd name="adj" fmla="val 189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281385"/>
          </a:xfrm>
        </p:spPr>
        <p:txBody>
          <a:bodyPr>
            <a:noAutofit/>
          </a:bodyPr>
          <a:lstStyle/>
          <a:p>
            <a:r>
              <a:rPr lang="ru-RU" sz="6000" dirty="0" smtClean="0"/>
              <a:t>Составим отношение сходственных сторон</a:t>
            </a:r>
            <a:r>
              <a:rPr lang="en-US" sz="6000" dirty="0" smtClean="0"/>
              <a:t>: </a:t>
            </a:r>
            <a:endParaRPr lang="ru-RU" sz="60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123728" y="3212976"/>
            <a:ext cx="4176464" cy="1800200"/>
          </a:xfrm>
        </p:spPr>
        <p:txBody>
          <a:bodyPr>
            <a:normAutofit/>
          </a:bodyPr>
          <a:lstStyle/>
          <a:p>
            <a:r>
              <a:rPr lang="en-US" baseline="-25000" dirty="0">
                <a:solidFill>
                  <a:schemeClr val="accent5"/>
                </a:solidFill>
              </a:rPr>
              <a:t> </a:t>
            </a:r>
            <a:r>
              <a:rPr lang="ru-RU" baseline="-25000" dirty="0" smtClean="0">
                <a:solidFill>
                  <a:schemeClr val="accent5"/>
                </a:solidFill>
              </a:rPr>
              <a:t>         </a:t>
            </a:r>
            <a:r>
              <a:rPr lang="en-US" sz="8000" dirty="0" smtClean="0">
                <a:solidFill>
                  <a:schemeClr val="accent5"/>
                </a:solidFill>
              </a:rPr>
              <a:t>=</a:t>
            </a:r>
            <a:r>
              <a:rPr lang="ru-RU" sz="8000" dirty="0" smtClean="0">
                <a:solidFill>
                  <a:schemeClr val="accent5"/>
                </a:solidFill>
              </a:rPr>
              <a:t>        </a:t>
            </a:r>
            <a:r>
              <a:rPr lang="en-US" sz="8600" dirty="0" smtClean="0">
                <a:solidFill>
                  <a:schemeClr val="accent5"/>
                </a:solidFill>
              </a:rPr>
              <a:t>=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endParaRPr lang="ru-RU" dirty="0">
              <a:solidFill>
                <a:schemeClr val="accent5"/>
              </a:solidFill>
            </a:endParaRPr>
          </a:p>
          <a:p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2780928"/>
            <a:ext cx="1809750" cy="2457450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780928"/>
            <a:ext cx="1485900" cy="2457450"/>
          </a:xfrm>
          <a:prstGeom prst="rect">
            <a:avLst/>
          </a:prstGeom>
          <a:noFill/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2914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2780928"/>
            <a:ext cx="1600200" cy="2457450"/>
          </a:xfrm>
          <a:prstGeom prst="rect">
            <a:avLst/>
          </a:prstGeom>
          <a:noFill/>
        </p:spPr>
      </p:pic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2914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Подставим известные длины сторон</a:t>
            </a:r>
            <a:r>
              <a:rPr lang="en-US" sz="5400" dirty="0" smtClean="0"/>
              <a:t>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aseline="-25000" dirty="0"/>
              <a:t> </a:t>
            </a:r>
            <a:r>
              <a:rPr lang="ru-RU" baseline="-25000" dirty="0" smtClean="0"/>
              <a:t>   </a:t>
            </a:r>
            <a:r>
              <a:rPr lang="ru-RU" dirty="0" smtClean="0"/>
              <a:t>                                =          =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Приравняем первое и второе отношения,                             а затем – первое и третье</a:t>
            </a:r>
          </a:p>
          <a:p>
            <a:pPr>
              <a:buNone/>
            </a:pPr>
            <a:r>
              <a:rPr lang="ru-RU" dirty="0" smtClean="0"/>
              <a:t>Получаем</a:t>
            </a:r>
            <a:r>
              <a:rPr lang="en-US" dirty="0" smtClean="0"/>
              <a:t>: </a:t>
            </a:r>
            <a:r>
              <a:rPr lang="en-US" baseline="-25000" dirty="0"/>
              <a:t> </a:t>
            </a:r>
            <a:r>
              <a:rPr lang="ru-RU" baseline="-25000" dirty="0" smtClean="0"/>
              <a:t>   </a:t>
            </a:r>
            <a:r>
              <a:rPr lang="en-US" sz="8000" baseline="-25000" dirty="0" smtClean="0"/>
              <a:t>=</a:t>
            </a:r>
            <a:r>
              <a:rPr lang="en-US" baseline="-25000" dirty="0" smtClean="0"/>
              <a:t> </a:t>
            </a:r>
            <a:r>
              <a:rPr lang="ru-RU" baseline="-25000" dirty="0" smtClean="0"/>
              <a:t>   </a:t>
            </a:r>
            <a:r>
              <a:rPr lang="ru-RU" dirty="0" smtClean="0"/>
              <a:t>     ,отсюда ВС = 3 см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baseline="-25000" dirty="0"/>
              <a:t> </a:t>
            </a:r>
            <a:r>
              <a:rPr lang="ru-RU" baseline="-25000" dirty="0" smtClean="0"/>
              <a:t>        </a:t>
            </a:r>
            <a:r>
              <a:rPr lang="en-US" sz="4800" b="1" baseline="-25000" dirty="0" smtClean="0"/>
              <a:t>= </a:t>
            </a:r>
            <a:r>
              <a:rPr lang="ru-RU" baseline="-25000" dirty="0" smtClean="0"/>
              <a:t>            </a:t>
            </a:r>
            <a:r>
              <a:rPr lang="ru-RU" dirty="0" smtClean="0"/>
              <a:t>, отсюда МК = 8 см</a:t>
            </a:r>
          </a:p>
          <a:p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1700808"/>
            <a:ext cx="288032" cy="1296144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1772816"/>
            <a:ext cx="631115" cy="1195797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1772816"/>
            <a:ext cx="736539" cy="112082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4221088"/>
            <a:ext cx="220216" cy="990972"/>
          </a:xfrm>
          <a:prstGeom prst="rect">
            <a:avLst/>
          </a:prstGeom>
          <a:noFill/>
        </p:spPr>
      </p:pic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293096"/>
            <a:ext cx="504056" cy="955053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229200"/>
            <a:ext cx="216024" cy="972108"/>
          </a:xfrm>
          <a:prstGeom prst="rect">
            <a:avLst/>
          </a:prstGeom>
          <a:noFill/>
        </p:spPr>
      </p:pic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5301208"/>
            <a:ext cx="576064" cy="87661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5400" dirty="0" smtClean="0"/>
              <a:t>Могут ли быть подобными треугольники</a:t>
            </a:r>
            <a:r>
              <a:rPr lang="en-US" sz="5400" dirty="0" smtClean="0"/>
              <a:t>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600" dirty="0" smtClean="0"/>
              <a:t>Остроугольный и тупоугольный?</a:t>
            </a:r>
            <a:endParaRPr lang="ru-RU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4365104"/>
            <a:ext cx="20162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</a:t>
            </a:r>
            <a:endParaRPr lang="ru-RU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123</TotalTime>
  <Words>196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Модульная</vt:lpstr>
      <vt:lpstr>MathType 6.0 Equation</vt:lpstr>
      <vt:lpstr>Геометрия 8 класс</vt:lpstr>
      <vt:lpstr>Подобные треугольники</vt:lpstr>
      <vt:lpstr>Два треугольника называются подобными, если в них соответственные углы равны, а сходственные стороны пропорциональны</vt:lpstr>
      <vt:lpstr>Треугольники ABC и MNK - подобны</vt:lpstr>
      <vt:lpstr>Слайд 5</vt:lpstr>
      <vt:lpstr>Два треугольника на рисунке подобны. Найдите длину их неизвестных сторон</vt:lpstr>
      <vt:lpstr>Составим отношение сходственных сторон: </vt:lpstr>
      <vt:lpstr>Подставим известные длины сторон:</vt:lpstr>
      <vt:lpstr>Могут ли быть подобными треугольники:</vt:lpstr>
      <vt:lpstr>Могут ли быть подобными треугольники:</vt:lpstr>
      <vt:lpstr>Могут ли быть подобными треугольники:</vt:lpstr>
      <vt:lpstr>Могут ли стороны двух подобных треугольников иметь длину:</vt:lpstr>
      <vt:lpstr>Могут ли стороны двух подобных треугольников иметь длину: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Геометрия 8 класс</dc:title>
  <dc:creator>Notebook</dc:creator>
  <cp:lastModifiedBy>Notebook</cp:lastModifiedBy>
  <cp:revision>13</cp:revision>
  <dcterms:created xsi:type="dcterms:W3CDTF">2011-12-06T17:50:07Z</dcterms:created>
  <dcterms:modified xsi:type="dcterms:W3CDTF">2011-12-06T19:54:05Z</dcterms:modified>
</cp:coreProperties>
</file>