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000" autoAdjust="0"/>
    <p:restoredTop sz="94660"/>
  </p:normalViewPr>
  <p:slideViewPr>
    <p:cSldViewPr>
      <p:cViewPr varScale="1">
        <p:scale>
          <a:sx n="82" d="100"/>
          <a:sy n="82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A3B4E-32F7-41AC-B603-ACE9D78A63E7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DF3FAB6-EF73-4E24-A3ED-C3AF4998A9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A3B4E-32F7-41AC-B603-ACE9D78A63E7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3FAB6-EF73-4E24-A3ED-C3AF4998A9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A3B4E-32F7-41AC-B603-ACE9D78A63E7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3FAB6-EF73-4E24-A3ED-C3AF4998A9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A3B4E-32F7-41AC-B603-ACE9D78A63E7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DF3FAB6-EF73-4E24-A3ED-C3AF4998A9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A3B4E-32F7-41AC-B603-ACE9D78A63E7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3FAB6-EF73-4E24-A3ED-C3AF4998A9B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A3B4E-32F7-41AC-B603-ACE9D78A63E7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3FAB6-EF73-4E24-A3ED-C3AF4998A9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A3B4E-32F7-41AC-B603-ACE9D78A63E7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DF3FAB6-EF73-4E24-A3ED-C3AF4998A9B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A3B4E-32F7-41AC-B603-ACE9D78A63E7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3FAB6-EF73-4E24-A3ED-C3AF4998A9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A3B4E-32F7-41AC-B603-ACE9D78A63E7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3FAB6-EF73-4E24-A3ED-C3AF4998A9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A3B4E-32F7-41AC-B603-ACE9D78A63E7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3FAB6-EF73-4E24-A3ED-C3AF4998A9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A3B4E-32F7-41AC-B603-ACE9D78A63E7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3FAB6-EF73-4E24-A3ED-C3AF4998A9B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DAA3B4E-32F7-41AC-B603-ACE9D78A63E7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DF3FAB6-EF73-4E24-A3ED-C3AF4998A9B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/>
              <a:t>Історія</a:t>
            </a:r>
            <a:r>
              <a:rPr lang="ru-RU" dirty="0"/>
              <a:t> </a:t>
            </a:r>
            <a:r>
              <a:rPr lang="ru-RU" dirty="0" err="1"/>
              <a:t>винекнення</a:t>
            </a:r>
            <a:r>
              <a:rPr lang="ru-RU" dirty="0"/>
              <a:t> </a:t>
            </a:r>
            <a:r>
              <a:rPr lang="ru-RU" dirty="0" err="1"/>
              <a:t>логарифмів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288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З </a:t>
            </a:r>
            <a:r>
              <a:rPr lang="ru-RU" dirty="0" err="1"/>
              <a:t>історичних</a:t>
            </a:r>
            <a:r>
              <a:rPr lang="ru-RU" dirty="0"/>
              <a:t> </a:t>
            </a:r>
            <a:r>
              <a:rPr lang="ru-RU" dirty="0" err="1" smtClean="0"/>
              <a:t>джерел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ru-RU" sz="1600" dirty="0" err="1"/>
              <a:t>Перші</a:t>
            </a:r>
            <a:r>
              <a:rPr lang="ru-RU" sz="1600" dirty="0"/>
              <a:t> </a:t>
            </a:r>
            <a:r>
              <a:rPr lang="ru-RU" sz="1600" dirty="0" err="1"/>
              <a:t>зародки</a:t>
            </a:r>
            <a:r>
              <a:rPr lang="ru-RU" sz="1600" dirty="0"/>
              <a:t> </a:t>
            </a:r>
            <a:r>
              <a:rPr lang="ru-RU" sz="1600" dirty="0" err="1"/>
              <a:t>поняття</a:t>
            </a:r>
            <a:r>
              <a:rPr lang="ru-RU" sz="1600" dirty="0"/>
              <a:t> логарифма </a:t>
            </a:r>
            <a:r>
              <a:rPr lang="ru-RU" sz="1600" dirty="0" err="1"/>
              <a:t>можна</a:t>
            </a:r>
            <a:r>
              <a:rPr lang="ru-RU" sz="1600" dirty="0"/>
              <a:t> </a:t>
            </a:r>
            <a:r>
              <a:rPr lang="ru-RU" sz="1600" dirty="0" err="1"/>
              <a:t>знайти</a:t>
            </a:r>
            <a:r>
              <a:rPr lang="ru-RU" sz="1600" dirty="0"/>
              <a:t> в </a:t>
            </a:r>
            <a:r>
              <a:rPr lang="ru-RU" sz="1600" dirty="0" err="1"/>
              <a:t>Архімеда</a:t>
            </a:r>
            <a:r>
              <a:rPr lang="ru-RU" sz="1600" dirty="0"/>
              <a:t>, але сама </a:t>
            </a:r>
            <a:r>
              <a:rPr lang="ru-RU" sz="1600" dirty="0" err="1"/>
              <a:t>ідея</a:t>
            </a:r>
            <a:r>
              <a:rPr lang="ru-RU" sz="1600" dirty="0"/>
              <a:t> </a:t>
            </a:r>
            <a:r>
              <a:rPr lang="ru-RU" sz="1600" dirty="0" err="1"/>
              <a:t>розвитку</a:t>
            </a:r>
            <a:r>
              <a:rPr lang="ru-RU" sz="1600" dirty="0"/>
              <a:t> не </a:t>
            </a:r>
            <a:r>
              <a:rPr lang="ru-RU" sz="1600" dirty="0" err="1"/>
              <a:t>набула</a:t>
            </a:r>
            <a:r>
              <a:rPr lang="ru-RU" sz="1600" dirty="0"/>
              <a:t>. Триста </a:t>
            </a:r>
            <a:r>
              <a:rPr lang="ru-RU" sz="1600" dirty="0" err="1"/>
              <a:t>років</a:t>
            </a:r>
            <a:r>
              <a:rPr lang="ru-RU" sz="1600" dirty="0"/>
              <a:t> тому в </a:t>
            </a:r>
            <a:r>
              <a:rPr lang="ru-RU" sz="1600" dirty="0" err="1"/>
              <a:t>епоху</a:t>
            </a:r>
            <a:r>
              <a:rPr lang="ru-RU" sz="1600" dirty="0"/>
              <a:t> </a:t>
            </a:r>
            <a:r>
              <a:rPr lang="ru-RU" sz="1600" dirty="0" err="1"/>
              <a:t>Відродження</a:t>
            </a:r>
            <a:r>
              <a:rPr lang="ru-RU" sz="1600" dirty="0"/>
              <a:t> </a:t>
            </a:r>
            <a:r>
              <a:rPr lang="ru-RU" sz="1600" dirty="0" err="1"/>
              <a:t>почався</a:t>
            </a:r>
            <a:r>
              <a:rPr lang="ru-RU" sz="1600" dirty="0"/>
              <a:t> </a:t>
            </a:r>
            <a:r>
              <a:rPr lang="ru-RU" sz="1600" dirty="0" err="1"/>
              <a:t>бурхливий</a:t>
            </a:r>
            <a:r>
              <a:rPr lang="ru-RU" sz="1600" dirty="0"/>
              <a:t> </a:t>
            </a:r>
            <a:r>
              <a:rPr lang="ru-RU" sz="1600" dirty="0" err="1"/>
              <a:t>розвиток</a:t>
            </a:r>
            <a:r>
              <a:rPr lang="ru-RU" sz="1600" dirty="0"/>
              <a:t> науки, </a:t>
            </a:r>
            <a:r>
              <a:rPr lang="ru-RU" sz="1600" dirty="0" err="1"/>
              <a:t>техніки</a:t>
            </a:r>
            <a:r>
              <a:rPr lang="ru-RU" sz="1600" dirty="0"/>
              <a:t> і </a:t>
            </a:r>
            <a:r>
              <a:rPr lang="ru-RU" sz="1600" dirty="0" err="1"/>
              <a:t>мореплавства</a:t>
            </a:r>
            <a:r>
              <a:rPr lang="ru-RU" sz="1600" dirty="0"/>
              <a:t>. </a:t>
            </a:r>
            <a:r>
              <a:rPr lang="ru-RU" sz="1600" dirty="0" err="1"/>
              <a:t>Розвиток</a:t>
            </a:r>
            <a:r>
              <a:rPr lang="ru-RU" sz="1600" dirty="0"/>
              <a:t> </a:t>
            </a:r>
            <a:r>
              <a:rPr lang="ru-RU" sz="1600" dirty="0" err="1"/>
              <a:t>астрономії</a:t>
            </a:r>
            <a:r>
              <a:rPr lang="ru-RU" sz="1600" dirty="0"/>
              <a:t>, а </a:t>
            </a:r>
            <a:r>
              <a:rPr lang="ru-RU" sz="1600" dirty="0" err="1"/>
              <a:t>точніше</a:t>
            </a:r>
            <a:r>
              <a:rPr lang="ru-RU" sz="1600" dirty="0"/>
              <a:t> </a:t>
            </a:r>
            <a:r>
              <a:rPr lang="ru-RU" sz="1600" dirty="0" err="1"/>
              <a:t>астрономічних</a:t>
            </a:r>
            <a:r>
              <a:rPr lang="ru-RU" sz="1600" dirty="0"/>
              <a:t> </a:t>
            </a:r>
            <a:r>
              <a:rPr lang="ru-RU" sz="1600" dirty="0" err="1"/>
              <a:t>спостережень</a:t>
            </a:r>
            <a:r>
              <a:rPr lang="ru-RU" sz="1600" dirty="0"/>
              <a:t>, </a:t>
            </a:r>
            <a:r>
              <a:rPr lang="ru-RU" sz="1600" dirty="0" err="1"/>
              <a:t>вимагали</a:t>
            </a:r>
            <a:r>
              <a:rPr lang="ru-RU" sz="1600" dirty="0"/>
              <a:t> </a:t>
            </a:r>
            <a:r>
              <a:rPr lang="ru-RU" sz="1600" dirty="0" err="1"/>
              <a:t>нових</a:t>
            </a:r>
            <a:r>
              <a:rPr lang="ru-RU" sz="1600" dirty="0"/>
              <a:t> </a:t>
            </a:r>
            <a:r>
              <a:rPr lang="ru-RU" sz="1600" dirty="0" err="1"/>
              <a:t>методів</a:t>
            </a:r>
            <a:r>
              <a:rPr lang="ru-RU" sz="1600" dirty="0"/>
              <a:t> </a:t>
            </a:r>
            <a:r>
              <a:rPr lang="ru-RU" sz="1600" dirty="0" err="1"/>
              <a:t>обчислень</a:t>
            </a:r>
            <a:r>
              <a:rPr lang="ru-RU" sz="1600" dirty="0"/>
              <a:t>, </a:t>
            </a:r>
            <a:r>
              <a:rPr lang="ru-RU" sz="1600" dirty="0" err="1"/>
              <a:t>які</a:t>
            </a:r>
            <a:r>
              <a:rPr lang="ru-RU" sz="1600" dirty="0"/>
              <a:t> </a:t>
            </a:r>
            <a:r>
              <a:rPr lang="ru-RU" sz="1600" dirty="0" err="1"/>
              <a:t>були</a:t>
            </a:r>
            <a:r>
              <a:rPr lang="ru-RU" sz="1600" dirty="0"/>
              <a:t> б </a:t>
            </a:r>
            <a:r>
              <a:rPr lang="ru-RU" sz="1600" dirty="0" err="1"/>
              <a:t>доступні</a:t>
            </a:r>
            <a:r>
              <a:rPr lang="ru-RU" sz="1600" dirty="0"/>
              <a:t> широкому колу людей. В основу таких </a:t>
            </a:r>
            <a:r>
              <a:rPr lang="ru-RU" sz="1600" dirty="0" err="1"/>
              <a:t>методів</a:t>
            </a:r>
            <a:r>
              <a:rPr lang="ru-RU" sz="1600" dirty="0"/>
              <a:t> і </a:t>
            </a:r>
            <a:r>
              <a:rPr lang="ru-RU" sz="1600" dirty="0" err="1"/>
              <a:t>були</a:t>
            </a:r>
            <a:r>
              <a:rPr lang="ru-RU" sz="1600" dirty="0"/>
              <a:t> </a:t>
            </a:r>
            <a:r>
              <a:rPr lang="ru-RU" sz="1600" dirty="0" err="1"/>
              <a:t>покладені</a:t>
            </a:r>
            <a:r>
              <a:rPr lang="ru-RU" sz="1600" dirty="0"/>
              <a:t> </a:t>
            </a:r>
            <a:r>
              <a:rPr lang="ru-RU" sz="1600" dirty="0" err="1"/>
              <a:t>логарифми</a:t>
            </a:r>
            <a:r>
              <a:rPr lang="ru-RU" sz="1600" dirty="0"/>
              <a:t>.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55976" y="620688"/>
            <a:ext cx="4464495" cy="468052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2686325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Видання таблиць логарифмів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ru-RU" sz="1600" dirty="0" err="1"/>
              <a:t>Перші</a:t>
            </a:r>
            <a:r>
              <a:rPr lang="ru-RU" sz="1600" dirty="0"/>
              <a:t> </a:t>
            </a:r>
            <a:r>
              <a:rPr lang="ru-RU" sz="1600" dirty="0" err="1"/>
              <a:t>таблиці</a:t>
            </a:r>
            <a:r>
              <a:rPr lang="ru-RU" sz="1600" dirty="0"/>
              <a:t> </a:t>
            </a:r>
            <a:r>
              <a:rPr lang="ru-RU" sz="1600" dirty="0" err="1"/>
              <a:t>логарифмів</a:t>
            </a:r>
            <a:r>
              <a:rPr lang="ru-RU" sz="1600" dirty="0"/>
              <a:t> </a:t>
            </a:r>
            <a:r>
              <a:rPr lang="ru-RU" sz="1600" dirty="0" err="1"/>
              <a:t>склав</a:t>
            </a:r>
            <a:r>
              <a:rPr lang="ru-RU" sz="1600" dirty="0"/>
              <a:t> </a:t>
            </a:r>
            <a:r>
              <a:rPr lang="ru-RU" sz="1600" dirty="0" err="1"/>
              <a:t>швейцарський</a:t>
            </a:r>
            <a:r>
              <a:rPr lang="ru-RU" sz="1600" dirty="0"/>
              <a:t> </a:t>
            </a:r>
            <a:r>
              <a:rPr lang="ru-RU" sz="1600" dirty="0" err="1"/>
              <a:t>механік</a:t>
            </a:r>
            <a:r>
              <a:rPr lang="ru-RU" sz="1600" dirty="0"/>
              <a:t>, </a:t>
            </a:r>
            <a:r>
              <a:rPr lang="ru-RU" sz="1600" dirty="0" err="1"/>
              <a:t>годинникар</a:t>
            </a:r>
            <a:r>
              <a:rPr lang="ru-RU" sz="1600" dirty="0"/>
              <a:t>, астроном і математик </a:t>
            </a:r>
            <a:r>
              <a:rPr lang="ru-RU" sz="1600" dirty="0" err="1"/>
              <a:t>І.Бюргі</a:t>
            </a:r>
            <a:r>
              <a:rPr lang="ru-RU" sz="1600" dirty="0"/>
              <a:t> (1552-1632). </a:t>
            </a:r>
            <a:r>
              <a:rPr lang="ru-RU" sz="1600" dirty="0" err="1"/>
              <a:t>Він</a:t>
            </a:r>
            <a:r>
              <a:rPr lang="ru-RU" sz="1600" dirty="0"/>
              <a:t> </a:t>
            </a:r>
            <a:r>
              <a:rPr lang="ru-RU" sz="1600" dirty="0" err="1"/>
              <a:t>довго</a:t>
            </a:r>
            <a:r>
              <a:rPr lang="ru-RU" sz="1600" dirty="0"/>
              <a:t> не </a:t>
            </a:r>
            <a:r>
              <a:rPr lang="ru-RU" sz="1600" dirty="0" err="1"/>
              <a:t>наважувався</a:t>
            </a:r>
            <a:r>
              <a:rPr lang="ru-RU" sz="1600" dirty="0"/>
              <a:t> </a:t>
            </a:r>
            <a:r>
              <a:rPr lang="ru-RU" sz="1600" dirty="0" err="1"/>
              <a:t>їх</a:t>
            </a:r>
            <a:r>
              <a:rPr lang="ru-RU" sz="1600" dirty="0"/>
              <a:t> </a:t>
            </a:r>
            <a:r>
              <a:rPr lang="ru-RU" sz="1600" dirty="0" err="1"/>
              <a:t>опублікувати</a:t>
            </a:r>
            <a:r>
              <a:rPr lang="ru-RU" sz="1600" dirty="0"/>
              <a:t> і </a:t>
            </a:r>
            <a:r>
              <a:rPr lang="ru-RU" sz="1600" dirty="0" err="1"/>
              <a:t>лише</a:t>
            </a:r>
            <a:r>
              <a:rPr lang="ru-RU" sz="1600" dirty="0"/>
              <a:t> в 1620 </a:t>
            </a:r>
            <a:r>
              <a:rPr lang="ru-RU" sz="1600" dirty="0" err="1"/>
              <a:t>році</a:t>
            </a:r>
            <a:r>
              <a:rPr lang="ru-RU" sz="1600" dirty="0"/>
              <a:t> за </a:t>
            </a:r>
            <a:r>
              <a:rPr lang="ru-RU" sz="1600" dirty="0" err="1"/>
              <a:t>наполяганням</a:t>
            </a:r>
            <a:r>
              <a:rPr lang="ru-RU" sz="1600" dirty="0"/>
              <a:t> Кеплера </a:t>
            </a:r>
            <a:r>
              <a:rPr lang="ru-RU" sz="1600" dirty="0" err="1"/>
              <a:t>він</a:t>
            </a:r>
            <a:r>
              <a:rPr lang="ru-RU" sz="1600" dirty="0"/>
              <a:t> </a:t>
            </a:r>
            <a:r>
              <a:rPr lang="ru-RU" sz="1600" dirty="0" err="1"/>
              <a:t>їх</a:t>
            </a:r>
            <a:r>
              <a:rPr lang="ru-RU" sz="1600" dirty="0"/>
              <a:t> </a:t>
            </a:r>
            <a:r>
              <a:rPr lang="ru-RU" sz="1600" dirty="0" err="1"/>
              <a:t>видав</a:t>
            </a:r>
            <a:r>
              <a:rPr lang="ru-RU" sz="1600" dirty="0"/>
              <a:t>. </a:t>
            </a:r>
            <a:r>
              <a:rPr lang="ru-RU" sz="1600" dirty="0" err="1"/>
              <a:t>Оригінал</a:t>
            </a:r>
            <a:r>
              <a:rPr lang="ru-RU" sz="1600" dirty="0"/>
              <a:t> </a:t>
            </a:r>
            <a:r>
              <a:rPr lang="ru-RU" sz="1600" dirty="0" err="1"/>
              <a:t>цих</a:t>
            </a:r>
            <a:r>
              <a:rPr lang="ru-RU" sz="1600" dirty="0"/>
              <a:t> </a:t>
            </a:r>
            <a:r>
              <a:rPr lang="ru-RU" sz="1600" dirty="0" err="1"/>
              <a:t>таблиць</a:t>
            </a:r>
            <a:r>
              <a:rPr lang="ru-RU" sz="1600" dirty="0"/>
              <a:t> </a:t>
            </a:r>
            <a:r>
              <a:rPr lang="ru-RU" sz="1600" dirty="0" err="1"/>
              <a:t>зберігається</a:t>
            </a:r>
            <a:r>
              <a:rPr lang="ru-RU" sz="1600" dirty="0"/>
              <a:t> зараз у </a:t>
            </a:r>
            <a:r>
              <a:rPr lang="ru-RU" sz="1600" dirty="0" err="1"/>
              <a:t>Пулковській</a:t>
            </a:r>
            <a:r>
              <a:rPr lang="ru-RU" sz="1600" dirty="0"/>
              <a:t> </a:t>
            </a:r>
            <a:r>
              <a:rPr lang="ru-RU" sz="1600" dirty="0" err="1"/>
              <a:t>обсерваторії</a:t>
            </a:r>
            <a:r>
              <a:rPr lang="ru-RU" sz="1600" dirty="0"/>
              <a:t> в С.-</a:t>
            </a:r>
            <a:r>
              <a:rPr lang="ru-RU" sz="1600" dirty="0" err="1"/>
              <a:t>Петербурзі</a:t>
            </a:r>
            <a:r>
              <a:rPr lang="ru-RU" sz="1600" dirty="0"/>
              <a:t>.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17021" y="609600"/>
            <a:ext cx="3256407" cy="4800600"/>
          </a:xfrm>
        </p:spPr>
      </p:pic>
    </p:spTree>
    <p:extLst>
      <p:ext uri="{BB962C8B-B14F-4D97-AF65-F5344CB8AC3E}">
        <p14:creationId xmlns:p14="http://schemas.microsoft.com/office/powerpoint/2010/main" xmlns="" val="480466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Неперові</a:t>
            </a:r>
            <a:r>
              <a:rPr lang="uk-UA" dirty="0" smtClean="0"/>
              <a:t> логарифми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ru-RU" sz="1600" dirty="0"/>
              <a:t>За свою </a:t>
            </a:r>
            <a:r>
              <a:rPr lang="ru-RU" sz="1600" dirty="0" err="1"/>
              <a:t>неквапливість</a:t>
            </a:r>
            <a:r>
              <a:rPr lang="ru-RU" sz="1600" dirty="0"/>
              <a:t> </a:t>
            </a:r>
            <a:r>
              <a:rPr lang="ru-RU" sz="1600" dirty="0" err="1"/>
              <a:t>Бюргі</a:t>
            </a:r>
            <a:r>
              <a:rPr lang="ru-RU" sz="1600" dirty="0"/>
              <a:t> </a:t>
            </a:r>
            <a:r>
              <a:rPr lang="ru-RU" sz="1600" dirty="0" err="1"/>
              <a:t>поплатився</a:t>
            </a:r>
            <a:r>
              <a:rPr lang="ru-RU" sz="1600" dirty="0"/>
              <a:t> </a:t>
            </a:r>
            <a:r>
              <a:rPr lang="ru-RU" sz="1600" dirty="0" err="1"/>
              <a:t>пріоритетом</a:t>
            </a:r>
            <a:r>
              <a:rPr lang="ru-RU" sz="1600" dirty="0"/>
              <a:t>. В 1614 </a:t>
            </a:r>
            <a:r>
              <a:rPr lang="ru-RU" sz="1600" dirty="0" err="1"/>
              <a:t>році</a:t>
            </a:r>
            <a:r>
              <a:rPr lang="ru-RU" sz="1600" dirty="0"/>
              <a:t> в </a:t>
            </a:r>
            <a:r>
              <a:rPr lang="ru-RU" sz="1600" dirty="0" err="1"/>
              <a:t>Англії</a:t>
            </a:r>
            <a:r>
              <a:rPr lang="ru-RU" sz="1600" dirty="0"/>
              <a:t> </a:t>
            </a:r>
            <a:r>
              <a:rPr lang="ru-RU" sz="1600" dirty="0" err="1"/>
              <a:t>шотландський</a:t>
            </a:r>
            <a:r>
              <a:rPr lang="ru-RU" sz="1600" dirty="0"/>
              <a:t> математик Джон Непер, барон, </a:t>
            </a:r>
            <a:r>
              <a:rPr lang="ru-RU" sz="1600" dirty="0" err="1"/>
              <a:t>який</a:t>
            </a:r>
            <a:r>
              <a:rPr lang="ru-RU" sz="1600" dirty="0"/>
              <a:t> </a:t>
            </a:r>
            <a:r>
              <a:rPr lang="ru-RU" sz="1600" dirty="0" err="1"/>
              <a:t>займався</a:t>
            </a:r>
            <a:r>
              <a:rPr lang="ru-RU" sz="1600" dirty="0"/>
              <a:t> </a:t>
            </a:r>
            <a:r>
              <a:rPr lang="ru-RU" sz="1600" dirty="0" err="1"/>
              <a:t>різними</a:t>
            </a:r>
            <a:r>
              <a:rPr lang="ru-RU" sz="1600" dirty="0"/>
              <a:t> науками, особливо </a:t>
            </a:r>
            <a:r>
              <a:rPr lang="ru-RU" sz="1600" dirty="0" err="1"/>
              <a:t>астрономією</a:t>
            </a:r>
            <a:r>
              <a:rPr lang="ru-RU" sz="1600" dirty="0"/>
              <a:t> і математикою, </a:t>
            </a:r>
            <a:r>
              <a:rPr lang="ru-RU" sz="1600" dirty="0" err="1"/>
              <a:t>надрукував</a:t>
            </a:r>
            <a:r>
              <a:rPr lang="ru-RU" sz="1600" dirty="0"/>
              <a:t> </a:t>
            </a:r>
            <a:r>
              <a:rPr lang="ru-RU" sz="1600" dirty="0" err="1"/>
              <a:t>таблиці</a:t>
            </a:r>
            <a:r>
              <a:rPr lang="ru-RU" sz="1600" dirty="0"/>
              <a:t> </a:t>
            </a:r>
            <a:r>
              <a:rPr lang="ru-RU" sz="1600" dirty="0" err="1"/>
              <a:t>логарифмів</a:t>
            </a:r>
            <a:r>
              <a:rPr lang="ru-RU" sz="1600" dirty="0"/>
              <a:t> </a:t>
            </a:r>
            <a:r>
              <a:rPr lang="ru-RU" sz="1600" dirty="0" err="1"/>
              <a:t>тригонометричних</a:t>
            </a:r>
            <a:r>
              <a:rPr lang="ru-RU" sz="1600" dirty="0"/>
              <a:t> </a:t>
            </a:r>
            <a:r>
              <a:rPr lang="ru-RU" sz="1600" dirty="0" err="1"/>
              <a:t>функцій</a:t>
            </a:r>
            <a:r>
              <a:rPr lang="ru-RU" sz="1600" dirty="0"/>
              <a:t> </a:t>
            </a:r>
            <a:r>
              <a:rPr lang="ru-RU" sz="1600" dirty="0" err="1"/>
              <a:t>від</a:t>
            </a:r>
            <a:r>
              <a:rPr lang="ru-RU" sz="1600" dirty="0"/>
              <a:t> 0</a:t>
            </a:r>
            <a:r>
              <a:rPr lang="en-US" sz="1600" dirty="0"/>
              <a:t>º </a:t>
            </a:r>
            <a:r>
              <a:rPr lang="ru-RU" sz="1600" dirty="0"/>
              <a:t>до 90</a:t>
            </a:r>
            <a:r>
              <a:rPr lang="en-US" sz="1600" dirty="0"/>
              <a:t>º. </a:t>
            </a:r>
            <a:r>
              <a:rPr lang="ru-RU" sz="1600" dirty="0"/>
              <a:t>До </a:t>
            </a:r>
            <a:r>
              <a:rPr lang="ru-RU" sz="1600" dirty="0" err="1"/>
              <a:t>речі</a:t>
            </a:r>
            <a:r>
              <a:rPr lang="ru-RU" sz="1600" dirty="0"/>
              <a:t>, </a:t>
            </a:r>
            <a:r>
              <a:rPr lang="ru-RU" sz="1600" dirty="0" err="1"/>
              <a:t>натуральний</a:t>
            </a:r>
            <a:r>
              <a:rPr lang="ru-RU" sz="1600" dirty="0"/>
              <a:t> логарифм в честь Непера </a:t>
            </a:r>
            <a:r>
              <a:rPr lang="ru-RU" sz="1600" dirty="0" err="1"/>
              <a:t>називають</a:t>
            </a:r>
            <a:r>
              <a:rPr lang="ru-RU" sz="1600" dirty="0"/>
              <a:t> </a:t>
            </a:r>
            <a:r>
              <a:rPr lang="ru-RU" sz="1600" dirty="0" err="1"/>
              <a:t>Неперовим</a:t>
            </a:r>
            <a:r>
              <a:rPr lang="ru-RU" sz="1600" dirty="0"/>
              <a:t> логарифмом.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42987" y="609600"/>
            <a:ext cx="3804475" cy="48006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xmlns="" val="2217435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Ідея </a:t>
            </a:r>
            <a:r>
              <a:rPr lang="uk-UA" dirty="0" err="1" smtClean="0"/>
              <a:t>винекнення</a:t>
            </a:r>
            <a:r>
              <a:rPr lang="uk-UA" dirty="0" smtClean="0"/>
              <a:t> логарифмів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ru-RU" sz="1600" dirty="0" err="1"/>
              <a:t>Ідея</a:t>
            </a:r>
            <a:r>
              <a:rPr lang="ru-RU" sz="1600" dirty="0"/>
              <a:t> </a:t>
            </a:r>
            <a:r>
              <a:rPr lang="ru-RU" sz="1600" dirty="0" err="1"/>
              <a:t>десяткових</a:t>
            </a:r>
            <a:r>
              <a:rPr lang="ru-RU" sz="1600" dirty="0"/>
              <a:t> </a:t>
            </a:r>
            <a:r>
              <a:rPr lang="ru-RU" sz="1600" dirty="0" err="1"/>
              <a:t>логарифмів</a:t>
            </a:r>
            <a:r>
              <a:rPr lang="ru-RU" sz="1600" dirty="0"/>
              <a:t> </a:t>
            </a:r>
            <a:r>
              <a:rPr lang="ru-RU" sz="1600" dirty="0" err="1"/>
              <a:t>виникла</a:t>
            </a:r>
            <a:r>
              <a:rPr lang="ru-RU" sz="1600" dirty="0"/>
              <a:t> в </a:t>
            </a:r>
            <a:r>
              <a:rPr lang="ru-RU" sz="1600" dirty="0" err="1"/>
              <a:t>англійського</a:t>
            </a:r>
            <a:r>
              <a:rPr lang="ru-RU" sz="1600" dirty="0"/>
              <a:t> </a:t>
            </a:r>
            <a:r>
              <a:rPr lang="ru-RU" sz="1600" dirty="0" err="1"/>
              <a:t>професора</a:t>
            </a:r>
            <a:r>
              <a:rPr lang="ru-RU" sz="1600" dirty="0"/>
              <a:t> </a:t>
            </a:r>
            <a:r>
              <a:rPr lang="ru-RU" sz="1600" dirty="0" err="1"/>
              <a:t>Генрі</a:t>
            </a:r>
            <a:r>
              <a:rPr lang="ru-RU" sz="1600" dirty="0"/>
              <a:t> </a:t>
            </a:r>
            <a:r>
              <a:rPr lang="ru-RU" sz="1600" dirty="0" err="1"/>
              <a:t>Брігса</a:t>
            </a:r>
            <a:r>
              <a:rPr lang="ru-RU" sz="1600" dirty="0"/>
              <a:t>, </a:t>
            </a:r>
            <a:r>
              <a:rPr lang="ru-RU" sz="1600" dirty="0" err="1"/>
              <a:t>який</a:t>
            </a:r>
            <a:r>
              <a:rPr lang="ru-RU" sz="1600" dirty="0"/>
              <a:t> </a:t>
            </a:r>
            <a:r>
              <a:rPr lang="ru-RU" sz="1600" dirty="0" err="1"/>
              <a:t>після</a:t>
            </a:r>
            <a:r>
              <a:rPr lang="ru-RU" sz="1600" dirty="0"/>
              <a:t> </a:t>
            </a:r>
            <a:r>
              <a:rPr lang="ru-RU" sz="1600" dirty="0" err="1"/>
              <a:t>зустрічі</a:t>
            </a:r>
            <a:r>
              <a:rPr lang="ru-RU" sz="1600" dirty="0"/>
              <a:t> з Джоном Непером </a:t>
            </a:r>
            <a:r>
              <a:rPr lang="ru-RU" sz="1600" dirty="0" err="1"/>
              <a:t>вже</a:t>
            </a:r>
            <a:r>
              <a:rPr lang="ru-RU" sz="1600" dirty="0"/>
              <a:t> в 1617 </a:t>
            </a:r>
            <a:r>
              <a:rPr lang="ru-RU" sz="1600" dirty="0" err="1"/>
              <a:t>році</a:t>
            </a:r>
            <a:r>
              <a:rPr lang="ru-RU" sz="1600" dirty="0"/>
              <a:t> </a:t>
            </a:r>
            <a:r>
              <a:rPr lang="ru-RU" sz="1600" dirty="0" err="1"/>
              <a:t>опублікував</a:t>
            </a:r>
            <a:r>
              <a:rPr lang="ru-RU" sz="1600" dirty="0"/>
              <a:t> </a:t>
            </a:r>
            <a:r>
              <a:rPr lang="ru-RU" sz="1600" dirty="0" err="1"/>
              <a:t>такі</a:t>
            </a:r>
            <a:r>
              <a:rPr lang="ru-RU" sz="1600" dirty="0"/>
              <a:t> </a:t>
            </a:r>
            <a:r>
              <a:rPr lang="ru-RU" sz="1600" dirty="0" err="1"/>
              <a:t>таблиці</a:t>
            </a:r>
            <a:r>
              <a:rPr lang="ru-RU" sz="1600" dirty="0"/>
              <a:t> для чисел </a:t>
            </a:r>
            <a:r>
              <a:rPr lang="ru-RU" sz="1600" dirty="0" err="1"/>
              <a:t>першої</a:t>
            </a:r>
            <a:r>
              <a:rPr lang="ru-RU" sz="1600" dirty="0"/>
              <a:t> </a:t>
            </a:r>
            <a:r>
              <a:rPr lang="ru-RU" sz="1600" dirty="0" err="1"/>
              <a:t>тисячі</a:t>
            </a:r>
            <a:r>
              <a:rPr lang="ru-RU" sz="1600" dirty="0"/>
              <a:t>. </a:t>
            </a:r>
            <a:r>
              <a:rPr lang="ru-RU" sz="1600" dirty="0" err="1"/>
              <a:t>Після</a:t>
            </a:r>
            <a:r>
              <a:rPr lang="ru-RU" sz="1600" dirty="0"/>
              <a:t> </a:t>
            </a:r>
            <a:r>
              <a:rPr lang="ru-RU" sz="1600" dirty="0" err="1"/>
              <a:t>цього</a:t>
            </a:r>
            <a:r>
              <a:rPr lang="ru-RU" sz="1600" dirty="0"/>
              <a:t> </a:t>
            </a:r>
            <a:r>
              <a:rPr lang="ru-RU" sz="1600" dirty="0" err="1"/>
              <a:t>менше</a:t>
            </a:r>
            <a:r>
              <a:rPr lang="ru-RU" sz="1600" dirty="0"/>
              <a:t> </a:t>
            </a:r>
            <a:r>
              <a:rPr lang="ru-RU" sz="1600" dirty="0" err="1"/>
              <a:t>ніж</a:t>
            </a:r>
            <a:r>
              <a:rPr lang="ru-RU" sz="1600" dirty="0"/>
              <a:t> за 7 </a:t>
            </a:r>
            <a:r>
              <a:rPr lang="ru-RU" sz="1600" dirty="0" err="1"/>
              <a:t>років</a:t>
            </a:r>
            <a:r>
              <a:rPr lang="ru-RU" sz="1600" dirty="0"/>
              <a:t> </a:t>
            </a:r>
            <a:r>
              <a:rPr lang="ru-RU" sz="1600" dirty="0" err="1"/>
              <a:t>він</a:t>
            </a:r>
            <a:r>
              <a:rPr lang="ru-RU" sz="1600" dirty="0"/>
              <a:t> </a:t>
            </a:r>
            <a:r>
              <a:rPr lang="ru-RU" sz="1600" dirty="0" err="1"/>
              <a:t>обчислив</a:t>
            </a:r>
            <a:r>
              <a:rPr lang="ru-RU" sz="1600" dirty="0"/>
              <a:t> 30000 </a:t>
            </a:r>
            <a:r>
              <a:rPr lang="ru-RU" sz="1600" dirty="0" err="1"/>
              <a:t>логарифмів</a:t>
            </a:r>
            <a:r>
              <a:rPr lang="ru-RU" sz="1600" dirty="0"/>
              <a:t> з 14 </a:t>
            </a:r>
            <a:r>
              <a:rPr lang="ru-RU" sz="1600" dirty="0" err="1"/>
              <a:t>десятковими</a:t>
            </a:r>
            <a:r>
              <a:rPr lang="ru-RU" sz="1600" dirty="0"/>
              <a:t> знаками.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53295" y="188640"/>
            <a:ext cx="3347097" cy="522156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xmlns="" val="1875132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…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ru-RU" sz="1600" dirty="0"/>
              <a:t>У 1628 </a:t>
            </a:r>
            <a:r>
              <a:rPr lang="ru-RU" sz="1600" dirty="0" err="1"/>
              <a:t>році</a:t>
            </a:r>
            <a:r>
              <a:rPr lang="ru-RU" sz="1600" dirty="0"/>
              <a:t> </a:t>
            </a:r>
            <a:r>
              <a:rPr lang="ru-RU" sz="1600" dirty="0" err="1"/>
              <a:t>голландський</a:t>
            </a:r>
            <a:r>
              <a:rPr lang="ru-RU" sz="1600" dirty="0"/>
              <a:t> математик </a:t>
            </a:r>
            <a:r>
              <a:rPr lang="ru-RU" sz="1600" dirty="0" err="1"/>
              <a:t>А.Влакк</a:t>
            </a:r>
            <a:r>
              <a:rPr lang="ru-RU" sz="1600" dirty="0"/>
              <a:t> </a:t>
            </a:r>
            <a:r>
              <a:rPr lang="ru-RU" sz="1600" dirty="0" err="1"/>
              <a:t>доповнив</a:t>
            </a:r>
            <a:r>
              <a:rPr lang="ru-RU" sz="1600" dirty="0"/>
              <a:t>  </a:t>
            </a:r>
            <a:r>
              <a:rPr lang="ru-RU" sz="1600" dirty="0" err="1"/>
              <a:t>їх</a:t>
            </a:r>
            <a:r>
              <a:rPr lang="ru-RU" sz="1600" dirty="0"/>
              <a:t>, а на </a:t>
            </a:r>
            <a:r>
              <a:rPr lang="ru-RU" sz="1600" dirty="0" err="1"/>
              <a:t>основі</a:t>
            </a:r>
            <a:r>
              <a:rPr lang="ru-RU" sz="1600" dirty="0"/>
              <a:t> </a:t>
            </a:r>
            <a:r>
              <a:rPr lang="ru-RU" sz="1600" dirty="0" err="1"/>
              <a:t>цих</a:t>
            </a:r>
            <a:r>
              <a:rPr lang="ru-RU" sz="1600" dirty="0"/>
              <a:t> </a:t>
            </a:r>
            <a:r>
              <a:rPr lang="ru-RU" sz="1600" dirty="0" err="1"/>
              <a:t>таблиць</a:t>
            </a:r>
            <a:r>
              <a:rPr lang="ru-RU" sz="1600" dirty="0"/>
              <a:t> у 1703 </a:t>
            </a:r>
            <a:r>
              <a:rPr lang="ru-RU" sz="1600" dirty="0" err="1"/>
              <a:t>році</a:t>
            </a:r>
            <a:r>
              <a:rPr lang="ru-RU" sz="1600" dirty="0"/>
              <a:t> в </a:t>
            </a:r>
            <a:r>
              <a:rPr lang="ru-RU" sz="1600" dirty="0" err="1"/>
              <a:t>Росії</a:t>
            </a:r>
            <a:r>
              <a:rPr lang="ru-RU" sz="1600" dirty="0"/>
              <a:t> </a:t>
            </a:r>
            <a:r>
              <a:rPr lang="ru-RU" sz="1600" dirty="0" err="1"/>
              <a:t>були</a:t>
            </a:r>
            <a:r>
              <a:rPr lang="ru-RU" sz="1600" dirty="0"/>
              <a:t> </a:t>
            </a:r>
            <a:r>
              <a:rPr lang="ru-RU" sz="1600" dirty="0" err="1"/>
              <a:t>надруковані</a:t>
            </a:r>
            <a:r>
              <a:rPr lang="ru-RU" sz="1600" dirty="0"/>
              <a:t> </a:t>
            </a:r>
            <a:r>
              <a:rPr lang="ru-RU" sz="1600" dirty="0" err="1"/>
              <a:t>таблиці</a:t>
            </a:r>
            <a:r>
              <a:rPr lang="ru-RU" sz="1600" dirty="0"/>
              <a:t> </a:t>
            </a:r>
            <a:r>
              <a:rPr lang="ru-RU" sz="1600" dirty="0" err="1"/>
              <a:t>логарифмів</a:t>
            </a:r>
            <a:r>
              <a:rPr lang="ru-RU" sz="1600" dirty="0"/>
              <a:t> </a:t>
            </a:r>
            <a:r>
              <a:rPr lang="ru-RU" sz="1600" dirty="0" err="1"/>
              <a:t>синусів</a:t>
            </a:r>
            <a:r>
              <a:rPr lang="ru-RU" sz="1600" dirty="0"/>
              <a:t> та </a:t>
            </a:r>
            <a:r>
              <a:rPr lang="ru-RU" sz="1600" dirty="0" err="1"/>
              <a:t>косинусів</a:t>
            </a:r>
            <a:r>
              <a:rPr lang="ru-RU" sz="1600" dirty="0"/>
              <a:t>. </a:t>
            </a:r>
            <a:r>
              <a:rPr lang="ru-RU" sz="1600" dirty="0" err="1"/>
              <a:t>Ці</a:t>
            </a:r>
            <a:r>
              <a:rPr lang="ru-RU" sz="1600" dirty="0"/>
              <a:t> </a:t>
            </a:r>
            <a:r>
              <a:rPr lang="ru-RU" sz="1600" dirty="0" err="1"/>
              <a:t>таблиці</a:t>
            </a:r>
            <a:r>
              <a:rPr lang="ru-RU" sz="1600" dirty="0"/>
              <a:t> </a:t>
            </a:r>
            <a:r>
              <a:rPr lang="ru-RU" sz="1600" dirty="0" err="1"/>
              <a:t>допомагали</a:t>
            </a:r>
            <a:r>
              <a:rPr lang="ru-RU" sz="1600" dirty="0"/>
              <a:t> астрономам і </a:t>
            </a:r>
            <a:r>
              <a:rPr lang="ru-RU" sz="1600" dirty="0" err="1"/>
              <a:t>інженерам</a:t>
            </a:r>
            <a:r>
              <a:rPr lang="ru-RU" sz="1600" dirty="0"/>
              <a:t>, </a:t>
            </a:r>
            <a:r>
              <a:rPr lang="ru-RU" sz="1600" dirty="0" err="1"/>
              <a:t>скорочуючи</a:t>
            </a:r>
            <a:r>
              <a:rPr lang="ru-RU" sz="1600" dirty="0"/>
              <a:t> час на </a:t>
            </a:r>
            <a:r>
              <a:rPr lang="ru-RU" sz="1600" dirty="0" err="1"/>
              <a:t>обчислення</a:t>
            </a:r>
            <a:r>
              <a:rPr lang="ru-RU" sz="1600" dirty="0"/>
              <a:t>, а </a:t>
            </a:r>
            <a:r>
              <a:rPr lang="ru-RU" sz="1600" dirty="0" err="1"/>
              <a:t>отже</a:t>
            </a:r>
            <a:r>
              <a:rPr lang="ru-RU" sz="1600" dirty="0"/>
              <a:t>, як сказав </a:t>
            </a:r>
            <a:r>
              <a:rPr lang="ru-RU" sz="1600" dirty="0" err="1"/>
              <a:t>знаменитий</a:t>
            </a:r>
            <a:r>
              <a:rPr lang="ru-RU" sz="1600" dirty="0"/>
              <a:t> </a:t>
            </a:r>
            <a:r>
              <a:rPr lang="ru-RU" sz="1600" dirty="0" err="1"/>
              <a:t>французький</a:t>
            </a:r>
            <a:r>
              <a:rPr lang="ru-RU" sz="1600" dirty="0"/>
              <a:t> </a:t>
            </a:r>
            <a:r>
              <a:rPr lang="ru-RU" sz="1600" dirty="0" err="1"/>
              <a:t>вчений</a:t>
            </a:r>
            <a:r>
              <a:rPr lang="ru-RU" sz="1600" dirty="0"/>
              <a:t> Лаплас, "</a:t>
            </a:r>
            <a:r>
              <a:rPr lang="ru-RU" sz="1600" dirty="0" err="1"/>
              <a:t>продовжували</a:t>
            </a:r>
            <a:r>
              <a:rPr lang="ru-RU" sz="1600" dirty="0"/>
              <a:t> </a:t>
            </a:r>
            <a:r>
              <a:rPr lang="ru-RU" sz="1600" dirty="0" err="1"/>
              <a:t>життя</a:t>
            </a:r>
            <a:r>
              <a:rPr lang="ru-RU" sz="1600" dirty="0"/>
              <a:t> </a:t>
            </a:r>
            <a:r>
              <a:rPr lang="ru-RU" sz="1600" dirty="0" err="1"/>
              <a:t>обчислювачам</a:t>
            </a:r>
            <a:r>
              <a:rPr lang="ru-RU" sz="1600" dirty="0"/>
              <a:t>".</a:t>
            </a:r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72000" y="764704"/>
            <a:ext cx="4104455" cy="446449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xmlns="" val="25193514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…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ru-RU" sz="1600" dirty="0"/>
              <a:t>Для </a:t>
            </a:r>
            <a:r>
              <a:rPr lang="ru-RU" sz="1600" dirty="0" err="1"/>
              <a:t>обчислення</a:t>
            </a:r>
            <a:r>
              <a:rPr lang="ru-RU" sz="1600" dirty="0"/>
              <a:t> </a:t>
            </a:r>
            <a:r>
              <a:rPr lang="ru-RU" sz="1600" dirty="0" err="1"/>
              <a:t>логарифмів</a:t>
            </a:r>
            <a:r>
              <a:rPr lang="ru-RU" sz="1600" dirty="0"/>
              <a:t> </a:t>
            </a:r>
            <a:r>
              <a:rPr lang="ru-RU" sz="1600" dirty="0" err="1"/>
              <a:t>довгий</a:t>
            </a:r>
            <a:r>
              <a:rPr lang="ru-RU" sz="1600" dirty="0"/>
              <a:t> час </a:t>
            </a:r>
            <a:r>
              <a:rPr lang="ru-RU" sz="1600" dirty="0" err="1"/>
              <a:t>використовували</a:t>
            </a:r>
            <a:r>
              <a:rPr lang="ru-RU" sz="1600" dirty="0"/>
              <a:t> </a:t>
            </a:r>
            <a:r>
              <a:rPr lang="ru-RU" sz="1600" dirty="0" err="1"/>
              <a:t>логарифмічну</a:t>
            </a:r>
            <a:r>
              <a:rPr lang="ru-RU" sz="1600" dirty="0"/>
              <a:t> </a:t>
            </a:r>
            <a:r>
              <a:rPr lang="ru-RU" sz="1600" dirty="0" err="1"/>
              <a:t>лінійку</a:t>
            </a:r>
            <a:r>
              <a:rPr lang="ru-RU" sz="1600" dirty="0"/>
              <a:t>, яку </a:t>
            </a:r>
            <a:r>
              <a:rPr lang="ru-RU" sz="1600" dirty="0" err="1"/>
              <a:t>сконструював</a:t>
            </a:r>
            <a:r>
              <a:rPr lang="ru-RU" sz="1600" dirty="0"/>
              <a:t> </a:t>
            </a:r>
            <a:r>
              <a:rPr lang="ru-RU" sz="1600" dirty="0" err="1"/>
              <a:t>англійський</a:t>
            </a:r>
            <a:r>
              <a:rPr lang="ru-RU" sz="1600" dirty="0"/>
              <a:t> математик, </a:t>
            </a:r>
            <a:r>
              <a:rPr lang="ru-RU" sz="1600" dirty="0" err="1"/>
              <a:t>священик</a:t>
            </a:r>
            <a:r>
              <a:rPr lang="ru-RU" sz="1600" dirty="0"/>
              <a:t> </a:t>
            </a:r>
            <a:r>
              <a:rPr lang="ru-RU" sz="1600" dirty="0" err="1"/>
              <a:t>Оутред</a:t>
            </a:r>
            <a:r>
              <a:rPr lang="ru-RU" sz="1600" dirty="0"/>
              <a:t> в 17 ст. </a:t>
            </a:r>
            <a:r>
              <a:rPr lang="ru-RU" sz="1600" dirty="0" err="1"/>
              <a:t>Близько</a:t>
            </a:r>
            <a:r>
              <a:rPr lang="ru-RU" sz="1600" dirty="0"/>
              <a:t> 350 </a:t>
            </a:r>
            <a:r>
              <a:rPr lang="ru-RU" sz="1600" dirty="0" err="1"/>
              <a:t>років</a:t>
            </a:r>
            <a:r>
              <a:rPr lang="ru-RU" sz="1600" dirty="0"/>
              <a:t> вона </a:t>
            </a:r>
            <a:r>
              <a:rPr lang="ru-RU" sz="1600" dirty="0" err="1"/>
              <a:t>залишалася</a:t>
            </a:r>
            <a:r>
              <a:rPr lang="ru-RU" sz="1600" dirty="0"/>
              <a:t> </a:t>
            </a:r>
            <a:r>
              <a:rPr lang="ru-RU" sz="1600" dirty="0" err="1"/>
              <a:t>надійним</a:t>
            </a:r>
            <a:r>
              <a:rPr lang="ru-RU" sz="1600" dirty="0"/>
              <a:t> </a:t>
            </a:r>
            <a:r>
              <a:rPr lang="ru-RU" sz="1600" dirty="0" err="1"/>
              <a:t>апаратом</a:t>
            </a:r>
            <a:r>
              <a:rPr lang="ru-RU" sz="1600" dirty="0"/>
              <a:t> для </a:t>
            </a:r>
            <a:r>
              <a:rPr lang="ru-RU" sz="1600" dirty="0" err="1"/>
              <a:t>наближених</a:t>
            </a:r>
            <a:r>
              <a:rPr lang="ru-RU" sz="1600" dirty="0"/>
              <a:t>, але </a:t>
            </a:r>
            <a:r>
              <a:rPr lang="ru-RU" sz="1600" dirty="0" err="1"/>
              <a:t>швидких</a:t>
            </a:r>
            <a:r>
              <a:rPr lang="ru-RU" sz="1600" dirty="0"/>
              <a:t> </a:t>
            </a:r>
            <a:r>
              <a:rPr lang="ru-RU" sz="1600" dirty="0" err="1"/>
              <a:t>обчислень</a:t>
            </a:r>
            <a:r>
              <a:rPr lang="ru-RU" sz="1600" dirty="0"/>
              <a:t>. Але час </a:t>
            </a:r>
            <a:r>
              <a:rPr lang="ru-RU" sz="1600" dirty="0" err="1"/>
              <a:t>іде</a:t>
            </a:r>
            <a:r>
              <a:rPr lang="ru-RU" sz="1600" dirty="0"/>
              <a:t>, наука і </a:t>
            </a:r>
            <a:r>
              <a:rPr lang="ru-RU" sz="1600" dirty="0" err="1"/>
              <a:t>техніка</a:t>
            </a:r>
            <a:r>
              <a:rPr lang="ru-RU" sz="1600" dirty="0"/>
              <a:t> </a:t>
            </a:r>
            <a:r>
              <a:rPr lang="ru-RU" sz="1600" dirty="0" err="1"/>
              <a:t>рухаються</a:t>
            </a:r>
            <a:r>
              <a:rPr lang="ru-RU" sz="1600" dirty="0"/>
              <a:t> вперед, і на </a:t>
            </a:r>
            <a:r>
              <a:rPr lang="ru-RU" sz="1600" dirty="0" err="1"/>
              <a:t>зміну</a:t>
            </a:r>
            <a:r>
              <a:rPr lang="ru-RU" sz="1600" dirty="0"/>
              <a:t> </a:t>
            </a:r>
            <a:r>
              <a:rPr lang="ru-RU" sz="1600" dirty="0" err="1"/>
              <a:t>логарифмічній</a:t>
            </a:r>
            <a:r>
              <a:rPr lang="ru-RU" sz="1600" dirty="0"/>
              <a:t> </a:t>
            </a:r>
            <a:r>
              <a:rPr lang="ru-RU" sz="1600" dirty="0" err="1"/>
              <a:t>лінійці</a:t>
            </a:r>
            <a:r>
              <a:rPr lang="ru-RU" sz="1600" dirty="0"/>
              <a:t> </a:t>
            </a:r>
            <a:r>
              <a:rPr lang="ru-RU" sz="1600" dirty="0" err="1"/>
              <a:t>прийшов</a:t>
            </a:r>
            <a:r>
              <a:rPr lang="ru-RU" sz="1600" dirty="0"/>
              <a:t> </a:t>
            </a:r>
            <a:r>
              <a:rPr lang="ru-RU" sz="1600" dirty="0" err="1"/>
              <a:t>мікрокалькулятор</a:t>
            </a:r>
            <a:r>
              <a:rPr lang="ru-RU" sz="1600" dirty="0"/>
              <a:t>.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0404" y="609600"/>
            <a:ext cx="3501996" cy="505164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xmlns="" val="10763820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120</TotalTime>
  <Words>329</Words>
  <Application>Microsoft Office PowerPoint</Application>
  <PresentationFormat>Экран (4:3)</PresentationFormat>
  <Paragraphs>13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Трек</vt:lpstr>
      <vt:lpstr>Історія винекнення логарифмів </vt:lpstr>
      <vt:lpstr> З історичних джерел:</vt:lpstr>
      <vt:lpstr>Видання таблиць логарифмів </vt:lpstr>
      <vt:lpstr>Неперові логарифми</vt:lpstr>
      <vt:lpstr>Ідея винекнення логарифмів</vt:lpstr>
      <vt:lpstr>…</vt:lpstr>
      <vt:lpstr>…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Історія винекнення логарифмів</dc:title>
  <dc:creator>Sveta</dc:creator>
  <cp:lastModifiedBy>Full</cp:lastModifiedBy>
  <cp:revision>6</cp:revision>
  <dcterms:created xsi:type="dcterms:W3CDTF">2013-12-17T17:30:32Z</dcterms:created>
  <dcterms:modified xsi:type="dcterms:W3CDTF">2014-06-03T07:45:25Z</dcterms:modified>
</cp:coreProperties>
</file>