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B6FC88-8217-416C-825F-3069EA56E644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F687A6-D743-43B5-B2F9-20293A2D91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13" Type="http://schemas.openxmlformats.org/officeDocument/2006/relationships/image" Target="../media/image29.gif"/><Relationship Id="rId3" Type="http://schemas.openxmlformats.org/officeDocument/2006/relationships/image" Target="../media/image19.gif"/><Relationship Id="rId7" Type="http://schemas.openxmlformats.org/officeDocument/2006/relationships/image" Target="../media/image23.gif"/><Relationship Id="rId12" Type="http://schemas.openxmlformats.org/officeDocument/2006/relationships/image" Target="../media/image28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11" Type="http://schemas.openxmlformats.org/officeDocument/2006/relationships/image" Target="../media/image27.gif"/><Relationship Id="rId5" Type="http://schemas.openxmlformats.org/officeDocument/2006/relationships/image" Target="../media/image21.gif"/><Relationship Id="rId10" Type="http://schemas.openxmlformats.org/officeDocument/2006/relationships/image" Target="../media/image26.gif"/><Relationship Id="rId4" Type="http://schemas.openxmlformats.org/officeDocument/2006/relationships/image" Target="../media/image20.gif"/><Relationship Id="rId9" Type="http://schemas.openxmlformats.org/officeDocument/2006/relationships/image" Target="../media/image25.gif"/><Relationship Id="rId1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34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gif"/><Relationship Id="rId5" Type="http://schemas.openxmlformats.org/officeDocument/2006/relationships/image" Target="../media/image32.gif"/><Relationship Id="rId4" Type="http://schemas.openxmlformats.org/officeDocument/2006/relationships/image" Target="../media/image3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2857496"/>
            <a:ext cx="3571900" cy="2357454"/>
          </a:xfrm>
        </p:spPr>
        <p:txBody>
          <a:bodyPr>
            <a:normAutofit/>
          </a:bodyPr>
          <a:lstStyle/>
          <a:p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Выполнили</a:t>
            </a:r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142984"/>
            <a:ext cx="750099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/>
              </a:rPr>
              <a:t>Теоремы Гульдина–</a:t>
            </a:r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/>
              </a:rPr>
              <a:t>Паппа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15106"/>
          </a:xfrm>
        </p:spPr>
        <p:txBody>
          <a:bodyPr>
            <a:normAutofit fontScale="85000" lnSpcReduction="20000"/>
          </a:bodyPr>
          <a:lstStyle/>
          <a:p>
            <a:r>
              <a:rPr lang="ru-RU" sz="1900" dirty="0" smtClean="0"/>
              <a:t>Выведем теоремы, связывающие площадь поверхности (соответственно, объем тела) вращения с центром тяжести вращающейся дуги (соответственно, криволинейной трапеции).</a:t>
            </a:r>
          </a:p>
          <a:p>
            <a:pPr>
              <a:buNone/>
            </a:pP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sz="1900" dirty="0" smtClean="0"/>
              <a:t>Пусть поверхность</a:t>
            </a:r>
            <a:r>
              <a:rPr lang="en-US" sz="1900" dirty="0" smtClean="0"/>
              <a:t>   </a:t>
            </a:r>
            <a:r>
              <a:rPr lang="ru-RU" sz="1900" dirty="0" smtClean="0"/>
              <a:t> образована вращением дуги </a:t>
            </a:r>
            <a:r>
              <a:rPr lang="en-US" sz="1900" dirty="0" smtClean="0"/>
              <a:t>   </a:t>
            </a:r>
            <a:r>
              <a:rPr lang="ru-RU" sz="1900" dirty="0" smtClean="0"/>
              <a:t>, имеющей длину</a:t>
            </a:r>
            <a:r>
              <a:rPr lang="en-US" sz="1900" dirty="0" smtClean="0"/>
              <a:t>  </a:t>
            </a:r>
            <a:r>
              <a:rPr lang="ru-RU" sz="1900" dirty="0" smtClean="0"/>
              <a:t> . Мы знаем, что ордината центра тяжести этой дуги выражается формулой</a:t>
            </a:r>
          </a:p>
          <a:p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/>
            </a:r>
            <a:br>
              <a:rPr lang="ru-RU" sz="1900" dirty="0" smtClean="0"/>
            </a:br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r>
              <a:rPr lang="ru-RU" sz="1900" dirty="0" smtClean="0"/>
              <a:t>Так как площадь поверхности вращения выражается интегралом</a:t>
            </a:r>
          </a:p>
          <a:p>
            <a:pPr>
              <a:buNone/>
            </a:pPr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     </a:t>
            </a:r>
            <a:r>
              <a:rPr lang="ru-RU" sz="1900" dirty="0" smtClean="0"/>
              <a:t>то из этого равенства следует, что </a:t>
            </a:r>
            <a:endParaRPr lang="en-US" sz="1900" dirty="0" smtClean="0"/>
          </a:p>
          <a:p>
            <a:endParaRPr lang="en-US" sz="2000" dirty="0" smtClean="0"/>
          </a:p>
          <a:p>
            <a:r>
              <a:rPr lang="ru-RU" sz="2000" dirty="0" smtClean="0"/>
              <a:t>Мы доказали следующее утверждение, называемое </a:t>
            </a:r>
            <a:r>
              <a:rPr lang="ru-RU" sz="2000" b="1" i="1" dirty="0" smtClean="0"/>
              <a:t>первой теоремой Гульдина–</a:t>
            </a:r>
            <a:r>
              <a:rPr lang="ru-RU" sz="2000" b="1" i="1" dirty="0" err="1" smtClean="0"/>
              <a:t>Паппа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Площадь поверхности, полученной от вращения кривой вокруг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непересекающей</a:t>
            </a:r>
            <a:r>
              <a:rPr lang="ru-RU" sz="2000" b="1" i="1" dirty="0" smtClean="0">
                <a:solidFill>
                  <a:srgbClr val="FF0000"/>
                </a:solidFill>
              </a:rPr>
              <a:t> ее оси, равна произведению длины </a:t>
            </a:r>
            <a:r>
              <a:rPr lang="en-US" sz="2000" b="1" i="1" dirty="0" smtClean="0">
                <a:solidFill>
                  <a:srgbClr val="FF0000"/>
                </a:solidFill>
              </a:rPr>
              <a:t>    </a:t>
            </a:r>
            <a:r>
              <a:rPr lang="ru-RU" sz="2000" b="1" i="1" dirty="0" smtClean="0">
                <a:solidFill>
                  <a:srgbClr val="FF0000"/>
                </a:solidFill>
              </a:rPr>
              <a:t>дуги этой кривой на длину окружности, описанной центром тяжести </a:t>
            </a:r>
            <a:r>
              <a:rPr lang="en-US" sz="2000" b="1" i="1" dirty="0" smtClean="0">
                <a:solidFill>
                  <a:srgbClr val="FF0000"/>
                </a:solidFill>
              </a:rPr>
              <a:t>    </a:t>
            </a:r>
            <a:r>
              <a:rPr lang="ru-RU" sz="2000" b="1" i="1" dirty="0" smtClean="0">
                <a:solidFill>
                  <a:srgbClr val="FF0000"/>
                </a:solidFill>
              </a:rPr>
              <a:t>этой кривой.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1900" dirty="0" smtClean="0"/>
          </a:p>
          <a:p>
            <a:endParaRPr lang="ru-RU" dirty="0"/>
          </a:p>
        </p:txBody>
      </p:sp>
      <p:pic>
        <p:nvPicPr>
          <p:cNvPr id="1027" name="Picture 3" descr="C:\Users\Элизиум\Desktop\mathte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994373" flipV="1">
            <a:off x="2650756" y="1148727"/>
            <a:ext cx="211001" cy="274302"/>
          </a:xfrm>
          <a:prstGeom prst="rect">
            <a:avLst/>
          </a:prstGeom>
          <a:noFill/>
        </p:spPr>
      </p:pic>
      <p:pic>
        <p:nvPicPr>
          <p:cNvPr id="1028" name="Picture 4" descr="C:\Users\Элизиум\Desktop\mathte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214422"/>
            <a:ext cx="181343" cy="214314"/>
          </a:xfrm>
          <a:prstGeom prst="rect">
            <a:avLst/>
          </a:prstGeom>
          <a:noFill/>
        </p:spPr>
      </p:pic>
      <p:pic>
        <p:nvPicPr>
          <p:cNvPr id="1029" name="Picture 5" descr="C:\Users\Элизиум\Desktop\matht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96758">
            <a:off x="7873152" y="1152461"/>
            <a:ext cx="180244" cy="271016"/>
          </a:xfrm>
          <a:prstGeom prst="rect">
            <a:avLst/>
          </a:prstGeom>
          <a:noFill/>
        </p:spPr>
      </p:pic>
      <p:pic>
        <p:nvPicPr>
          <p:cNvPr id="1030" name="Picture 6" descr="C:\Users\Элизиум\Desktop\mathtex.cgi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15385" y="1643050"/>
            <a:ext cx="3095647" cy="1000132"/>
          </a:xfrm>
          <a:prstGeom prst="rect">
            <a:avLst/>
          </a:prstGeom>
          <a:noFill/>
        </p:spPr>
      </p:pic>
      <p:pic>
        <p:nvPicPr>
          <p:cNvPr id="1031" name="Picture 7" descr="C:\Users\Элизиум\Desktop\mathtex.cgi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3143248"/>
            <a:ext cx="3429024" cy="1043616"/>
          </a:xfrm>
          <a:prstGeom prst="rect">
            <a:avLst/>
          </a:prstGeom>
          <a:noFill/>
        </p:spPr>
      </p:pic>
      <p:pic>
        <p:nvPicPr>
          <p:cNvPr id="1034" name="Picture 10" descr="C:\Users\Элизиум\Desktop\mathtex.cgi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4357694"/>
            <a:ext cx="1715628" cy="383759"/>
          </a:xfrm>
          <a:prstGeom prst="rect">
            <a:avLst/>
          </a:prstGeom>
          <a:noFill/>
        </p:spPr>
      </p:pic>
      <p:pic>
        <p:nvPicPr>
          <p:cNvPr id="13" name="Picture 5" descr="C:\Users\Элизиум\Desktop\matht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96758">
            <a:off x="6658708" y="5867369"/>
            <a:ext cx="180244" cy="271016"/>
          </a:xfrm>
          <a:prstGeom prst="rect">
            <a:avLst/>
          </a:prstGeom>
          <a:noFill/>
        </p:spPr>
      </p:pic>
      <p:pic>
        <p:nvPicPr>
          <p:cNvPr id="1035" name="Picture 11" descr="C:\Users\Элизиум\Desktop\mathtex.cgi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8" y="6072206"/>
            <a:ext cx="252395" cy="216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429684" cy="621510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Аналогично, из формулы, выражающей ординату центра тяжести криволинейной трапеции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                     </a:t>
            </a:r>
            <a:r>
              <a:rPr lang="ru-RU" sz="2000" dirty="0" smtClean="0"/>
              <a:t> и формулы объема тела вращения 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ru-RU" sz="2000" dirty="0" smtClean="0"/>
              <a:t>получаем</a:t>
            </a:r>
            <a:r>
              <a:rPr lang="en-US" sz="2000" dirty="0" smtClean="0"/>
              <a:t>       </a:t>
            </a:r>
            <a:r>
              <a:rPr lang="ru-RU" sz="2000" dirty="0" smtClean="0"/>
              <a:t>               ,т. е. следующее утверждение, называемое </a:t>
            </a:r>
            <a:r>
              <a:rPr lang="ru-RU" sz="2000" b="1" i="1" dirty="0" smtClean="0"/>
              <a:t>второй теоремой Гульдина–</a:t>
            </a:r>
            <a:r>
              <a:rPr lang="ru-RU" sz="2000" b="1" i="1" dirty="0" err="1" smtClean="0"/>
              <a:t>Паппа</a:t>
            </a:r>
            <a:r>
              <a:rPr lang="ru-RU" sz="2000" b="1" i="1" dirty="0" smtClean="0"/>
              <a:t>: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Объем тела, полученного от вращения плоской фигуры вокруг </a:t>
            </a:r>
            <a:r>
              <a:rPr lang="ru-RU" sz="2000" i="1" dirty="0" err="1" smtClean="0">
                <a:solidFill>
                  <a:srgbClr val="FF0000"/>
                </a:solidFill>
              </a:rPr>
              <a:t>непересекающей</a:t>
            </a:r>
            <a:r>
              <a:rPr lang="ru-RU" sz="2000" i="1" dirty="0" smtClean="0">
                <a:solidFill>
                  <a:srgbClr val="FF0000"/>
                </a:solidFill>
              </a:rPr>
              <a:t> ее оси, равен произведению площади этой фигуры на длину окружности, описанной центром тяжести этой фигуры.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Пользуясь этими двумя теоремами, можно в ряде случаев упростить процесс вычисления поверхности или объема тела вращения.</a:t>
            </a:r>
          </a:p>
          <a:p>
            <a:endParaRPr lang="ru-RU" sz="2000" dirty="0"/>
          </a:p>
        </p:txBody>
      </p:sp>
      <p:pic>
        <p:nvPicPr>
          <p:cNvPr id="2050" name="Picture 2" descr="C:\Users\Элизиум\Desktop\mathe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857232"/>
            <a:ext cx="1423990" cy="1048928"/>
          </a:xfrm>
          <a:prstGeom prst="rect">
            <a:avLst/>
          </a:prstGeom>
          <a:noFill/>
        </p:spPr>
      </p:pic>
      <p:pic>
        <p:nvPicPr>
          <p:cNvPr id="2051" name="Picture 3" descr="C:\Users\Элизиум\Desktop\mate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071678"/>
            <a:ext cx="1357322" cy="428628"/>
          </a:xfrm>
          <a:prstGeom prst="rect">
            <a:avLst/>
          </a:prstGeom>
          <a:noFill/>
        </p:spPr>
      </p:pic>
      <p:pic>
        <p:nvPicPr>
          <p:cNvPr id="2052" name="Picture 4" descr="C:\Users\Элизиум\Desktop\matht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857232"/>
            <a:ext cx="1571636" cy="1100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786282" y="1500174"/>
            <a:ext cx="4143436" cy="4948068"/>
          </a:xfrm>
        </p:spPr>
        <p:txBody>
          <a:bodyPr/>
          <a:lstStyle/>
          <a:p>
            <a:pPr>
              <a:buNone/>
            </a:pPr>
            <a:r>
              <a:rPr lang="ru-RU" sz="1600" b="1" i="1" dirty="0" smtClean="0"/>
              <a:t>    </a:t>
            </a:r>
            <a:r>
              <a:rPr lang="ru-RU" sz="1800" b="1" i="1" dirty="0" smtClean="0"/>
              <a:t>Решение.</a:t>
            </a:r>
            <a:r>
              <a:rPr lang="ru-RU" sz="1800" dirty="0" smtClean="0"/>
              <a:t> Так как длина данной окружности равна       , а длина окружности, описанной центром тяжести ее, равна        , то поверхность тора по первой теореме Гульдина–</a:t>
            </a:r>
            <a:r>
              <a:rPr lang="ru-RU" sz="1800" dirty="0" err="1" smtClean="0"/>
              <a:t>Паппа</a:t>
            </a:r>
            <a:r>
              <a:rPr lang="ru-RU" sz="1800" dirty="0" smtClean="0"/>
              <a:t> равна: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Объем тора равен: 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Пример 1. </a:t>
            </a:r>
            <a:r>
              <a:rPr lang="ru-RU" sz="1800" b="0" dirty="0" smtClean="0"/>
              <a:t>Пользуясь теоремой Гульдина–</a:t>
            </a:r>
            <a:r>
              <a:rPr lang="ru-RU" sz="1800" b="0" dirty="0" err="1" smtClean="0"/>
              <a:t>Паппа</a:t>
            </a:r>
            <a:r>
              <a:rPr lang="ru-RU" sz="1800" b="0" dirty="0" smtClean="0"/>
              <a:t>, Вычислить площадь поверхности и объем тора (рис. 62), образованного вращением круга радиуса вокруг оси, расположенной в его плоскости и отстоящей от центра его на расстоянии </a:t>
            </a:r>
            <a:endParaRPr lang="ru-RU" sz="1800" b="0" dirty="0"/>
          </a:p>
        </p:txBody>
      </p:sp>
      <p:pic>
        <p:nvPicPr>
          <p:cNvPr id="3074" name="Picture 2" descr="C:\Users\Элизиум\Desktop\mathte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071546"/>
            <a:ext cx="1140739" cy="315897"/>
          </a:xfrm>
          <a:prstGeom prst="rect">
            <a:avLst/>
          </a:prstGeom>
          <a:noFill/>
        </p:spPr>
      </p:pic>
      <p:pic>
        <p:nvPicPr>
          <p:cNvPr id="3075" name="Picture 3" descr="C:\Users\Элизиум\Desktop\matht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643182"/>
            <a:ext cx="481014" cy="223328"/>
          </a:xfrm>
          <a:prstGeom prst="rect">
            <a:avLst/>
          </a:prstGeom>
          <a:noFill/>
        </p:spPr>
      </p:pic>
      <p:pic>
        <p:nvPicPr>
          <p:cNvPr id="3076" name="Picture 4" descr="C:\Users\Элизиум\Desktop\math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3571876"/>
            <a:ext cx="3492525" cy="357190"/>
          </a:xfrm>
          <a:prstGeom prst="rect">
            <a:avLst/>
          </a:prstGeom>
          <a:noFill/>
        </p:spPr>
      </p:pic>
      <p:pic>
        <p:nvPicPr>
          <p:cNvPr id="3077" name="Picture 5" descr="C:\Users\Элизиум\Desktop\matex.cgi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429132"/>
            <a:ext cx="3571900" cy="328228"/>
          </a:xfrm>
          <a:prstGeom prst="rect">
            <a:avLst/>
          </a:prstGeom>
          <a:noFill/>
        </p:spPr>
      </p:pic>
      <p:pic>
        <p:nvPicPr>
          <p:cNvPr id="3078" name="Picture 6" descr="C:\Users\Элизиум\Desktop\image.php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1571612"/>
            <a:ext cx="4923552" cy="4071966"/>
          </a:xfrm>
          <a:prstGeom prst="rect">
            <a:avLst/>
          </a:prstGeom>
          <a:noFill/>
        </p:spPr>
      </p:pic>
      <p:pic>
        <p:nvPicPr>
          <p:cNvPr id="3079" name="Picture 7" descr="C:\Users\Элизиум\Desktop\mathtex.cgi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86776" y="1785926"/>
            <a:ext cx="500066" cy="2069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86182" y="1928802"/>
            <a:ext cx="5357818" cy="49291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    Решение.</a:t>
            </a:r>
            <a:r>
              <a:rPr lang="ru-RU" dirty="0" smtClean="0"/>
              <a:t> Пусть    — расстояние центра тяжести дуги от оси      ,тогда по первой теореме Гульдина–</a:t>
            </a:r>
            <a:r>
              <a:rPr lang="ru-RU" dirty="0" err="1" smtClean="0"/>
              <a:t>Паппа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, откуда              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Наибольшая ордината кривой соответствует          и равна      , причем касательная в этой точке параллельна оси      ; следовательно, расстояние     центра тяжести от этой касательной равно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Таким образом, площадь поверхности, образованной вращением той же арки циклоиды вокруг касательной в верхней ее точке, равна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Пример 2. </a:t>
            </a:r>
            <a:r>
              <a:rPr lang="ru-RU" sz="2000" b="0" dirty="0" smtClean="0"/>
              <a:t>Длина одной арки                         циклоиды равна         , а </a:t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площадь поверхности, образованной вращением ее вокруг оси      , равна         .  . Вычислить площадь поверхности, образованной   </a:t>
            </a:r>
            <a:br>
              <a:rPr lang="ru-RU" sz="2000" b="0" dirty="0" smtClean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вращением той же арки циклоиды вокруг касательной в верхней ее точке (рис. 63).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098" name="Picture 2" descr="C:\Users\Элизиум\Desktop\matht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214290"/>
            <a:ext cx="428627" cy="285751"/>
          </a:xfrm>
          <a:prstGeom prst="rect">
            <a:avLst/>
          </a:prstGeom>
          <a:noFill/>
        </p:spPr>
      </p:pic>
      <p:pic>
        <p:nvPicPr>
          <p:cNvPr id="4101" name="Picture 5" descr="C:\Users\Элизиум\Desktop\math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785794"/>
            <a:ext cx="428628" cy="214314"/>
          </a:xfrm>
          <a:prstGeom prst="rect">
            <a:avLst/>
          </a:prstGeom>
          <a:noFill/>
        </p:spPr>
      </p:pic>
      <p:pic>
        <p:nvPicPr>
          <p:cNvPr id="4102" name="Picture 6" descr="C:\Users\Элизиум\Desktop\ht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1000108"/>
            <a:ext cx="809630" cy="571504"/>
          </a:xfrm>
          <a:prstGeom prst="rect">
            <a:avLst/>
          </a:prstGeom>
          <a:noFill/>
        </p:spPr>
      </p:pic>
      <p:pic>
        <p:nvPicPr>
          <p:cNvPr id="4103" name="Picture 7" descr="C:\Users\Элизиум\Desktop\mhx.cgi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1857364"/>
            <a:ext cx="214314" cy="285752"/>
          </a:xfrm>
          <a:prstGeom prst="rect">
            <a:avLst/>
          </a:prstGeom>
          <a:noFill/>
        </p:spPr>
      </p:pic>
      <p:pic>
        <p:nvPicPr>
          <p:cNvPr id="4104" name="Picture 8" descr="C:\Users\Элизиум\Desktop\mathtjjjjjjjjjjjex.cgi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3571876"/>
            <a:ext cx="714380" cy="340181"/>
          </a:xfrm>
          <a:prstGeom prst="rect">
            <a:avLst/>
          </a:prstGeom>
          <a:noFill/>
        </p:spPr>
      </p:pic>
      <p:pic>
        <p:nvPicPr>
          <p:cNvPr id="4105" name="Picture 9" descr="C:\Users\Элизиум\Desktop\mathltex.cgi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43834" y="3643314"/>
            <a:ext cx="357190" cy="238127"/>
          </a:xfrm>
          <a:prstGeom prst="rect">
            <a:avLst/>
          </a:prstGeom>
          <a:noFill/>
        </p:spPr>
      </p:pic>
      <p:pic>
        <p:nvPicPr>
          <p:cNvPr id="4106" name="Picture 10" descr="C:\Users\Элизиум\Desktop\mathte;lx.cgi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8" y="4286256"/>
            <a:ext cx="219809" cy="285752"/>
          </a:xfrm>
          <a:prstGeom prst="rect">
            <a:avLst/>
          </a:prstGeom>
          <a:noFill/>
        </p:spPr>
      </p:pic>
      <p:pic>
        <p:nvPicPr>
          <p:cNvPr id="4107" name="Picture 11" descr="C:\Users\Элизиум\Desktop\mathl;;l;tex.cgi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14942" y="6072206"/>
            <a:ext cx="3301884" cy="500042"/>
          </a:xfrm>
          <a:prstGeom prst="rect">
            <a:avLst/>
          </a:prstGeom>
          <a:noFill/>
        </p:spPr>
      </p:pic>
      <p:pic>
        <p:nvPicPr>
          <p:cNvPr id="4108" name="Picture 12" descr="C:\Users\Элизиум\Desktop\mathtejx.cgi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86248" y="2786058"/>
            <a:ext cx="1889138" cy="500066"/>
          </a:xfrm>
          <a:prstGeom prst="rect">
            <a:avLst/>
          </a:prstGeom>
          <a:noFill/>
        </p:spPr>
      </p:pic>
      <p:pic>
        <p:nvPicPr>
          <p:cNvPr id="4109" name="Picture 13" descr="C:\Users\Элизиум\Desktop\mathtex.cgi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00496" y="0"/>
            <a:ext cx="1928826" cy="768735"/>
          </a:xfrm>
          <a:prstGeom prst="rect">
            <a:avLst/>
          </a:prstGeom>
          <a:noFill/>
        </p:spPr>
      </p:pic>
      <p:pic>
        <p:nvPicPr>
          <p:cNvPr id="4110" name="Picture 14" descr="C:\Users\Элизиум\Desktop\majjthtex.cgi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58082" y="2786058"/>
            <a:ext cx="857256" cy="523071"/>
          </a:xfrm>
          <a:prstGeom prst="rect">
            <a:avLst/>
          </a:prstGeom>
          <a:noFill/>
        </p:spPr>
      </p:pic>
      <p:pic>
        <p:nvPicPr>
          <p:cNvPr id="4111" name="Picture 15" descr="C:\Users\Элизиум\Desktop\mathtex;l.cgi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43702" y="4572008"/>
            <a:ext cx="1607355" cy="470445"/>
          </a:xfrm>
          <a:prstGeom prst="rect">
            <a:avLst/>
          </a:prstGeom>
          <a:noFill/>
        </p:spPr>
      </p:pic>
      <p:pic>
        <p:nvPicPr>
          <p:cNvPr id="4112" name="Picture 16" descr="C:\Users\Элизиум\Desktop\image.php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00034" y="2500306"/>
            <a:ext cx="3469208" cy="2643206"/>
          </a:xfrm>
          <a:prstGeom prst="rect">
            <a:avLst/>
          </a:prstGeom>
          <a:noFill/>
        </p:spPr>
      </p:pic>
      <p:pic>
        <p:nvPicPr>
          <p:cNvPr id="19" name="Picture 5" descr="C:\Users\Элизиум\Desktop\math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143116"/>
            <a:ext cx="428628" cy="214314"/>
          </a:xfrm>
          <a:prstGeom prst="rect">
            <a:avLst/>
          </a:prstGeom>
          <a:noFill/>
        </p:spPr>
      </p:pic>
      <p:pic>
        <p:nvPicPr>
          <p:cNvPr id="20" name="Picture 5" descr="C:\Users\Элизиум\Desktop\math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143380"/>
            <a:ext cx="428628" cy="214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357686" y="1571612"/>
            <a:ext cx="4572032" cy="49480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Решение.</a:t>
            </a:r>
            <a:r>
              <a:rPr lang="ru-RU" dirty="0" smtClean="0"/>
              <a:t> Центр тяжести     квадрата находится на пересечении его диагоналей. Обозначим через    расстояние центра тяжести от оси      . Тогда по второй теореме Гульдина–</a:t>
            </a:r>
            <a:r>
              <a:rPr lang="ru-RU" dirty="0" err="1" smtClean="0"/>
              <a:t>Паппа</a:t>
            </a:r>
            <a:r>
              <a:rPr lang="ru-RU" dirty="0" smtClean="0"/>
              <a:t> искомый объем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Пример 3. </a:t>
            </a:r>
            <a:r>
              <a:rPr lang="ru-RU" sz="2000" b="0" dirty="0" smtClean="0"/>
              <a:t>Найдем объем тела, полученного от вращения квадрата со стороной    вокруг оси       , если он расположен так, как показано на рисунке 64.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5" descr="C:\Users\Элизиум\Desktop\math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714356"/>
            <a:ext cx="428628" cy="214314"/>
          </a:xfrm>
          <a:prstGeom prst="rect">
            <a:avLst/>
          </a:prstGeom>
          <a:noFill/>
        </p:spPr>
      </p:pic>
      <p:pic>
        <p:nvPicPr>
          <p:cNvPr id="5122" name="Picture 2" descr="C:\Users\Элизиум\Desktop\matex.cg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000240"/>
            <a:ext cx="416722" cy="357190"/>
          </a:xfrm>
          <a:prstGeom prst="rect">
            <a:avLst/>
          </a:prstGeom>
          <a:noFill/>
        </p:spPr>
      </p:pic>
      <p:pic>
        <p:nvPicPr>
          <p:cNvPr id="5123" name="Picture 3" descr="C:\Users\Элизиум\Desktop\tex.cg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3643314"/>
            <a:ext cx="214314" cy="348260"/>
          </a:xfrm>
          <a:prstGeom prst="rect">
            <a:avLst/>
          </a:prstGeom>
          <a:noFill/>
        </p:spPr>
      </p:pic>
      <p:pic>
        <p:nvPicPr>
          <p:cNvPr id="5124" name="Picture 4" descr="C:\Users\Элизиум\Desktop\thtex.cgi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6143644"/>
            <a:ext cx="4040917" cy="399393"/>
          </a:xfrm>
          <a:prstGeom prst="rect">
            <a:avLst/>
          </a:prstGeom>
          <a:noFill/>
        </p:spPr>
      </p:pic>
      <p:pic>
        <p:nvPicPr>
          <p:cNvPr id="5125" name="Picture 5" descr="C:\Users\Элизиум\Desktop\mathtex.cgi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714356"/>
            <a:ext cx="241103" cy="214314"/>
          </a:xfrm>
          <a:prstGeom prst="rect">
            <a:avLst/>
          </a:prstGeom>
          <a:noFill/>
        </p:spPr>
      </p:pic>
      <p:pic>
        <p:nvPicPr>
          <p:cNvPr id="5126" name="Picture 6" descr="C:\Users\Элизиум\Desktop\image.php.p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500174"/>
            <a:ext cx="4143404" cy="4405645"/>
          </a:xfrm>
          <a:prstGeom prst="rect">
            <a:avLst/>
          </a:prstGeom>
          <a:noFill/>
        </p:spPr>
      </p:pic>
      <p:pic>
        <p:nvPicPr>
          <p:cNvPr id="10" name="Picture 5" descr="C:\Users\Элизиум\Desktop\mathx.cg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500570"/>
            <a:ext cx="571504" cy="285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176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Пример 1. Пользуясь теоремой Гульдина–Паппа, Вычислить площадь поверхности и объем тора (рис. 62), образованного вращением круга радиуса вокруг оси, расположенной в его плоскости и отстоящей от центра его на расстоянии </vt:lpstr>
      <vt:lpstr>  Пример 2. Длина одной арки                         циклоиды равна         , а   площадь поверхности, образованной вращением ее вокруг оси      , равна         .  . Вычислить площадь поверхности, образованной     вращением той же арки циклоиды вокруг касательной в верхней ее точке (рис. 63). </vt:lpstr>
      <vt:lpstr>Пример 3. Найдем объем тела, полученного от вращения квадрата со стороной    вокруг оси       , если он расположен так, как показано на рисунке 64.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Теоремы Гульдина–Паппа</dc:title>
  <dc:creator>Элизиум</dc:creator>
  <cp:lastModifiedBy>Элизиум</cp:lastModifiedBy>
  <cp:revision>12</cp:revision>
  <dcterms:created xsi:type="dcterms:W3CDTF">2014-04-20T19:59:21Z</dcterms:created>
  <dcterms:modified xsi:type="dcterms:W3CDTF">2014-06-04T12:33:48Z</dcterms:modified>
</cp:coreProperties>
</file>