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3" r:id="rId9"/>
    <p:sldId id="261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>
        <p:scale>
          <a:sx n="75" d="100"/>
          <a:sy n="75" d="100"/>
        </p:scale>
        <p:origin x="-1824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AD3860-4BCE-4538-B839-E18FF2F576D3}" type="datetimeFigureOut">
              <a:rPr lang="ru-RU" smtClean="0"/>
              <a:t>09.09.2010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AD55CC-50C8-4DB4-9B67-85AD1F2C9B7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AD55CC-50C8-4DB4-9B67-85AD1F2C9B71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09.09.2010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09.09.2010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09.09.2010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09.09.2010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09.09.2010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09.09.2010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09.09.2010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09.09.2010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57554" y="1142984"/>
            <a:ext cx="3857652" cy="1401328"/>
          </a:xfrm>
        </p:spPr>
        <p:txBody>
          <a:bodyPr/>
          <a:lstStyle/>
          <a:p>
            <a:pPr algn="ctr"/>
            <a:r>
              <a:rPr lang="ru-RU" dirty="0" smtClean="0"/>
              <a:t>Теорема Пифагора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7554" y="3071810"/>
            <a:ext cx="4146516" cy="1214446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Прямоугольный треугольник</a:t>
            </a:r>
            <a:endParaRPr lang="ru-RU" dirty="0"/>
          </a:p>
        </p:txBody>
      </p:sp>
    </p:spTree>
  </p:cSld>
  <p:clrMapOvr>
    <a:masterClrMapping/>
  </p:clrMapOvr>
  <p:transition spd="med" advClick="0" advTm="21000">
    <p:wipe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186634" cy="771508"/>
          </a:xfrm>
        </p:spPr>
        <p:txBody>
          <a:bodyPr>
            <a:normAutofit/>
          </a:bodyPr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79512" y="260648"/>
            <a:ext cx="4824536" cy="640871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Здесь не помогут ямб и дольник,</a:t>
            </a:r>
            <a:br>
              <a:rPr lang="ru-RU" sz="2000" dirty="0" smtClean="0"/>
            </a:br>
            <a:r>
              <a:rPr lang="ru-RU" sz="2000" dirty="0" smtClean="0"/>
              <a:t>хорей и дактиль грудь не выставят.</a:t>
            </a:r>
            <a:br>
              <a:rPr lang="ru-RU" sz="2000" dirty="0" smtClean="0"/>
            </a:br>
            <a:r>
              <a:rPr lang="ru-RU" sz="2000" dirty="0" smtClean="0"/>
              <a:t>Попав в любовный треугольник,</a:t>
            </a:r>
            <a:br>
              <a:rPr lang="ru-RU" sz="2000" dirty="0" smtClean="0"/>
            </a:br>
            <a:r>
              <a:rPr lang="ru-RU" sz="2000" dirty="0" smtClean="0"/>
              <a:t>готовься выдюжить и выстоять,</a:t>
            </a:r>
            <a:br>
              <a:rPr lang="ru-RU" sz="2000" dirty="0" smtClean="0"/>
            </a:br>
            <a:r>
              <a:rPr lang="ru-RU" sz="2000" dirty="0" smtClean="0"/>
              <a:t>на плечи взять хрустальным грузом</a:t>
            </a:r>
            <a:br>
              <a:rPr lang="ru-RU" sz="2000" dirty="0" smtClean="0"/>
            </a:br>
            <a:r>
              <a:rPr lang="ru-RU" sz="2000" dirty="0" smtClean="0"/>
              <a:t>сознанье: разобьешься вдребезги! -</a:t>
            </a:r>
            <a:br>
              <a:rPr lang="ru-RU" sz="2000" dirty="0" smtClean="0"/>
            </a:br>
            <a:r>
              <a:rPr lang="ru-RU" sz="2000" dirty="0" smtClean="0"/>
              <a:t>И по его гипотенузе</a:t>
            </a:r>
            <a:br>
              <a:rPr lang="ru-RU" sz="2000" dirty="0" smtClean="0"/>
            </a:br>
            <a:r>
              <a:rPr lang="ru-RU" sz="2000" dirty="0" smtClean="0"/>
              <a:t>пройти, страховкою побрезговав;</a:t>
            </a:r>
            <a:br>
              <a:rPr lang="ru-RU" sz="2000" dirty="0" smtClean="0"/>
            </a:br>
            <a:r>
              <a:rPr lang="ru-RU" sz="2000" dirty="0" smtClean="0"/>
              <a:t>измерить все своим аршином,</a:t>
            </a:r>
            <a:br>
              <a:rPr lang="ru-RU" sz="2000" dirty="0" smtClean="0"/>
            </a:br>
            <a:r>
              <a:rPr lang="ru-RU" sz="2000" dirty="0" smtClean="0"/>
              <a:t>и торопясь - ведь все мы смертные! -</a:t>
            </a:r>
            <a:br>
              <a:rPr lang="ru-RU" sz="2000" dirty="0" smtClean="0"/>
            </a:br>
            <a:r>
              <a:rPr lang="ru-RU" sz="2000" dirty="0" smtClean="0"/>
              <a:t>его углы, его вершины</a:t>
            </a:r>
            <a:br>
              <a:rPr lang="ru-RU" sz="2000" dirty="0" smtClean="0"/>
            </a:br>
            <a:r>
              <a:rPr lang="ru-RU" sz="2000" dirty="0" smtClean="0"/>
              <a:t>постичь без всякой геометрии:</a:t>
            </a:r>
            <a:br>
              <a:rPr lang="ru-RU" sz="2000" dirty="0" smtClean="0"/>
            </a:br>
            <a:r>
              <a:rPr lang="ru-RU" sz="2000" dirty="0" smtClean="0"/>
              <a:t>лбом - об углы! Вершины - приступом</a:t>
            </a:r>
            <a:br>
              <a:rPr lang="ru-RU" sz="2000" dirty="0" smtClean="0"/>
            </a:br>
            <a:r>
              <a:rPr lang="ru-RU" sz="2000" dirty="0" smtClean="0"/>
              <a:t>сердечным, нитроглицериновым </a:t>
            </a:r>
            <a:br>
              <a:rPr lang="ru-RU" sz="2000" dirty="0" smtClean="0"/>
            </a:br>
            <a:r>
              <a:rPr lang="ru-RU" sz="2000" dirty="0" smtClean="0"/>
              <a:t>(уж если кудри серебристые,</a:t>
            </a:r>
            <a:br>
              <a:rPr lang="ru-RU" sz="2000" dirty="0" smtClean="0"/>
            </a:br>
            <a:r>
              <a:rPr lang="ru-RU" sz="2000" dirty="0" smtClean="0"/>
              <a:t>не дорожить же сердцевиною!)</a:t>
            </a:r>
            <a:br>
              <a:rPr lang="ru-RU" sz="2000" dirty="0" smtClean="0"/>
            </a:br>
            <a:r>
              <a:rPr lang="ru-RU" sz="2000" dirty="0" smtClean="0"/>
              <a:t>Ни теореме Пифагора</a:t>
            </a:r>
            <a:br>
              <a:rPr lang="ru-RU" sz="2000" dirty="0" smtClean="0"/>
            </a:br>
            <a:r>
              <a:rPr lang="ru-RU" sz="2000" dirty="0" smtClean="0"/>
              <a:t>не поддается он, ни времени -</a:t>
            </a:r>
            <a:br>
              <a:rPr lang="ru-RU" sz="2000" dirty="0" smtClean="0"/>
            </a:br>
            <a:r>
              <a:rPr lang="ru-RU" sz="2000" dirty="0" smtClean="0"/>
              <a:t>Любви Бермудский Треугольник</a:t>
            </a:r>
            <a:br>
              <a:rPr lang="ru-RU" sz="2000" dirty="0" smtClean="0"/>
            </a:br>
            <a:r>
              <a:rPr lang="ru-RU" sz="2000" dirty="0" smtClean="0"/>
              <a:t>разносторонний, тазобедренный...</a:t>
            </a:r>
          </a:p>
          <a:p>
            <a:r>
              <a:rPr lang="ru-RU" sz="2000" b="1" dirty="0" smtClean="0"/>
              <a:t>                                    Треугольник</a:t>
            </a:r>
            <a:endParaRPr lang="ru-RU" sz="2000" b="1" dirty="0" smtClean="0"/>
          </a:p>
          <a:p>
            <a:endParaRPr lang="ru-RU" sz="2000" dirty="0"/>
          </a:p>
        </p:txBody>
      </p:sp>
      <p:pic>
        <p:nvPicPr>
          <p:cNvPr id="5" name="Содержимое 4" descr="Pifagor9.gif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292080" y="1484784"/>
            <a:ext cx="2867000" cy="43924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   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half" idx="2"/>
          </p:nvPr>
        </p:nvSpPr>
        <p:spPr>
          <a:xfrm>
            <a:off x="5389098" y="714356"/>
            <a:ext cx="3429000" cy="5715040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/>
              <a:t> Прежде чем говорить о теореме Пифагора  я хочу немного рассказать о её авторе. О великом математике и философе, который сыграл большую роль в развитии математики и является известным представителем эллинской культуры. </a:t>
            </a:r>
          </a:p>
          <a:p>
            <a:pPr algn="ctr"/>
            <a:r>
              <a:rPr lang="ru-RU" sz="1800" dirty="0" smtClean="0"/>
              <a:t>Точных исторических данных о жизни и деятельности Пифагора не сохранилось. Ведомости про него находим только в отдельных высказываниях, воспоминаниях и комментариях к научным работам авторов позднего времени.</a:t>
            </a:r>
            <a:endParaRPr lang="ru-RU" sz="1800" dirty="0"/>
          </a:p>
        </p:txBody>
      </p:sp>
      <p:pic>
        <p:nvPicPr>
          <p:cNvPr id="6" name="Рисунок 5" descr="dariy_97249708_tonnel.gif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2514" b="12514"/>
          <a:stretch>
            <a:fillRect/>
          </a:stretch>
        </p:blipFill>
        <p:spPr>
          <a:xfrm flipH="1">
            <a:off x="663682" y="1071546"/>
            <a:ext cx="4206240" cy="44291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7239000" cy="5884256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  По рассказам, Пифагор  родился приблизительно 580 лет до н. э. на о.Самос у ионийского побережья Средиземного моря, в богатой купеческой семье. Первые научные знания он получил от учёного Фэрэкида с города Сироса. Был знаком с  уже известным на то время философом-математиком Фалесом и  по его совету отправился в Египет, который тогда был центром научной и исследовательской деятельности. Прожив в Египте 22 года и в Вавилоне 12 лет, он приобрёл глубокие знания по природным и математическим наукам.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type="body" sz="half" idx="2"/>
          </p:nvPr>
        </p:nvSpPr>
        <p:spPr>
          <a:xfrm>
            <a:off x="5143504" y="571480"/>
            <a:ext cx="3643314" cy="58579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dirty="0" smtClean="0"/>
              <a:t>   Позже  в городе Кротоне он собрал вокруг себя группу единомышленников, главным образом аристократов, и создал тайный кружок. Все участники кружка и сам  Пифагор подверглись гонениям. Они были вынуждены бежать из Кротона в </a:t>
            </a:r>
            <a:r>
              <a:rPr lang="ru-RU" sz="2000" dirty="0" err="1" smtClean="0"/>
              <a:t>Метапонт</a:t>
            </a:r>
            <a:r>
              <a:rPr lang="ru-RU" sz="2000" dirty="0" smtClean="0"/>
              <a:t>, где  в одной из ночных уличных  столкновений оборвалась жизнь 80-летнего ученого.</a:t>
            </a:r>
          </a:p>
          <a:p>
            <a:pPr algn="ctr">
              <a:buNone/>
            </a:pPr>
            <a:r>
              <a:rPr lang="ru-RU" sz="2000" dirty="0" err="1" smtClean="0"/>
              <a:t>Пифагорийцы</a:t>
            </a:r>
            <a:r>
              <a:rPr lang="ru-RU" sz="2000" dirty="0" smtClean="0"/>
              <a:t> уделяли большое внимание исследовательской деятельности в сфере алгебре и геометрии.     </a:t>
            </a:r>
            <a:endParaRPr lang="ru-RU" sz="2000" dirty="0"/>
          </a:p>
        </p:txBody>
      </p:sp>
      <p:pic>
        <p:nvPicPr>
          <p:cNvPr id="4" name="Рисунок 3" descr="400px-Sanzio_01_Pythagoras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 t="7372" b="7372"/>
          <a:stretch>
            <a:fillRect/>
          </a:stretch>
        </p:blipFill>
        <p:spPr>
          <a:xfrm>
            <a:off x="663682" y="1142984"/>
            <a:ext cx="4206240" cy="410425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1"/>
          <p:cNvSpPr>
            <a:spLocks noGrp="1"/>
          </p:cNvSpPr>
          <p:nvPr>
            <p:ph type="body" idx="2"/>
          </p:nvPr>
        </p:nvSpPr>
        <p:spPr>
          <a:xfrm>
            <a:off x="857224" y="357188"/>
            <a:ext cx="6858048" cy="3214688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Большое внимание  </a:t>
            </a:r>
            <a:r>
              <a:rPr lang="ru-RU" sz="2400" dirty="0" err="1" smtClean="0"/>
              <a:t>Пифагорийцы</a:t>
            </a:r>
            <a:r>
              <a:rPr lang="ru-RU" sz="2400" dirty="0" smtClean="0"/>
              <a:t> уделяли исследованию особенностей прямоугольного  треугольника, стороны которого определяются </a:t>
            </a:r>
            <a:r>
              <a:rPr lang="ru-RU" sz="2400" dirty="0" err="1" smtClean="0"/>
              <a:t>елыми</a:t>
            </a:r>
            <a:r>
              <a:rPr lang="ru-RU" sz="2400" dirty="0" smtClean="0"/>
              <a:t> числами.  Можем предположить, что самый простой из таких треугольников, так называемый египетский треугольник  со сторонами 3, 4, 5, был  известен  Пифагору еще во время его пребывания в Египте.</a:t>
            </a:r>
            <a:endParaRPr lang="ru-RU" sz="2400" dirty="0"/>
          </a:p>
        </p:txBody>
      </p:sp>
      <p:pic>
        <p:nvPicPr>
          <p:cNvPr id="17" name="Содержимое 16" descr="egip1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929066"/>
            <a:ext cx="3076569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Рисунок 18" descr="stock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6" y="3929066"/>
            <a:ext cx="3571900" cy="2714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71472" y="357166"/>
            <a:ext cx="6329378" cy="6000792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Тысячелетия  назад  строителями египетских пирамид  использовался древний способ, который основывается на том, что каждый треугольник, стороны которого относятся как 3:4:5,  соответственно  общеизвестной теоремы Пифагора, - прямоугольный, так как </a:t>
            </a:r>
          </a:p>
          <a:p>
            <a:pPr algn="ctr"/>
            <a:r>
              <a:rPr lang="ru-RU" sz="2000" dirty="0" smtClean="0"/>
              <a:t> </a:t>
            </a:r>
            <a:r>
              <a:rPr lang="en-US" sz="2000" dirty="0" smtClean="0"/>
              <a:t>3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+ 4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=5</a:t>
            </a:r>
            <a:r>
              <a:rPr lang="en-US" sz="2000" baseline="30000" dirty="0" smtClean="0"/>
              <a:t>2</a:t>
            </a:r>
            <a:r>
              <a:rPr lang="ru-RU" sz="2000" dirty="0" smtClean="0"/>
              <a:t>.</a:t>
            </a:r>
          </a:p>
          <a:p>
            <a:pPr algn="ctr"/>
            <a:r>
              <a:rPr lang="ru-RU" sz="2000" dirty="0" smtClean="0"/>
              <a:t>Удобный и очень точный способ, который используют землемеры для проведения на местности перпендикулярных линий, состоит в следующем.  Пусть через точку А нужно к прямой </a:t>
            </a:r>
            <a:r>
              <a:rPr lang="en-US" sz="2000" dirty="0" smtClean="0"/>
              <a:t>MN</a:t>
            </a:r>
            <a:r>
              <a:rPr lang="ru-RU" sz="2000" dirty="0" smtClean="0"/>
              <a:t> провести перпендикуляр. От точки А откладывают в направлении А</a:t>
            </a:r>
            <a:r>
              <a:rPr lang="en-US" sz="2000" dirty="0" smtClean="0"/>
              <a:t>M</a:t>
            </a:r>
            <a:r>
              <a:rPr lang="ru-RU" sz="2000" dirty="0" smtClean="0"/>
              <a:t> три раза некоторое расстояние а. потом завязывают на шнуре три узла, расстояние между которыми равны 4а и 5а. Приложив крайние узлы к точкам А и В, натягивают шнур за средний узел. Шнур размещается треугольником, у которого угол А – прямой.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397914" y="3244334"/>
            <a:ext cx="3481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треугольник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000232" y="3071811"/>
            <a:ext cx="3929089" cy="3295828"/>
          </a:xfrm>
        </p:spPr>
      </p:pic>
      <p:sp>
        <p:nvSpPr>
          <p:cNvPr id="5" name="Заголовок 1"/>
          <p:cNvSpPr>
            <a:spLocks noGrp="1"/>
          </p:cNvSpPr>
          <p:nvPr>
            <p:ph type="body" idx="2"/>
          </p:nvPr>
        </p:nvSpPr>
        <p:spPr>
          <a:xfrm>
            <a:off x="457200" y="357188"/>
            <a:ext cx="6900863" cy="3214688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Кроме упоминаемых выше чисел  3, 4, 5, существует,  как известно,  множество  чисел  </a:t>
            </a:r>
            <a:r>
              <a:rPr lang="en-US" sz="2000" dirty="0" smtClean="0"/>
              <a:t>a</a:t>
            </a:r>
            <a:r>
              <a:rPr lang="ru-RU" sz="2000" dirty="0" smtClean="0"/>
              <a:t>,</a:t>
            </a:r>
            <a:r>
              <a:rPr lang="en-US" sz="2000" dirty="0" smtClean="0"/>
              <a:t>  b</a:t>
            </a:r>
            <a:r>
              <a:rPr lang="ru-RU" sz="2000" dirty="0" smtClean="0"/>
              <a:t>,</a:t>
            </a:r>
            <a:r>
              <a:rPr lang="en-US" sz="2000" dirty="0" smtClean="0"/>
              <a:t>  c</a:t>
            </a:r>
            <a:r>
              <a:rPr lang="ru-RU" sz="2000" dirty="0" smtClean="0"/>
              <a:t>,  которые удовлетворяют соотношению</a:t>
            </a:r>
          </a:p>
          <a:p>
            <a:pPr algn="ctr"/>
            <a:r>
              <a:rPr lang="en-US" sz="2000" dirty="0" smtClean="0"/>
              <a:t>a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+b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=c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.</a:t>
            </a:r>
            <a:endParaRPr lang="ru-RU" sz="2000" dirty="0" smtClean="0"/>
          </a:p>
          <a:p>
            <a:pPr algn="ctr"/>
            <a:r>
              <a:rPr lang="ru-RU" sz="2000" dirty="0" smtClean="0"/>
              <a:t>Они называются  пифагоровыми  числами.  Согласно с теоремой  Пифагора  такие  числа  могут  быть длинами  сторон некоторого  прямоугольного  треугольника,  поэтому  </a:t>
            </a:r>
            <a:r>
              <a:rPr lang="en-US" sz="2000" dirty="0" smtClean="0"/>
              <a:t>a</a:t>
            </a:r>
            <a:r>
              <a:rPr lang="ru-RU" sz="2000" dirty="0" smtClean="0"/>
              <a:t>  и </a:t>
            </a:r>
            <a:r>
              <a:rPr lang="en-US" sz="2000" dirty="0" smtClean="0"/>
              <a:t> b</a:t>
            </a:r>
            <a:r>
              <a:rPr lang="ru-RU" sz="2000" dirty="0" smtClean="0"/>
              <a:t>   называются   «катетами»,  а </a:t>
            </a:r>
            <a:r>
              <a:rPr lang="en-US" sz="2000" dirty="0" smtClean="0"/>
              <a:t> c</a:t>
            </a:r>
            <a:r>
              <a:rPr lang="ru-RU" sz="2000" dirty="0" smtClean="0"/>
              <a:t>  –  «гипотенузой».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714356"/>
            <a:ext cx="7258072" cy="1000132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Результат проведения  перпендикулярных линий землемерами</a:t>
            </a:r>
            <a:endParaRPr lang="ru-RU" sz="2000" dirty="0"/>
          </a:p>
        </p:txBody>
      </p:sp>
      <p:pic>
        <p:nvPicPr>
          <p:cNvPr id="5" name="Содержимое 4" descr="пифагоровы цисла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142976" y="1928802"/>
            <a:ext cx="6000792" cy="435771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285984" y="285728"/>
            <a:ext cx="3328982" cy="485756"/>
          </a:xfrm>
        </p:spPr>
        <p:txBody>
          <a:bodyPr/>
          <a:lstStyle/>
          <a:p>
            <a:r>
              <a:rPr lang="ru-RU" dirty="0" smtClean="0"/>
              <a:t>Теорема  </a:t>
            </a:r>
            <a:r>
              <a:rPr lang="ru-RU" dirty="0" err="1" smtClean="0"/>
              <a:t>пифагора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2"/>
          </p:nvPr>
        </p:nvSpPr>
        <p:spPr>
          <a:xfrm>
            <a:off x="1071538" y="928670"/>
            <a:ext cx="6072230" cy="1000132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/>
              <a:t>Сумма площадей квадратов, построенных на катетах прямоугольного треугольника, равна площади квадрата, построенного на гипотенузе.</a:t>
            </a:r>
            <a:endParaRPr lang="ru-RU" sz="1800" dirty="0"/>
          </a:p>
        </p:txBody>
      </p:sp>
      <p:pic>
        <p:nvPicPr>
          <p:cNvPr id="9" name="Содержимое 8" descr="теорема пифагора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928794" y="2214554"/>
            <a:ext cx="5214974" cy="407196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1221</TotalTime>
  <Words>492</Words>
  <Application>Microsoft Office PowerPoint</Application>
  <PresentationFormat>Экран (4:3)</PresentationFormat>
  <Paragraphs>25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Теорема Пифагора</vt:lpstr>
      <vt:lpstr>   </vt:lpstr>
      <vt:lpstr> </vt:lpstr>
      <vt:lpstr>Слайд 4</vt:lpstr>
      <vt:lpstr>Слайд 5</vt:lpstr>
      <vt:lpstr>Слайд 6</vt:lpstr>
      <vt:lpstr>Слайд 7</vt:lpstr>
      <vt:lpstr>Слайд 8</vt:lpstr>
      <vt:lpstr>Теорема  пифагора</vt:lpstr>
      <vt:lpstr>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Теорема Пифагора</dc:title>
  <dc:creator>acer</dc:creator>
  <cp:lastModifiedBy>acer</cp:lastModifiedBy>
  <cp:revision>101</cp:revision>
  <dcterms:created xsi:type="dcterms:W3CDTF">2010-08-01T11:26:35Z</dcterms:created>
  <dcterms:modified xsi:type="dcterms:W3CDTF">2010-09-09T17:36:27Z</dcterms:modified>
</cp:coreProperties>
</file>