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786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39E0D57-259A-41B7-B395-F64E305FCE7B}" type="datetimeFigureOut">
              <a:rPr lang="ru-RU" smtClean="0"/>
              <a:t>27.02.2013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6FFA89B-4CDB-41D2-945E-0D9CA00CDD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573016"/>
            <a:ext cx="8208911" cy="2715055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uk-UA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Єлизавета Литвинова</a:t>
            </a:r>
            <a:br>
              <a:rPr lang="uk-UA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uk-UA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та </a:t>
            </a:r>
            <a:br>
              <a:rPr lang="uk-UA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uk-UA" b="1" i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Алла </a:t>
            </a:r>
            <a:r>
              <a:rPr lang="uk-UA" b="1" i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Масевич</a:t>
            </a:r>
            <a:endParaRPr lang="ru-RU" b="1" i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424936" cy="2160240"/>
          </a:xfrm>
        </p:spPr>
        <p:txBody>
          <a:bodyPr>
            <a:noAutofit/>
          </a:bodyPr>
          <a:lstStyle/>
          <a:p>
            <a:r>
              <a:rPr lang="uk-UA" sz="76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Видатні </a:t>
            </a:r>
          </a:p>
          <a:p>
            <a:r>
              <a:rPr lang="uk-UA" sz="76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жінки-математики</a:t>
            </a:r>
            <a:endParaRPr lang="ru-RU" sz="7600" b="1" dirty="0">
              <a:ln w="17780" cmpd="sng">
                <a:solidFill>
                  <a:schemeClr val="bg1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4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632848" cy="3963670"/>
          </a:xfrm>
        </p:spPr>
        <p:txBody>
          <a:bodyPr>
            <a:noAutofit/>
          </a:bodyPr>
          <a:lstStyle/>
          <a:p>
            <a:r>
              <a:rPr lang="uk-UA" sz="138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</a:t>
            </a:r>
          </a:p>
          <a:p>
            <a:r>
              <a:rPr lang="uk-UA" sz="138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увагу!</a:t>
            </a:r>
            <a:endParaRPr lang="ru-RU" sz="13800" b="1" dirty="0">
              <a:ln w="17780" cmpd="sng">
                <a:solidFill>
                  <a:schemeClr val="bg1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852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5672953" cy="3988965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Литвинова </a:t>
            </a:r>
            <a:r>
              <a:rPr lang="ru-RU" dirty="0" err="1"/>
              <a:t>Єлизавета</a:t>
            </a:r>
            <a:r>
              <a:rPr lang="ru-RU" dirty="0"/>
              <a:t> </a:t>
            </a:r>
            <a:r>
              <a:rPr lang="ru-RU" dirty="0" err="1" smtClean="0"/>
              <a:t>Федорівна</a:t>
            </a:r>
            <a:r>
              <a:rPr lang="ru-RU" dirty="0" smtClean="0"/>
              <a:t> </a:t>
            </a:r>
            <a:r>
              <a:rPr lang="ru-RU" dirty="0" err="1" smtClean="0"/>
              <a:t>народилася</a:t>
            </a:r>
            <a:r>
              <a:rPr lang="ru-RU" dirty="0"/>
              <a:t> </a:t>
            </a:r>
            <a:r>
              <a:rPr lang="ru-RU" dirty="0" smtClean="0"/>
              <a:t>21 вересня1845року в </a:t>
            </a:r>
            <a:r>
              <a:rPr lang="ru-RU" dirty="0" err="1" smtClean="0"/>
              <a:t>Петербурзі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/>
              <a:t>1864 р.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дворічної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мала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тримати</a:t>
            </a:r>
            <a:r>
              <a:rPr lang="ru-RU" dirty="0"/>
              <a:t> </a:t>
            </a:r>
            <a:r>
              <a:rPr lang="ru-RU" dirty="0" err="1"/>
              <a:t>іспит</a:t>
            </a:r>
            <a:r>
              <a:rPr lang="ru-RU" dirty="0"/>
              <a:t> в </a:t>
            </a:r>
            <a:r>
              <a:rPr lang="ru-RU" dirty="0" err="1"/>
              <a:t>університет</a:t>
            </a:r>
            <a:r>
              <a:rPr lang="ru-RU" dirty="0"/>
              <a:t>, але план </a:t>
            </a:r>
            <a:r>
              <a:rPr lang="ru-RU" dirty="0" err="1"/>
              <a:t>реалізувати</a:t>
            </a:r>
            <a:r>
              <a:rPr lang="ru-RU" dirty="0"/>
              <a:t> не </a:t>
            </a:r>
            <a:r>
              <a:rPr lang="ru-RU" dirty="0" err="1"/>
              <a:t>вдалося</a:t>
            </a:r>
            <a:r>
              <a:rPr lang="ru-RU" dirty="0"/>
              <a:t>. </a:t>
            </a:r>
            <a:r>
              <a:rPr lang="ru-RU" dirty="0" err="1"/>
              <a:t>Атестат</a:t>
            </a:r>
            <a:r>
              <a:rPr lang="ru-RU" dirty="0"/>
              <a:t> про </a:t>
            </a:r>
            <a:r>
              <a:rPr lang="ru-RU" dirty="0" err="1"/>
              <a:t>середню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Є. Ф. Литвинова </a:t>
            </a:r>
            <a:r>
              <a:rPr lang="ru-RU" dirty="0" err="1"/>
              <a:t>отримала</a:t>
            </a:r>
            <a:r>
              <a:rPr lang="ru-RU" dirty="0"/>
              <a:t> в 1866 р. в </a:t>
            </a:r>
            <a:r>
              <a:rPr lang="ru-RU" dirty="0" err="1"/>
              <a:t>Москві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440160"/>
          </a:xfrm>
        </p:spPr>
        <p:txBody>
          <a:bodyPr/>
          <a:lstStyle/>
          <a:p>
            <a:r>
              <a:rPr lang="uk-UA" dirty="0" smtClean="0"/>
              <a:t>Перші роки Єлизавети Литвинової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420888"/>
            <a:ext cx="2436862" cy="330600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783507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608511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Е.Ф.Літвінова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займалася</a:t>
            </a:r>
            <a:r>
              <a:rPr lang="ru-RU" dirty="0"/>
              <a:t> </a:t>
            </a:r>
            <a:r>
              <a:rPr lang="ru-RU" dirty="0" err="1"/>
              <a:t>самоосвітою</a:t>
            </a:r>
            <a:r>
              <a:rPr lang="ru-RU" dirty="0"/>
              <a:t>: </a:t>
            </a:r>
            <a:r>
              <a:rPr lang="ru-RU" dirty="0" err="1"/>
              <a:t>вивчала</a:t>
            </a:r>
            <a:r>
              <a:rPr lang="ru-RU" dirty="0"/>
              <a:t> математику в приватному </a:t>
            </a:r>
            <a:r>
              <a:rPr lang="ru-RU" dirty="0" err="1"/>
              <a:t>гуртку</a:t>
            </a:r>
            <a:r>
              <a:rPr lang="ru-RU" dirty="0"/>
              <a:t> А. Н. </a:t>
            </a:r>
            <a:r>
              <a:rPr lang="ru-RU" dirty="0" err="1" smtClean="0"/>
              <a:t>Страннолюбского</a:t>
            </a:r>
            <a:r>
              <a:rPr lang="ru-RU" dirty="0" smtClean="0"/>
              <a:t>, </a:t>
            </a:r>
            <a:r>
              <a:rPr lang="ru-RU" dirty="0" err="1"/>
              <a:t>відвідувала</a:t>
            </a:r>
            <a:r>
              <a:rPr lang="ru-RU" dirty="0"/>
              <a:t> </a:t>
            </a:r>
            <a:r>
              <a:rPr lang="ru-RU" dirty="0" err="1"/>
              <a:t>жіночі</a:t>
            </a:r>
            <a:r>
              <a:rPr lang="ru-RU" dirty="0"/>
              <a:t> </a:t>
            </a:r>
            <a:r>
              <a:rPr lang="ru-RU" dirty="0" err="1" smtClean="0"/>
              <a:t>Аларчинські</a:t>
            </a:r>
            <a:r>
              <a:rPr lang="ru-RU" dirty="0" smtClean="0"/>
              <a:t> </a:t>
            </a:r>
            <a:r>
              <a:rPr lang="ru-RU" dirty="0" err="1" smtClean="0"/>
              <a:t>курси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В 1872 </a:t>
            </a:r>
            <a:r>
              <a:rPr lang="ru-RU" dirty="0"/>
              <a:t>р. Є. Ф. Литвинова </a:t>
            </a:r>
            <a:r>
              <a:rPr lang="ru-RU" dirty="0" err="1"/>
              <a:t>виїхала</a:t>
            </a:r>
            <a:r>
              <a:rPr lang="ru-RU" dirty="0"/>
              <a:t> в </a:t>
            </a:r>
            <a:r>
              <a:rPr lang="ru-RU" dirty="0" err="1"/>
              <a:t>Цюріх</a:t>
            </a:r>
            <a:r>
              <a:rPr lang="ru-RU" dirty="0"/>
              <a:t>, де </a:t>
            </a:r>
            <a:r>
              <a:rPr lang="ru-RU" dirty="0" err="1"/>
              <a:t>закінчила</a:t>
            </a:r>
            <a:r>
              <a:rPr lang="ru-RU" dirty="0"/>
              <a:t> </a:t>
            </a:r>
            <a:r>
              <a:rPr lang="ru-RU" dirty="0" err="1"/>
              <a:t>математичний</a:t>
            </a:r>
            <a:r>
              <a:rPr lang="ru-RU" dirty="0"/>
              <a:t> факультет </a:t>
            </a:r>
            <a:r>
              <a:rPr lang="ru-RU" dirty="0" err="1"/>
              <a:t>університету</a:t>
            </a:r>
            <a:r>
              <a:rPr lang="ru-RU" dirty="0"/>
              <a:t> (1876 - </a:t>
            </a:r>
            <a:r>
              <a:rPr lang="ru-RU" dirty="0" err="1"/>
              <a:t>ступінь</a:t>
            </a:r>
            <a:r>
              <a:rPr lang="ru-RU" dirty="0"/>
              <a:t> бакалавра). У 1878 р. при </a:t>
            </a:r>
            <a:r>
              <a:rPr lang="ru-RU" dirty="0" err="1"/>
              <a:t>Бернському</a:t>
            </a:r>
            <a:r>
              <a:rPr lang="ru-RU" dirty="0"/>
              <a:t> </a:t>
            </a:r>
            <a:r>
              <a:rPr lang="ru-RU" dirty="0" err="1"/>
              <a:t>університеті</a:t>
            </a:r>
            <a:r>
              <a:rPr lang="ru-RU" dirty="0"/>
              <a:t> </a:t>
            </a:r>
            <a:r>
              <a:rPr lang="ru-RU" dirty="0" err="1" smtClean="0"/>
              <a:t>захистила</a:t>
            </a:r>
            <a:r>
              <a:rPr lang="ru-RU" dirty="0" smtClean="0"/>
              <a:t> </a:t>
            </a:r>
            <a:r>
              <a:rPr lang="ru-RU" dirty="0" err="1"/>
              <a:t>дисертацію</a:t>
            </a:r>
            <a:r>
              <a:rPr lang="ru-RU" dirty="0"/>
              <a:t> на </a:t>
            </a:r>
            <a:r>
              <a:rPr lang="ru-RU" dirty="0" err="1"/>
              <a:t>ступінь</a:t>
            </a:r>
            <a:r>
              <a:rPr lang="ru-RU" dirty="0"/>
              <a:t> доктора математики, </a:t>
            </a:r>
            <a:r>
              <a:rPr lang="ru-RU" dirty="0" err="1"/>
              <a:t>філософії</a:t>
            </a:r>
            <a:r>
              <a:rPr lang="ru-RU" dirty="0"/>
              <a:t> і </a:t>
            </a:r>
            <a:r>
              <a:rPr lang="ru-RU" dirty="0" err="1"/>
              <a:t>мінералогії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З </a:t>
            </a:r>
            <a:r>
              <a:rPr lang="ru-RU" dirty="0"/>
              <a:t>1897 р. Литвинова є членом </a:t>
            </a:r>
            <a:r>
              <a:rPr lang="ru-RU" dirty="0" err="1"/>
              <a:t>Петербурзького</a:t>
            </a:r>
            <a:r>
              <a:rPr lang="ru-RU" dirty="0"/>
              <a:t> </a:t>
            </a:r>
            <a:r>
              <a:rPr lang="ru-RU" dirty="0" err="1"/>
              <a:t>Математичного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а з 1901 - </a:t>
            </a:r>
            <a:r>
              <a:rPr lang="ru-RU" dirty="0" err="1"/>
              <a:t>Філософського</a:t>
            </a:r>
            <a:r>
              <a:rPr lang="ru-RU" dirty="0"/>
              <a:t>. В 1897 р. </a:t>
            </a:r>
            <a:r>
              <a:rPr lang="ru-RU" dirty="0" err="1"/>
              <a:t>була</a:t>
            </a:r>
            <a:r>
              <a:rPr lang="ru-RU" dirty="0"/>
              <a:t> делегатом 1-го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жіночого</a:t>
            </a:r>
            <a:r>
              <a:rPr lang="ru-RU" dirty="0"/>
              <a:t> </a:t>
            </a:r>
            <a:r>
              <a:rPr lang="ru-RU" dirty="0" err="1"/>
              <a:t>конгресу</a:t>
            </a:r>
            <a:r>
              <a:rPr lang="ru-RU" dirty="0"/>
              <a:t> в </a:t>
            </a:r>
            <a:r>
              <a:rPr lang="ru-RU" dirty="0" err="1"/>
              <a:t>Брюсселі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Доказ здатностей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132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060848"/>
            <a:ext cx="7745505" cy="468052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 </a:t>
            </a:r>
            <a:r>
              <a:rPr lang="ru-RU" dirty="0"/>
              <a:t>1910-х </a:t>
            </a:r>
            <a:r>
              <a:rPr lang="ru-RU" dirty="0" err="1"/>
              <a:t>рр</a:t>
            </a:r>
            <a:r>
              <a:rPr lang="ru-RU" dirty="0"/>
              <a:t>.. </a:t>
            </a:r>
            <a:r>
              <a:rPr lang="ru-RU" dirty="0" err="1"/>
              <a:t>відкрила</a:t>
            </a:r>
            <a:r>
              <a:rPr lang="ru-RU" dirty="0"/>
              <a:t> в </a:t>
            </a:r>
            <a:r>
              <a:rPr lang="ru-RU" dirty="0" err="1"/>
              <a:t>Петербурзі</a:t>
            </a:r>
            <a:r>
              <a:rPr lang="ru-RU" dirty="0"/>
              <a:t> </a:t>
            </a:r>
            <a:r>
              <a:rPr lang="ru-RU" dirty="0" err="1" smtClean="0"/>
              <a:t>литвинівські</a:t>
            </a:r>
            <a:r>
              <a:rPr lang="en-US" dirty="0"/>
              <a:t> </a:t>
            </a:r>
            <a:r>
              <a:rPr lang="ru-RU" dirty="0" err="1" smtClean="0"/>
              <a:t>курси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підготовки</a:t>
            </a:r>
            <a:r>
              <a:rPr lang="ru-RU" dirty="0"/>
              <a:t> у </a:t>
            </a:r>
            <a:r>
              <a:rPr lang="ru-RU" dirty="0" err="1"/>
              <a:t>вищу</a:t>
            </a:r>
            <a:r>
              <a:rPr lang="ru-RU" dirty="0"/>
              <a:t> школу</a:t>
            </a:r>
            <a:r>
              <a:rPr lang="ru-RU" dirty="0" smtClean="0"/>
              <a:t>.</a:t>
            </a:r>
          </a:p>
          <a:p>
            <a:r>
              <a:rPr lang="ru-RU" dirty="0"/>
              <a:t>Як </a:t>
            </a:r>
            <a:r>
              <a:rPr lang="ru-RU" dirty="0" err="1"/>
              <a:t>вчителька</a:t>
            </a:r>
            <a:r>
              <a:rPr lang="ru-RU" dirty="0"/>
              <a:t>, Литвинова </a:t>
            </a:r>
            <a:r>
              <a:rPr lang="ru-RU" dirty="0" err="1"/>
              <a:t>послуговувалась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в </a:t>
            </a:r>
            <a:r>
              <a:rPr lang="ru-RU" dirty="0" err="1"/>
              <a:t>Росії</a:t>
            </a:r>
            <a:r>
              <a:rPr lang="ru-RU" dirty="0"/>
              <a:t> методикою </a:t>
            </a:r>
            <a:r>
              <a:rPr lang="ru-RU" dirty="0" err="1"/>
              <a:t>алгебри</a:t>
            </a:r>
            <a:r>
              <a:rPr lang="ru-RU" dirty="0"/>
              <a:t> — «Курсом </a:t>
            </a:r>
            <a:r>
              <a:rPr lang="ru-RU" dirty="0" err="1"/>
              <a:t>алгебри</a:t>
            </a:r>
            <a:r>
              <a:rPr lang="ru-RU" dirty="0"/>
              <a:t>, </a:t>
            </a:r>
            <a:r>
              <a:rPr lang="ru-RU" dirty="0" err="1"/>
              <a:t>заснованим</a:t>
            </a:r>
            <a:r>
              <a:rPr lang="ru-RU" dirty="0"/>
              <a:t> на </a:t>
            </a:r>
            <a:r>
              <a:rPr lang="ru-RU" dirty="0" err="1"/>
              <a:t>поступовому</a:t>
            </a:r>
            <a:r>
              <a:rPr lang="ru-RU" dirty="0"/>
              <a:t> </a:t>
            </a:r>
            <a:r>
              <a:rPr lang="ru-RU" dirty="0" err="1"/>
              <a:t>узагальненні</a:t>
            </a:r>
            <a:r>
              <a:rPr lang="ru-RU" dirty="0"/>
              <a:t> </a:t>
            </a:r>
            <a:r>
              <a:rPr lang="ru-RU" dirty="0" err="1"/>
              <a:t>арифметичних</a:t>
            </a:r>
            <a:r>
              <a:rPr lang="ru-RU" dirty="0"/>
              <a:t> задач» (1868) </a:t>
            </a:r>
            <a:r>
              <a:rPr lang="ru-RU" dirty="0" err="1"/>
              <a:t>Страннолюбського</a:t>
            </a:r>
            <a:r>
              <a:rPr lang="ru-RU" dirty="0"/>
              <a:t>. Вона </a:t>
            </a:r>
            <a:r>
              <a:rPr lang="ru-RU" dirty="0" err="1"/>
              <a:t>змушувала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учениць</a:t>
            </a:r>
            <a:r>
              <a:rPr lang="ru-RU" dirty="0"/>
              <a:t>, </a:t>
            </a:r>
            <a:r>
              <a:rPr lang="ru-RU" dirty="0" err="1"/>
              <a:t>розв'язуючи</a:t>
            </a:r>
            <a:r>
              <a:rPr lang="ru-RU" dirty="0"/>
              <a:t> </a:t>
            </a:r>
            <a:r>
              <a:rPr lang="ru-RU" dirty="0" err="1"/>
              <a:t>типові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,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збірниках</a:t>
            </a:r>
            <a:r>
              <a:rPr lang="ru-RU" dirty="0"/>
              <a:t>,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виводити</a:t>
            </a:r>
            <a:r>
              <a:rPr lang="ru-RU" dirty="0"/>
              <a:t> правила,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, а </a:t>
            </a:r>
            <a:r>
              <a:rPr lang="ru-RU" dirty="0" err="1"/>
              <a:t>пояснюючи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логічно</a:t>
            </a:r>
            <a:r>
              <a:rPr lang="ru-RU" dirty="0"/>
              <a:t>, </a:t>
            </a:r>
            <a:r>
              <a:rPr lang="ru-RU" dirty="0" err="1"/>
              <a:t>осмислено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на </a:t>
            </a:r>
            <a:r>
              <a:rPr lang="ru-RU" dirty="0" err="1" smtClean="0"/>
              <a:t>узагальнення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/>
              <a:t>належать десятки </a:t>
            </a:r>
            <a:r>
              <a:rPr lang="ru-RU" dirty="0" err="1"/>
              <a:t>публікацій</a:t>
            </a:r>
            <a:r>
              <a:rPr lang="ru-RU" dirty="0"/>
              <a:t> з «</a:t>
            </a:r>
            <a:r>
              <a:rPr lang="ru-RU" dirty="0" err="1"/>
              <a:t>передової</a:t>
            </a:r>
            <a:r>
              <a:rPr lang="ru-RU" dirty="0"/>
              <a:t> методики живого </a:t>
            </a:r>
            <a:r>
              <a:rPr lang="ru-RU" dirty="0" err="1"/>
              <a:t>викладання</a:t>
            </a:r>
            <a:r>
              <a:rPr lang="ru-RU" dirty="0"/>
              <a:t> математики»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769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348880"/>
            <a:ext cx="4824536" cy="3877815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Талановитий</a:t>
            </a:r>
            <a:r>
              <a:rPr lang="ru-RU" dirty="0"/>
              <a:t> педагог, популяризатор </a:t>
            </a:r>
            <a:r>
              <a:rPr lang="ru-RU" dirty="0" err="1"/>
              <a:t>математичних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літератор</a:t>
            </a:r>
            <a:r>
              <a:rPr lang="ru-RU" dirty="0"/>
              <a:t>, </a:t>
            </a:r>
            <a:r>
              <a:rPr lang="ru-RU" dirty="0" err="1"/>
              <a:t>Єлизавета</a:t>
            </a:r>
            <a:r>
              <a:rPr lang="ru-RU" dirty="0"/>
              <a:t> Литвинова написала </a:t>
            </a:r>
            <a:r>
              <a:rPr lang="ru-RU" dirty="0" err="1"/>
              <a:t>понад</a:t>
            </a:r>
            <a:r>
              <a:rPr lang="ru-RU" dirty="0"/>
              <a:t> 70 статей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та 10 </a:t>
            </a:r>
            <a:r>
              <a:rPr lang="ru-RU" dirty="0" err="1"/>
              <a:t>біографічних</a:t>
            </a:r>
            <a:r>
              <a:rPr lang="ru-RU" dirty="0"/>
              <a:t> </a:t>
            </a:r>
            <a:r>
              <a:rPr lang="ru-RU" dirty="0" err="1"/>
              <a:t>нарисів</a:t>
            </a:r>
            <a:r>
              <a:rPr lang="ru-RU" dirty="0" smtClean="0"/>
              <a:t>.</a:t>
            </a:r>
          </a:p>
          <a:p>
            <a:endParaRPr lang="uk-UA" dirty="0"/>
          </a:p>
          <a:p>
            <a:endParaRPr lang="ru-RU" dirty="0"/>
          </a:p>
          <a:p>
            <a:r>
              <a:rPr lang="ru-RU" dirty="0"/>
              <a:t>Померла в 1919 </a:t>
            </a:r>
            <a:r>
              <a:rPr lang="ru-RU" dirty="0" err="1"/>
              <a:t>році</a:t>
            </a:r>
            <a:r>
              <a:rPr lang="ru-RU" dirty="0"/>
              <a:t> в </a:t>
            </a:r>
            <a:r>
              <a:rPr lang="ru-RU" dirty="0" err="1"/>
              <a:t>Петрограді</a:t>
            </a:r>
            <a:r>
              <a:rPr lang="ru-RU" dirty="0"/>
              <a:t>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112851"/>
            <a:ext cx="294191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915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060849"/>
            <a:ext cx="4880865" cy="460851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Алла </a:t>
            </a:r>
            <a:r>
              <a:rPr lang="ru-RU" dirty="0" err="1"/>
              <a:t>Генріхівна</a:t>
            </a:r>
            <a:r>
              <a:rPr lang="ru-RU" dirty="0"/>
              <a:t> </a:t>
            </a:r>
            <a:r>
              <a:rPr lang="ru-RU" dirty="0" err="1"/>
              <a:t>Масевич</a:t>
            </a:r>
            <a:r>
              <a:rPr lang="ru-RU" dirty="0"/>
              <a:t> </a:t>
            </a:r>
            <a:r>
              <a:rPr lang="ru-RU" dirty="0" err="1"/>
              <a:t>народилася</a:t>
            </a:r>
            <a:r>
              <a:rPr lang="ru-RU" dirty="0"/>
              <a:t> 9 </a:t>
            </a:r>
            <a:r>
              <a:rPr lang="ru-RU" dirty="0" err="1"/>
              <a:t>жовтня</a:t>
            </a:r>
            <a:r>
              <a:rPr lang="ru-RU" dirty="0"/>
              <a:t> 1918 року на </a:t>
            </a:r>
            <a:r>
              <a:rPr lang="ru-RU" dirty="0" err="1"/>
              <a:t>річці</a:t>
            </a:r>
            <a:r>
              <a:rPr lang="ru-RU" dirty="0"/>
              <a:t> Кура в </a:t>
            </a:r>
            <a:r>
              <a:rPr lang="ru-RU" dirty="0" err="1"/>
              <a:t>Грузинському</a:t>
            </a:r>
            <a:r>
              <a:rPr lang="ru-RU" dirty="0"/>
              <a:t> </a:t>
            </a:r>
            <a:r>
              <a:rPr lang="ru-RU" dirty="0" err="1"/>
              <a:t>місті</a:t>
            </a:r>
            <a:r>
              <a:rPr lang="ru-RU" dirty="0"/>
              <a:t> </a:t>
            </a:r>
            <a:r>
              <a:rPr lang="ru-RU" dirty="0" err="1"/>
              <a:t>Тбілісі</a:t>
            </a:r>
            <a:r>
              <a:rPr lang="ru-RU" dirty="0"/>
              <a:t>, названому так через </a:t>
            </a:r>
            <a:r>
              <a:rPr lang="ru-RU" dirty="0" err="1"/>
              <a:t>теплі</a:t>
            </a:r>
            <a:r>
              <a:rPr lang="ru-RU" dirty="0"/>
              <a:t> </a:t>
            </a:r>
            <a:r>
              <a:rPr lang="ru-RU" dirty="0" err="1"/>
              <a:t>сірчані</a:t>
            </a:r>
            <a:r>
              <a:rPr lang="ru-RU" dirty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/>
              <a:t>У 1937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в </a:t>
            </a:r>
            <a:r>
              <a:rPr lang="ru-RU" dirty="0" err="1"/>
              <a:t>місті</a:t>
            </a:r>
            <a:r>
              <a:rPr lang="ru-RU" dirty="0"/>
              <a:t> </a:t>
            </a:r>
            <a:r>
              <a:rPr lang="ru-RU" dirty="0" smtClean="0"/>
              <a:t>Ханлар, Алла </a:t>
            </a:r>
            <a:r>
              <a:rPr lang="ru-RU" dirty="0" err="1"/>
              <a:t>Масевич</a:t>
            </a:r>
            <a:r>
              <a:rPr lang="ru-RU" dirty="0"/>
              <a:t> </a:t>
            </a:r>
            <a:r>
              <a:rPr lang="ru-RU" dirty="0" err="1" smtClean="0"/>
              <a:t>надійшла</a:t>
            </a:r>
            <a:r>
              <a:rPr lang="ru-RU" dirty="0" smtClean="0"/>
              <a:t> на </a:t>
            </a:r>
            <a:r>
              <a:rPr lang="ru-RU" dirty="0" err="1"/>
              <a:t>фізико-математичний</a:t>
            </a:r>
            <a:r>
              <a:rPr lang="ru-RU" dirty="0"/>
              <a:t> факультет Державного </a:t>
            </a:r>
            <a:r>
              <a:rPr lang="ru-RU" dirty="0" err="1" smtClean="0"/>
              <a:t>Педагогічного</a:t>
            </a:r>
            <a:r>
              <a:rPr lang="ru-RU" dirty="0" smtClean="0"/>
              <a:t>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/>
              <a:t>імені</a:t>
            </a:r>
            <a:r>
              <a:rPr lang="ru-RU" dirty="0"/>
              <a:t> Карла </a:t>
            </a:r>
            <a:r>
              <a:rPr lang="ru-RU" dirty="0" err="1"/>
              <a:t>Лібкнехта</a:t>
            </a:r>
            <a:r>
              <a:rPr lang="ru-RU" dirty="0"/>
              <a:t> в </a:t>
            </a:r>
            <a:r>
              <a:rPr lang="ru-RU" dirty="0" err="1"/>
              <a:t>Москві</a:t>
            </a:r>
            <a:r>
              <a:rPr lang="ru-RU" dirty="0"/>
              <a:t> і в 1941 </a:t>
            </a:r>
            <a:r>
              <a:rPr lang="ru-RU" dirty="0" err="1"/>
              <a:t>році</a:t>
            </a:r>
            <a:r>
              <a:rPr lang="ru-RU" dirty="0"/>
              <a:t> з </a:t>
            </a:r>
            <a:r>
              <a:rPr lang="ru-RU" dirty="0" err="1"/>
              <a:t>відзнакою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закінчила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1363758"/>
          </a:xfrm>
        </p:spPr>
        <p:txBody>
          <a:bodyPr/>
          <a:lstStyle/>
          <a:p>
            <a:r>
              <a:rPr lang="uk-UA" dirty="0" smtClean="0"/>
              <a:t>Перші роки Алли </a:t>
            </a:r>
            <a:r>
              <a:rPr lang="uk-UA" dirty="0" err="1" smtClean="0"/>
              <a:t>Масевич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420888"/>
            <a:ext cx="3152082" cy="377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8656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9302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 1943 </a:t>
            </a:r>
            <a:r>
              <a:rPr lang="ru-RU" dirty="0" err="1" smtClean="0"/>
              <a:t>році</a:t>
            </a:r>
            <a:r>
              <a:rPr lang="ru-RU" dirty="0" smtClean="0"/>
              <a:t> вступила до </a:t>
            </a:r>
            <a:r>
              <a:rPr lang="ru-RU" dirty="0" err="1" smtClean="0"/>
              <a:t>аспірантури</a:t>
            </a:r>
            <a:r>
              <a:rPr lang="ru-RU" dirty="0" smtClean="0"/>
              <a:t> на кафедру </a:t>
            </a:r>
            <a:r>
              <a:rPr lang="ru-RU" dirty="0" err="1" smtClean="0"/>
              <a:t>астрофізики</a:t>
            </a:r>
            <a:r>
              <a:rPr lang="ru-RU" dirty="0" smtClean="0"/>
              <a:t> </a:t>
            </a:r>
            <a:r>
              <a:rPr lang="ru-RU" dirty="0" err="1" smtClean="0"/>
              <a:t>Московського</a:t>
            </a:r>
            <a:r>
              <a:rPr lang="ru-RU" dirty="0" smtClean="0"/>
              <a:t> Державного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М.В. Ломоносова і в 1946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захистила</a:t>
            </a:r>
            <a:r>
              <a:rPr lang="ru-RU" dirty="0" smtClean="0"/>
              <a:t> </a:t>
            </a:r>
            <a:r>
              <a:rPr lang="ru-RU" dirty="0" err="1" smtClean="0"/>
              <a:t>кандидатську</a:t>
            </a:r>
            <a:r>
              <a:rPr lang="ru-RU" dirty="0" smtClean="0"/>
              <a:t> </a:t>
            </a:r>
            <a:r>
              <a:rPr lang="ru-RU" dirty="0" err="1" smtClean="0"/>
              <a:t>дисертацію</a:t>
            </a:r>
            <a:r>
              <a:rPr lang="ru-RU" dirty="0" smtClean="0"/>
              <a:t> на тему "Будова та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</a:t>
            </a:r>
            <a:r>
              <a:rPr lang="ru-RU" dirty="0" err="1" smtClean="0"/>
              <a:t>зірок</a:t>
            </a:r>
            <a:r>
              <a:rPr lang="ru-RU" dirty="0" smtClean="0"/>
              <a:t> - </a:t>
            </a:r>
            <a:r>
              <a:rPr lang="ru-RU" dirty="0" err="1" smtClean="0"/>
              <a:t>червоних</a:t>
            </a:r>
            <a:r>
              <a:rPr lang="ru-RU" dirty="0" smtClean="0"/>
              <a:t> </a:t>
            </a:r>
            <a:r>
              <a:rPr lang="ru-RU" dirty="0" err="1" smtClean="0"/>
              <a:t>гігантів</a:t>
            </a:r>
            <a:r>
              <a:rPr lang="ru-RU" dirty="0" smtClean="0"/>
              <a:t>".</a:t>
            </a:r>
          </a:p>
          <a:p>
            <a:r>
              <a:rPr lang="ru-RU" dirty="0" smtClean="0"/>
              <a:t>У 1945-1957 роках Алла </a:t>
            </a:r>
            <a:r>
              <a:rPr lang="ru-RU" dirty="0" err="1" smtClean="0"/>
              <a:t>Генріхівна</a:t>
            </a:r>
            <a:r>
              <a:rPr lang="ru-RU" dirty="0" smtClean="0"/>
              <a:t> </a:t>
            </a:r>
            <a:r>
              <a:rPr lang="ru-RU" dirty="0" err="1" smtClean="0"/>
              <a:t>Масевич</a:t>
            </a:r>
            <a:r>
              <a:rPr lang="ru-RU" dirty="0" smtClean="0"/>
              <a:t> </a:t>
            </a:r>
            <a:r>
              <a:rPr lang="ru-RU" dirty="0" err="1" smtClean="0"/>
              <a:t>працювала</a:t>
            </a:r>
            <a:r>
              <a:rPr lang="ru-RU" dirty="0" smtClean="0"/>
              <a:t> на </a:t>
            </a:r>
            <a:r>
              <a:rPr lang="ru-RU" dirty="0" err="1" smtClean="0"/>
              <a:t>посаді</a:t>
            </a:r>
            <a:r>
              <a:rPr lang="ru-RU" dirty="0" smtClean="0"/>
              <a:t> старшого </a:t>
            </a:r>
            <a:r>
              <a:rPr lang="ru-RU" dirty="0" err="1" smtClean="0"/>
              <a:t>наукового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співробітника</a:t>
            </a:r>
            <a:r>
              <a:rPr lang="ru-RU" dirty="0" smtClean="0"/>
              <a:t> в </a:t>
            </a:r>
            <a:r>
              <a:rPr lang="ru-RU" dirty="0" err="1" smtClean="0"/>
              <a:t>Московському</a:t>
            </a:r>
            <a:r>
              <a:rPr lang="ru-RU" dirty="0" smtClean="0"/>
              <a:t> Державному </a:t>
            </a:r>
            <a:r>
              <a:rPr lang="ru-RU" dirty="0" err="1" smtClean="0"/>
              <a:t>астрономічному</a:t>
            </a:r>
            <a:r>
              <a:rPr lang="ru-RU" dirty="0" smtClean="0"/>
              <a:t> </a:t>
            </a:r>
            <a:r>
              <a:rPr lang="ru-RU" dirty="0" err="1" smtClean="0"/>
              <a:t>інституті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П.К. </a:t>
            </a:r>
            <a:r>
              <a:rPr lang="ru-RU" dirty="0" err="1" smtClean="0"/>
              <a:t>Штернберга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З 1952 по 1982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Заступником </a:t>
            </a:r>
            <a:r>
              <a:rPr lang="ru-RU" dirty="0" err="1" smtClean="0"/>
              <a:t>Голови</a:t>
            </a:r>
            <a:r>
              <a:rPr lang="ru-RU" dirty="0" smtClean="0"/>
              <a:t> </a:t>
            </a:r>
            <a:r>
              <a:rPr lang="ru-RU" dirty="0" err="1" smtClean="0"/>
              <a:t>Астрономічного</a:t>
            </a:r>
            <a:r>
              <a:rPr lang="ru-RU" dirty="0" smtClean="0"/>
              <a:t> ради </a:t>
            </a:r>
            <a:r>
              <a:rPr lang="ru-RU" dirty="0" err="1" smtClean="0"/>
              <a:t>Академії</a:t>
            </a:r>
            <a:r>
              <a:rPr lang="ru-RU" dirty="0" smtClean="0"/>
              <a:t> наук СРСР, а з 1987-го по 2003 </a:t>
            </a:r>
            <a:r>
              <a:rPr lang="ru-RU" dirty="0" err="1" smtClean="0"/>
              <a:t>рік</a:t>
            </a:r>
            <a:r>
              <a:rPr lang="ru-RU" dirty="0" smtClean="0"/>
              <a:t> - </a:t>
            </a:r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 err="1" smtClean="0"/>
              <a:t>науковий</a:t>
            </a:r>
            <a:r>
              <a:rPr lang="ru-RU" dirty="0" smtClean="0"/>
              <a:t> </a:t>
            </a:r>
            <a:r>
              <a:rPr lang="ru-RU" dirty="0" err="1" smtClean="0"/>
              <a:t>співробітник</a:t>
            </a:r>
            <a:r>
              <a:rPr lang="ru-RU" dirty="0" smtClean="0"/>
              <a:t> </a:t>
            </a:r>
            <a:r>
              <a:rPr lang="ru-RU" dirty="0" err="1" smtClean="0"/>
              <a:t>Астросовета</a:t>
            </a:r>
            <a:r>
              <a:rPr lang="ru-RU" dirty="0" smtClean="0"/>
              <a:t> (</a:t>
            </a:r>
            <a:r>
              <a:rPr lang="ru-RU" dirty="0" err="1" smtClean="0"/>
              <a:t>нині</a:t>
            </a:r>
            <a:r>
              <a:rPr lang="ru-RU" dirty="0" smtClean="0"/>
              <a:t> -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астрономії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 наук).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Досяги</a:t>
            </a:r>
            <a:r>
              <a:rPr lang="uk-UA" dirty="0" smtClean="0"/>
              <a:t> Алли </a:t>
            </a:r>
            <a:r>
              <a:rPr lang="uk-UA" dirty="0" err="1" smtClean="0"/>
              <a:t>Масевич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370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4592833" cy="434900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1956 </a:t>
            </a:r>
            <a:r>
              <a:rPr lang="ru-RU" dirty="0" err="1"/>
              <a:t>році</a:t>
            </a:r>
            <a:r>
              <a:rPr lang="ru-RU" dirty="0"/>
              <a:t> вона </a:t>
            </a:r>
            <a:r>
              <a:rPr lang="ru-RU" dirty="0" err="1"/>
              <a:t>захистила</a:t>
            </a:r>
            <a:r>
              <a:rPr lang="ru-RU" dirty="0"/>
              <a:t> </a:t>
            </a:r>
            <a:r>
              <a:rPr lang="ru-RU" dirty="0" err="1"/>
              <a:t>докторську</a:t>
            </a:r>
            <a:r>
              <a:rPr lang="ru-RU" dirty="0"/>
              <a:t> </a:t>
            </a:r>
            <a:r>
              <a:rPr lang="ru-RU" dirty="0" err="1"/>
              <a:t>дисертацію</a:t>
            </a:r>
            <a:r>
              <a:rPr lang="ru-RU" dirty="0"/>
              <a:t> на тему "</a:t>
            </a:r>
            <a:r>
              <a:rPr lang="ru-RU" dirty="0" err="1"/>
              <a:t>Еволюція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 smtClean="0"/>
              <a:t>".</a:t>
            </a:r>
          </a:p>
          <a:p>
            <a:endParaRPr lang="ru-RU" dirty="0" smtClean="0"/>
          </a:p>
          <a:p>
            <a:r>
              <a:rPr lang="ru-RU" dirty="0"/>
              <a:t>У 1961-1973 роках вона стала Головою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"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супутників</a:t>
            </a:r>
            <a:r>
              <a:rPr lang="ru-RU" dirty="0"/>
              <a:t> і </a:t>
            </a:r>
            <a:r>
              <a:rPr lang="ru-RU" dirty="0" err="1"/>
              <a:t>телеметрія</a:t>
            </a:r>
            <a:r>
              <a:rPr lang="ru-RU" dirty="0"/>
              <a:t>"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 smtClean="0"/>
              <a:t>комітету</a:t>
            </a:r>
            <a:r>
              <a:rPr lang="ru-RU" dirty="0" smtClean="0"/>
              <a:t> по </a:t>
            </a:r>
            <a:r>
              <a:rPr lang="ru-RU" dirty="0" err="1"/>
              <a:t>дослідженню</a:t>
            </a:r>
            <a:r>
              <a:rPr lang="ru-RU" dirty="0"/>
              <a:t> </a:t>
            </a:r>
            <a:r>
              <a:rPr lang="ru-RU" dirty="0" err="1"/>
              <a:t>космічного</a:t>
            </a:r>
            <a:r>
              <a:rPr lang="ru-RU" dirty="0"/>
              <a:t> простору (КОСПАР</a:t>
            </a:r>
            <a:r>
              <a:rPr lang="ru-RU" dirty="0" smtClean="0"/>
              <a:t>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348881"/>
            <a:ext cx="281644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776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4808857" cy="449302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 1981-1982 роках </a:t>
            </a:r>
            <a:r>
              <a:rPr lang="ru-RU" dirty="0" err="1" smtClean="0"/>
              <a:t>працювала</a:t>
            </a:r>
            <a:r>
              <a:rPr lang="ru-RU" dirty="0" smtClean="0"/>
              <a:t> в Нью-Йорку заступником Генерального секретаря </a:t>
            </a:r>
            <a:r>
              <a:rPr lang="ru-RU" dirty="0" err="1" smtClean="0"/>
              <a:t>Оргкомітету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Об'єднаних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 по </a:t>
            </a:r>
            <a:r>
              <a:rPr lang="ru-RU" dirty="0" err="1" smtClean="0"/>
              <a:t>підготовці</a:t>
            </a:r>
            <a:r>
              <a:rPr lang="ru-RU" dirty="0" smtClean="0"/>
              <a:t> 2-ої </a:t>
            </a:r>
            <a:r>
              <a:rPr lang="ru-RU" dirty="0" err="1" smtClean="0"/>
              <a:t>конференції</a:t>
            </a:r>
            <a:r>
              <a:rPr lang="ru-RU" dirty="0" smtClean="0"/>
              <a:t> ООН з </a:t>
            </a:r>
            <a:r>
              <a:rPr lang="ru-RU" dirty="0" err="1" smtClean="0"/>
              <a:t>дослідження</a:t>
            </a:r>
            <a:r>
              <a:rPr lang="ru-RU" dirty="0" smtClean="0"/>
              <a:t> і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космічного</a:t>
            </a:r>
            <a:r>
              <a:rPr lang="ru-RU" dirty="0" smtClean="0"/>
              <a:t> простору в </a:t>
            </a:r>
            <a:r>
              <a:rPr lang="ru-RU" dirty="0" err="1" smtClean="0"/>
              <a:t>мирних</a:t>
            </a:r>
            <a:r>
              <a:rPr lang="ru-RU" dirty="0" smtClean="0"/>
              <a:t> </a:t>
            </a:r>
            <a:r>
              <a:rPr lang="ru-RU" dirty="0" err="1" smtClean="0"/>
              <a:t>цілях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Алла Генриховна </a:t>
            </a:r>
            <a:r>
              <a:rPr lang="ru-RU" dirty="0" err="1" smtClean="0"/>
              <a:t>Масевич</a:t>
            </a:r>
            <a:r>
              <a:rPr lang="ru-RU" dirty="0" smtClean="0"/>
              <a:t> - автор </a:t>
            </a:r>
            <a:r>
              <a:rPr lang="ru-RU" dirty="0" err="1" smtClean="0"/>
              <a:t>автобіографічної</a:t>
            </a:r>
            <a:r>
              <a:rPr lang="ru-RU" dirty="0" smtClean="0"/>
              <a:t> </a:t>
            </a:r>
            <a:r>
              <a:rPr lang="ru-RU" dirty="0" smtClean="0"/>
              <a:t>книги «</a:t>
            </a:r>
            <a:r>
              <a:rPr lang="ru-RU" dirty="0" smtClean="0"/>
              <a:t>Звёзды и спутники в моей жизни»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1363758"/>
          </a:xfrm>
        </p:spPr>
        <p:txBody>
          <a:bodyPr/>
          <a:lstStyle/>
          <a:p>
            <a:r>
              <a:rPr lang="uk-UA" dirty="0" smtClean="0"/>
              <a:t>Найголовніший внесок у науку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276872"/>
            <a:ext cx="288032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580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82</TotalTime>
  <Words>516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Твердый переплет</vt:lpstr>
      <vt:lpstr>Єлизавета Литвинова  та  Алла Масевич</vt:lpstr>
      <vt:lpstr>Перші роки Єлизавети Литвинової</vt:lpstr>
      <vt:lpstr>Доказ здатностей</vt:lpstr>
      <vt:lpstr>Презентация PowerPoint</vt:lpstr>
      <vt:lpstr>Презентация PowerPoint</vt:lpstr>
      <vt:lpstr>Перші роки Алли Масевич</vt:lpstr>
      <vt:lpstr>Досяги Алли Масевич</vt:lpstr>
      <vt:lpstr>Презентация PowerPoint</vt:lpstr>
      <vt:lpstr>Найголовніший внесок у науку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</dc:title>
  <dc:creator>Admin</dc:creator>
  <cp:lastModifiedBy>Admin</cp:lastModifiedBy>
  <cp:revision>11</cp:revision>
  <dcterms:created xsi:type="dcterms:W3CDTF">2013-02-24T14:51:54Z</dcterms:created>
  <dcterms:modified xsi:type="dcterms:W3CDTF">2013-02-27T18:37:57Z</dcterms:modified>
</cp:coreProperties>
</file>