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6" r:id="rId12"/>
    <p:sldId id="267" r:id="rId13"/>
    <p:sldId id="268" r:id="rId14"/>
    <p:sldId id="265" r:id="rId15"/>
    <p:sldId id="269" r:id="rId16"/>
    <p:sldId id="271" r:id="rId17"/>
    <p:sldId id="275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7BB"/>
    <a:srgbClr val="FF66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900D-FD18-4ACE-A018-4BD5A6DBD229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58A0-3E83-4024-9E1F-207696FDB2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900D-FD18-4ACE-A018-4BD5A6DBD229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58A0-3E83-4024-9E1F-207696FDB2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900D-FD18-4ACE-A018-4BD5A6DBD229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58A0-3E83-4024-9E1F-207696FDB2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900D-FD18-4ACE-A018-4BD5A6DBD229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58A0-3E83-4024-9E1F-207696FDB2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900D-FD18-4ACE-A018-4BD5A6DBD229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58A0-3E83-4024-9E1F-207696FDB2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900D-FD18-4ACE-A018-4BD5A6DBD229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58A0-3E83-4024-9E1F-207696FDB2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900D-FD18-4ACE-A018-4BD5A6DBD229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58A0-3E83-4024-9E1F-207696FDB2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900D-FD18-4ACE-A018-4BD5A6DBD229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58A0-3E83-4024-9E1F-207696FDB2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900D-FD18-4ACE-A018-4BD5A6DBD229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58A0-3E83-4024-9E1F-207696FDB2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900D-FD18-4ACE-A018-4BD5A6DBD229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58A0-3E83-4024-9E1F-207696FDB2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900D-FD18-4ACE-A018-4BD5A6DBD229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58A0-3E83-4024-9E1F-207696FDB2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1900D-FD18-4ACE-A018-4BD5A6DBD229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58A0-3E83-4024-9E1F-207696FDB2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2.jpeg"/><Relationship Id="rId7" Type="http://schemas.openxmlformats.org/officeDocument/2006/relationships/image" Target="../media/image3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3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ua/?uinfo=sw-1263-sh-899-fw-1221-fh-598-pd-1" TargetMode="External"/><Relationship Id="rId2" Type="http://schemas.openxmlformats.org/officeDocument/2006/relationships/hyperlink" Target="http://www.egepro.ru/i/downloads/text_zadachi/na_progres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16.jpeg"/><Relationship Id="rId12" Type="http://schemas.openxmlformats.org/officeDocument/2006/relationships/image" Target="../media/image1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Wave2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Історія з повсякдення 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941168"/>
            <a:ext cx="5176664" cy="1752600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Підготувала</a:t>
            </a:r>
          </a:p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учениця 10 –А класу </a:t>
            </a:r>
          </a:p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КЗШ №113</a:t>
            </a:r>
          </a:p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Джура Аліна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школа\картинки\47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3284984"/>
            <a:ext cx="5256584" cy="2016224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Трошки пізніше, у тому ж 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самому місті…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D:\школа\картинки\YqETvt09u3Sb3Z5Ug234MB419lw7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13641" cy="536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820472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Продавець кіоску звернув увагу на те, що кожен рік в  останні 7 днів перед 8 березня…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Picture 15" descr="D:\школа\картинки\1291928928_iex4oagq7dht8bc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832" b="80924"/>
          <a:stretch>
            <a:fillRect/>
          </a:stretch>
        </p:blipFill>
        <p:spPr bwMode="auto">
          <a:xfrm>
            <a:off x="6732240" y="3573016"/>
            <a:ext cx="1392155" cy="26848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 descr="http://forschool.in.ua/wp-content/uploads/2012/02/21438286-2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0085">
            <a:off x="4244566" y="4876274"/>
            <a:ext cx="1249823" cy="1874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9" name="Picture 7" descr="http://forschool.in.ua/wp-content/uploads/2012/02/382164536-2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915">
            <a:off x="6797245" y="1671289"/>
            <a:ext cx="1905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5" name="Picture 3" descr="D:\школа\картинки\391539b672c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29572">
            <a:off x="1379843" y="3556282"/>
            <a:ext cx="1994385" cy="2633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…кількість проданих в день вітальних листівок збільшується в одне і теж саме число раз в порівнянні з поперднім днем.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33793" name="Picture 1" descr="D:\школа\картинки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988840"/>
            <a:ext cx="230425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4" name="Picture 2" descr="D:\школа\картинки\507161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50856">
            <a:off x="5311508" y="3164277"/>
            <a:ext cx="2050926" cy="2872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D:\школа\картинки\07211761.jpg"/>
          <p:cNvPicPr>
            <a:picLocks noChangeAspect="1" noChangeArrowheads="1"/>
          </p:cNvPicPr>
          <p:nvPr/>
        </p:nvPicPr>
        <p:blipFill>
          <a:blip r:embed="rId7" cstate="print"/>
          <a:srcRect r="2167" b="4741"/>
          <a:stretch>
            <a:fillRect/>
          </a:stretch>
        </p:blipFill>
        <p:spPr bwMode="auto">
          <a:xfrm rot="1633672">
            <a:off x="578012" y="2200229"/>
            <a:ext cx="142978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7" name="Picture 5" descr="D:\школа\картинки\www_chudetstvo_ru_otkritka_8_marta_4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13886">
            <a:off x="7343649" y="4427191"/>
            <a:ext cx="1289878" cy="2287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Почавши торгівлю листівками за </a:t>
            </a:r>
          </a:p>
          <a:p>
            <a:pPr>
              <a:buNone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7 днів перед святом, він підрахував, що в третій день було продано 48 листівок, а в п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’</a:t>
            </a:r>
            <a:r>
              <a:rPr lang="uk-U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ятий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– 192 листівки.</a:t>
            </a:r>
            <a:endParaRPr lang="ru-RU" dirty="0">
              <a:solidFill>
                <a:srgbClr val="FF66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32769" name="Picture 1" descr="D:\школа\картинки\types-of-work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r="62096" b="-1110"/>
          <a:stretch>
            <a:fillRect/>
          </a:stretch>
        </p:blipFill>
        <p:spPr bwMode="auto">
          <a:xfrm>
            <a:off x="6279512" y="4077072"/>
            <a:ext cx="2473937" cy="2368419"/>
          </a:xfrm>
          <a:prstGeom prst="rect">
            <a:avLst/>
          </a:prstGeom>
          <a:noFill/>
        </p:spPr>
      </p:pic>
      <p:pic>
        <p:nvPicPr>
          <p:cNvPr id="32770" name="Picture 2" descr="D:\школа\картинки\www_chudetstvo_ru_otkritka_8_marta_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138082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1" name="Picture 3" descr="D:\школа\картинки\507161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95868">
            <a:off x="1475558" y="3063813"/>
            <a:ext cx="1320234" cy="184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D:\школа\картинки\391539b672c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85810">
            <a:off x="2378214" y="3617655"/>
            <a:ext cx="1230659" cy="1751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3" name="Picture 5" descr="D:\школа\картинки\07211761.jpg"/>
          <p:cNvPicPr>
            <a:picLocks noChangeAspect="1" noChangeArrowheads="1"/>
          </p:cNvPicPr>
          <p:nvPr/>
        </p:nvPicPr>
        <p:blipFill>
          <a:blip r:embed="rId6" cstate="print"/>
          <a:srcRect r="2121" b="4641"/>
          <a:stretch>
            <a:fillRect/>
          </a:stretch>
        </p:blipFill>
        <p:spPr bwMode="auto">
          <a:xfrm rot="1518916">
            <a:off x="2927460" y="4239848"/>
            <a:ext cx="113330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D:\школа\картинки\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66117">
            <a:off x="3418882" y="4989421"/>
            <a:ext cx="972713" cy="1459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Выноска-облако 10"/>
          <p:cNvSpPr/>
          <p:nvPr/>
        </p:nvSpPr>
        <p:spPr>
          <a:xfrm>
            <a:off x="5868144" y="2204864"/>
            <a:ext cx="2736304" cy="15841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8" name="Picture 10" descr="http://im2-tub-ua.yandex.net/i?id=204524817-21-72&amp;n=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420888"/>
            <a:ext cx="1520957" cy="1140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  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Тож, якщо чутка поширюватиметься з такою швидкістю, то скільки пройде часу, перш ніж усе місто дізнається про неї? Та скільки всього листівок буде продано за 7 днів торгівлі, якщо помічена продавцем закономірність збережеться?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5842" name="Picture 2" descr="http://www.rusichi-center.ru/uploads/f1/s/34/178/image/600/401/medium_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405" b="10226"/>
          <a:stretch>
            <a:fillRect/>
          </a:stretch>
        </p:blipFill>
        <p:spPr bwMode="auto">
          <a:xfrm>
            <a:off x="5364088" y="4149080"/>
            <a:ext cx="3543552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Розв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’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язання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780928"/>
            <a:ext cx="8830816" cy="3096344"/>
          </a:xfrm>
        </p:spPr>
        <p:txBody>
          <a:bodyPr/>
          <a:lstStyle/>
          <a:p>
            <a:pPr>
              <a:buNone/>
            </a:pPr>
            <a:r>
              <a:rPr lang="uk-UA" sz="2800" dirty="0" smtClean="0"/>
              <a:t>     </a:t>
            </a:r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Виконавши нескладні підрахунки визначаємо, що усе місто дізнається про новину через :</a:t>
            </a:r>
          </a:p>
          <a:p>
            <a:pPr>
              <a:buNone/>
            </a:pPr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                 2 години 30 хвилин.</a:t>
            </a:r>
          </a:p>
          <a:p>
            <a:pPr>
              <a:buNone/>
            </a:pP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</a:t>
            </a: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А кількість вітальних листівок змінюється по закону геометричної прогресії. При цьому </a:t>
            </a: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b</a:t>
            </a:r>
            <a:r>
              <a:rPr lang="en-US" sz="2400" b="1" i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=x</a:t>
            </a: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radley Hand ITC" pitchFamily="66" charset="0"/>
              </a:rPr>
              <a:t>, </a:t>
            </a: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де х</a:t>
            </a: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&gt;</a:t>
            </a:r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0 </a:t>
            </a: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і</a:t>
            </a:r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q&gt;1</a:t>
            </a: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, так як прогресія зростаюча, використовуючи формулу </a:t>
            </a: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n-</a:t>
            </a:r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го члена </a:t>
            </a: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геометричної прогресії, маємо </a:t>
            </a:r>
            <a:endParaRPr lang="en-US" sz="24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  b</a:t>
            </a:r>
            <a:r>
              <a:rPr lang="en-US" sz="2400" b="1" i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= b</a:t>
            </a:r>
            <a:r>
              <a:rPr lang="en-US" sz="2400" b="1" i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1 </a:t>
            </a:r>
            <a:r>
              <a:rPr lang="en-US" sz="1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x </a:t>
            </a: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q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b</a:t>
            </a:r>
            <a:r>
              <a:rPr lang="en-US" sz="2400" b="1" i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5 </a:t>
            </a: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= b</a:t>
            </a:r>
            <a:r>
              <a:rPr lang="en-US" sz="2400" b="1" i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US" sz="1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x </a:t>
            </a: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q</a:t>
            </a:r>
            <a:r>
              <a:rPr lang="en-US" sz="2400" b="1" i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4</a:t>
            </a: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 </a:t>
            </a: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За умовою </a:t>
            </a: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b</a:t>
            </a:r>
            <a:r>
              <a:rPr lang="en-US" sz="2400" b="1" i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=48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b</a:t>
            </a:r>
            <a:r>
              <a:rPr lang="en-US" sz="2400" b="1" i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5</a:t>
            </a: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=192.</a:t>
            </a:r>
          </a:p>
          <a:p>
            <a:pPr>
              <a:buNone/>
            </a:pP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Отже, маємо систему рівнянь </a:t>
            </a:r>
          </a:p>
          <a:p>
            <a:pPr>
              <a:buNone/>
            </a:pP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Так як </a:t>
            </a:r>
          </a:p>
          <a:p>
            <a:pPr>
              <a:buNone/>
            </a:pP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І так як</a:t>
            </a:r>
          </a:p>
          <a:p>
            <a:pPr>
              <a:buNone/>
            </a:pP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Знайдемо </a:t>
            </a: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b</a:t>
            </a:r>
            <a:r>
              <a:rPr lang="uk-UA" sz="2400" b="1" i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1 </a:t>
            </a: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: </a:t>
            </a:r>
          </a:p>
          <a:p>
            <a:pPr>
              <a:buNone/>
            </a:pP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Сума перших </a:t>
            </a:r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n</a:t>
            </a:r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членів прогресії: </a:t>
            </a:r>
          </a:p>
          <a:p>
            <a:pPr>
              <a:buNone/>
            </a:pPr>
            <a:endParaRPr lang="uk-UA" sz="24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uk-UA" sz="24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uk-UA" sz="24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uk-UA" sz="24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Відповідь: 1524.</a:t>
            </a:r>
          </a:p>
          <a:p>
            <a:pPr>
              <a:buNone/>
            </a:pPr>
            <a:endParaRPr lang="uk-UA" sz="2400" b="1" i="1" dirty="0" smtClean="0">
              <a:latin typeface="Comic Sans MS" pitchFamily="66" charset="0"/>
            </a:endParaRPr>
          </a:p>
          <a:p>
            <a:pPr>
              <a:buNone/>
            </a:pPr>
            <a:endParaRPr lang="ru-RU" sz="2400" b="1" i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70" t="40909" r="30016" b="50358"/>
          <a:stretch>
            <a:fillRect/>
          </a:stretch>
        </p:blipFill>
        <p:spPr bwMode="auto">
          <a:xfrm>
            <a:off x="4644008" y="2276872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74" t="50948" r="40365" b="41907"/>
          <a:stretch>
            <a:fillRect/>
          </a:stretch>
        </p:blipFill>
        <p:spPr bwMode="auto">
          <a:xfrm>
            <a:off x="1187624" y="2780928"/>
            <a:ext cx="33123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74" t="58093" r="57540" b="37938"/>
          <a:stretch>
            <a:fillRect/>
          </a:stretch>
        </p:blipFill>
        <p:spPr bwMode="auto">
          <a:xfrm>
            <a:off x="1475656" y="3284984"/>
            <a:ext cx="13681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27" t="62857" r="47362" b="33967"/>
          <a:stretch>
            <a:fillRect/>
          </a:stretch>
        </p:blipFill>
        <p:spPr bwMode="auto">
          <a:xfrm>
            <a:off x="2267744" y="3789040"/>
            <a:ext cx="201622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77" t="70002" r="41637" b="14914"/>
          <a:stretch>
            <a:fillRect/>
          </a:stretch>
        </p:blipFill>
        <p:spPr bwMode="auto">
          <a:xfrm>
            <a:off x="1619672" y="4653136"/>
            <a:ext cx="39604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Джерела: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Алгебра і початки аналізу, Харків,  видавництво </a:t>
            </a:r>
            <a:r>
              <a:rPr lang="uk-UA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“Ранок”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серія </a:t>
            </a:r>
            <a:r>
              <a:rPr lang="uk-UA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“Рятівник”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6-те видання, 2006,       с. 112.</a:t>
            </a:r>
          </a:p>
          <a:p>
            <a:r>
              <a:rPr lang="uk-UA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“Універсальний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довідник </a:t>
            </a:r>
            <a:r>
              <a:rPr lang="uk-UA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школяра”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Донецьк, 2006, </a:t>
            </a:r>
            <a:r>
              <a:rPr lang="uk-UA" sz="2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с.1536.</a:t>
            </a:r>
            <a:endParaRPr lang="uk-UA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Інтернет сайти: </a:t>
            </a:r>
            <a:r>
              <a:rPr lang="ru-RU" sz="2800" u="sng" dirty="0" smtClean="0">
                <a:hlinkClick r:id="rId2"/>
              </a:rPr>
              <a:t>http://www.egepro.ru/i/downloads/text_zadachi/na_progres.pdf</a:t>
            </a:r>
            <a:r>
              <a:rPr lang="ru-RU" sz="2800" u="sng" dirty="0" smtClean="0"/>
              <a:t> </a:t>
            </a:r>
          </a:p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u="sng" dirty="0" smtClean="0">
                <a:solidFill>
                  <a:srgbClr val="0070C0"/>
                </a:solidFill>
              </a:rPr>
              <a:t>http://www.liveinternet.ru/users/cadmii/post226601495/ </a:t>
            </a:r>
          </a:p>
          <a:p>
            <a:pPr>
              <a:buNone/>
            </a:pPr>
            <a:r>
              <a:rPr lang="uk-UA" sz="2800" dirty="0" smtClean="0">
                <a:latin typeface="Comic Sans MS" pitchFamily="66" charset="0"/>
              </a:rPr>
              <a:t>    </a:t>
            </a:r>
            <a:r>
              <a:rPr lang="ru-RU" sz="2800" u="sng" dirty="0" smtClean="0">
                <a:hlinkClick r:id="rId3"/>
              </a:rPr>
              <a:t>http://images.yandex.ua/?uinfo=sw-1263-sh-899-fw-1221-fh-598-pd-1</a:t>
            </a:r>
            <a:endParaRPr lang="ru-RU" sz="2800" dirty="0" smtClean="0"/>
          </a:p>
          <a:p>
            <a:pPr>
              <a:buNone/>
            </a:pPr>
            <a:endParaRPr lang="uk-UA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Автор роботи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1985" name="Picture 1" descr="D:\2013\встреча выпускников\tGFJZ1ieP-01.jpg"/>
          <p:cNvPicPr>
            <a:picLocks noChangeAspect="1" noChangeArrowheads="1"/>
          </p:cNvPicPr>
          <p:nvPr/>
        </p:nvPicPr>
        <p:blipFill>
          <a:blip r:embed="rId2" cstate="print"/>
          <a:srcRect t="3762"/>
          <a:stretch>
            <a:fillRect/>
          </a:stretch>
        </p:blipFill>
        <p:spPr bwMode="auto">
          <a:xfrm>
            <a:off x="2555776" y="1052736"/>
            <a:ext cx="3888432" cy="563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prstTxWarp prst="textWave2">
              <a:avLst/>
            </a:prstTxWarp>
          </a:bodyPr>
          <a:lstStyle/>
          <a:p>
            <a:pPr>
              <a:buNone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Кінець!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0" y="6381328"/>
            <a:ext cx="467544" cy="216024"/>
          </a:xfrm>
          <a:prstGeom prst="actionButtonBeginning">
            <a:avLst/>
          </a:prstGeom>
          <a:solidFill>
            <a:srgbClr val="FF66C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Історична довідка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Вперше задачі на прогресії виникли зі спостережень над явищами природи і з досліджень суспільно-економічних явищ, до яких можна застосувати закон прогресії. </a:t>
            </a:r>
          </a:p>
          <a:p>
            <a:r>
              <a:rPr lang="uk-UA" dirty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Зміст ряду історичних задач на прогресії відбувається за законом арифметичної прогресії, а інше — за законом геометричної. </a:t>
            </a:r>
            <a:endParaRPr lang="ru-RU" dirty="0">
              <a:solidFill>
                <a:srgbClr val="FF66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endParaRPr lang="ru-RU" dirty="0">
              <a:solidFill>
                <a:srgbClr val="FF66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r>
              <a:rPr lang="uk-UA" dirty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Числова послідовність (</a:t>
            </a:r>
            <a:r>
              <a:rPr lang="en-US" dirty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a</a:t>
            </a:r>
            <a:r>
              <a:rPr lang="en-US" baseline="-25000" dirty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n</a:t>
            </a:r>
            <a:r>
              <a:rPr lang="en-US" dirty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uk-UA" dirty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), кожен член якої, починаючи з другого, дорівнює попередньому, до якого додане одне й те саме число, називається арифметичною прогресією.</a:t>
            </a:r>
          </a:p>
          <a:p>
            <a:r>
              <a:rPr lang="uk-UA" dirty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Формула </a:t>
            </a:r>
            <a:r>
              <a:rPr lang="en-US" dirty="0" smtClean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n</a:t>
            </a:r>
            <a:r>
              <a:rPr lang="uk-UA" dirty="0" smtClean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- </a:t>
            </a:r>
            <a:r>
              <a:rPr lang="uk-UA" dirty="0" err="1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го</a:t>
            </a:r>
            <a:r>
              <a:rPr lang="uk-UA" dirty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члена арифметичної прогресії</a:t>
            </a:r>
          </a:p>
          <a:p>
            <a:endParaRPr lang="uk-UA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491880" y="4941168"/>
          <a:ext cx="3455988" cy="522288"/>
        </p:xfrm>
        <a:graphic>
          <a:graphicData uri="http://schemas.openxmlformats.org/presentationml/2006/ole">
            <p:oleObj spid="_x0000_s14338" name="Формула" r:id="rId3" imgW="1460160" imgH="228600" progId="Equation.3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/>
          <a:lstStyle/>
          <a:p>
            <a:r>
              <a:rPr lang="uk-UA" dirty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Геометричною прогресією називається послідовність, кожний член якої, починаючи з другого, дорівнює попередньому члену, помноженому на одне й те саме число.</a:t>
            </a:r>
            <a:endParaRPr lang="ru-RU" dirty="0" smtClean="0">
              <a:solidFill>
                <a:srgbClr val="FF66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endParaRPr lang="ru-RU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3275856" y="4581128"/>
          <a:ext cx="4537075" cy="554038"/>
        </p:xfrm>
        <a:graphic>
          <a:graphicData uri="http://schemas.openxmlformats.org/presentationml/2006/ole">
            <p:oleObj spid="_x0000_s39937" name="Формула" r:id="rId3" imgW="1828800" imgH="228600" progId="Equation.3">
              <p:embed/>
            </p:oleObj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79296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</a:t>
            </a:r>
            <a:r>
              <a:rPr lang="uk-UA" dirty="0" smtClean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Щодня у повсякденному житті ми зустрічаємось з різними задачами, інколи навіть не помічаючи цього. Звичайні плітки чи вітальні листівки можуть виявитися складовою цікавої математичної історії.</a:t>
            </a:r>
          </a:p>
          <a:p>
            <a:pPr>
              <a:buNone/>
            </a:pPr>
            <a:r>
              <a:rPr lang="uk-UA" dirty="0" smtClean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Тож розглянемо одну з таких.</a:t>
            </a:r>
            <a:endParaRPr lang="ru-RU" dirty="0">
              <a:solidFill>
                <a:srgbClr val="FF66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40962" name="Picture 2" descr="BD0663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97152"/>
            <a:ext cx="2017712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                 з великою кількістю населення – 50 тисяч осіб…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1265" name="Picture 1" descr="D:\школа\картинки\47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80920" cy="535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D:\школа\картинки\0_7eab6_c3a2c49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869160"/>
            <a:ext cx="1142848" cy="1715344"/>
          </a:xfrm>
          <a:prstGeom prst="rect">
            <a:avLst/>
          </a:prstGeom>
          <a:noFill/>
        </p:spPr>
      </p:pic>
      <p:pic>
        <p:nvPicPr>
          <p:cNvPr id="11267" name="Picture 3" descr="D:\школа\картинки\0_6fc3d_a587ba95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068960"/>
            <a:ext cx="858707" cy="1918898"/>
          </a:xfrm>
          <a:prstGeom prst="rect">
            <a:avLst/>
          </a:prstGeom>
          <a:noFill/>
        </p:spPr>
      </p:pic>
      <p:pic>
        <p:nvPicPr>
          <p:cNvPr id="11268" name="Picture 4" descr="D:\школа\картинки\789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420888"/>
            <a:ext cx="869479" cy="1355535"/>
          </a:xfrm>
          <a:prstGeom prst="rect">
            <a:avLst/>
          </a:prstGeom>
          <a:noFill/>
        </p:spPr>
      </p:pic>
      <p:pic>
        <p:nvPicPr>
          <p:cNvPr id="11269" name="Picture 5" descr="D:\школа\картинки\0_804a8_f78e8bd0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412776"/>
            <a:ext cx="648072" cy="794636"/>
          </a:xfrm>
          <a:prstGeom prst="rect">
            <a:avLst/>
          </a:prstGeom>
          <a:noFill/>
        </p:spPr>
      </p:pic>
      <p:pic>
        <p:nvPicPr>
          <p:cNvPr id="11270" name="Picture 6" descr="D:\школа\картинки\0_8c1af_a7f5f412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5589240"/>
            <a:ext cx="1661245" cy="907267"/>
          </a:xfrm>
          <a:prstGeom prst="rect">
            <a:avLst/>
          </a:prstGeom>
          <a:noFill/>
        </p:spPr>
      </p:pic>
      <p:pic>
        <p:nvPicPr>
          <p:cNvPr id="11271" name="Picture 7" descr="D:\школа\картинки\0_6fd0c_bea8a5d9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1484784"/>
            <a:ext cx="993283" cy="787177"/>
          </a:xfrm>
          <a:prstGeom prst="rect">
            <a:avLst/>
          </a:prstGeom>
          <a:noFill/>
        </p:spPr>
      </p:pic>
      <p:pic>
        <p:nvPicPr>
          <p:cNvPr id="11272" name="Picture 8" descr="D:\школа\картинки\0_8026b_ab56dfaa_X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2636912"/>
            <a:ext cx="602167" cy="720080"/>
          </a:xfrm>
          <a:prstGeom prst="rect">
            <a:avLst/>
          </a:prstGeom>
          <a:noFill/>
        </p:spPr>
      </p:pic>
      <p:pic>
        <p:nvPicPr>
          <p:cNvPr id="11273" name="Picture 9" descr="D:\школа\картинки\7ovi645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3813043"/>
            <a:ext cx="1024149" cy="1365531"/>
          </a:xfrm>
          <a:prstGeom prst="rect">
            <a:avLst/>
          </a:prstGeom>
          <a:noFill/>
        </p:spPr>
      </p:pic>
      <p:pic>
        <p:nvPicPr>
          <p:cNvPr id="11274" name="Picture 10" descr="D:\школа\картинки\0_5d7b9_5bb6acfa_X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1281100" flipH="1" flipV="1">
            <a:off x="3195226" y="1825403"/>
            <a:ext cx="821716" cy="966428"/>
          </a:xfrm>
          <a:prstGeom prst="rect">
            <a:avLst/>
          </a:prstGeom>
          <a:noFill/>
        </p:spPr>
      </p:pic>
      <p:pic>
        <p:nvPicPr>
          <p:cNvPr id="11275" name="Picture 11" descr="D:\школа\картинки\2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3356992"/>
            <a:ext cx="786799" cy="1071017"/>
          </a:xfrm>
          <a:prstGeom prst="rect">
            <a:avLst/>
          </a:prstGeom>
          <a:noFill/>
        </p:spPr>
      </p:pic>
      <p:pic>
        <p:nvPicPr>
          <p:cNvPr id="11276" name="Picture 12" descr="D:\школа\картинки\types-of-worker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32" t="13798"/>
          <a:stretch>
            <a:fillRect/>
          </a:stretch>
        </p:blipFill>
        <p:spPr bwMode="auto">
          <a:xfrm>
            <a:off x="4572000" y="3573016"/>
            <a:ext cx="725469" cy="1330648"/>
          </a:xfrm>
          <a:prstGeom prst="rect">
            <a:avLst/>
          </a:prstGeom>
          <a:noFill/>
        </p:spPr>
      </p:pic>
      <p:pic>
        <p:nvPicPr>
          <p:cNvPr id="11277" name="Picture 13" descr="D:\школа\картинки\article539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172" t="11583" r="893" b="46718"/>
          <a:stretch>
            <a:fillRect/>
          </a:stretch>
        </p:blipFill>
        <p:spPr bwMode="auto">
          <a:xfrm>
            <a:off x="7812360" y="1412776"/>
            <a:ext cx="792088" cy="648072"/>
          </a:xfrm>
          <a:prstGeom prst="rect">
            <a:avLst/>
          </a:prstGeom>
          <a:noFill/>
        </p:spPr>
      </p:pic>
      <p:pic>
        <p:nvPicPr>
          <p:cNvPr id="11278" name="Picture 14" descr="D:\школа\картинки\types-of-worker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16" t="50000" r="34880"/>
          <a:stretch>
            <a:fillRect/>
          </a:stretch>
        </p:blipFill>
        <p:spPr bwMode="auto">
          <a:xfrm>
            <a:off x="827584" y="4725144"/>
            <a:ext cx="866652" cy="1196957"/>
          </a:xfrm>
          <a:prstGeom prst="rect">
            <a:avLst/>
          </a:prstGeom>
          <a:noFill/>
        </p:spPr>
      </p:pic>
      <p:pic>
        <p:nvPicPr>
          <p:cNvPr id="11279" name="Picture 15" descr="D:\школа\картинки\1291928928_iex4oagq7dht8bc.jpe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832" b="80924"/>
          <a:stretch>
            <a:fillRect/>
          </a:stretch>
        </p:blipFill>
        <p:spPr bwMode="auto">
          <a:xfrm>
            <a:off x="3779912" y="4437112"/>
            <a:ext cx="720080" cy="1388726"/>
          </a:xfrm>
          <a:prstGeom prst="rect">
            <a:avLst/>
          </a:prstGeom>
          <a:noFill/>
        </p:spPr>
      </p:pic>
      <p:pic>
        <p:nvPicPr>
          <p:cNvPr id="11280" name="Picture 16" descr="D:\школа\картинки\article539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638" t="52317"/>
          <a:stretch>
            <a:fillRect/>
          </a:stretch>
        </p:blipFill>
        <p:spPr bwMode="auto">
          <a:xfrm>
            <a:off x="6588224" y="2348880"/>
            <a:ext cx="1080120" cy="999603"/>
          </a:xfrm>
          <a:prstGeom prst="rect">
            <a:avLst/>
          </a:prstGeom>
          <a:noFill/>
        </p:spPr>
      </p:pic>
      <p:pic>
        <p:nvPicPr>
          <p:cNvPr id="11282" name="Picture 18" descr="D:\школа\картинки\types-of-worker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72" t="-1109" r="53024" b="50000"/>
          <a:stretch>
            <a:fillRect/>
          </a:stretch>
        </p:blipFill>
        <p:spPr bwMode="auto">
          <a:xfrm>
            <a:off x="5868144" y="1700808"/>
            <a:ext cx="612068" cy="864096"/>
          </a:xfrm>
          <a:prstGeom prst="rect">
            <a:avLst/>
          </a:prstGeom>
          <a:noFill/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611560" y="188640"/>
            <a:ext cx="3970784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У великому місті,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школа\картинки\piд™kne-miasto-ilustrator-materiaе‚u-wektor_15-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338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5482952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 8 годині ранку прибув мешканець столиці і привіз свіжу новину…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4" name="Picture 12" descr="D:\школа\картинки\types-of-work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l="66632" t="13798"/>
          <a:stretch>
            <a:fillRect/>
          </a:stretch>
        </p:blipFill>
        <p:spPr bwMode="auto">
          <a:xfrm>
            <a:off x="5868144" y="1988840"/>
            <a:ext cx="2811700" cy="5157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школа\картинки\00a8cb10f0a1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 будинку, де зупинився, він повідомив новину лише трьом жителям. </a:t>
            </a:r>
            <a:endParaRPr lang="ru-RU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5" name="Picture 12" descr="D:\школа\картинки\types-of-work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l="66632" t="13798"/>
          <a:stretch>
            <a:fillRect/>
          </a:stretch>
        </p:blipFill>
        <p:spPr bwMode="auto">
          <a:xfrm>
            <a:off x="6516216" y="2492896"/>
            <a:ext cx="1790973" cy="3284984"/>
          </a:xfrm>
          <a:prstGeom prst="rect">
            <a:avLst/>
          </a:prstGeom>
          <a:noFill/>
        </p:spPr>
      </p:pic>
      <p:pic>
        <p:nvPicPr>
          <p:cNvPr id="30723" name="Picture 3" descr="D:\школа\картинки\0_7eab6_c3a2c49c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36912"/>
            <a:ext cx="1670577" cy="2507432"/>
          </a:xfrm>
          <a:prstGeom prst="rect">
            <a:avLst/>
          </a:prstGeom>
          <a:noFill/>
        </p:spPr>
      </p:pic>
      <p:pic>
        <p:nvPicPr>
          <p:cNvPr id="30724" name="Picture 4" descr="D:\школа\картинки\789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132856"/>
            <a:ext cx="1967326" cy="3067100"/>
          </a:xfrm>
          <a:prstGeom prst="rect">
            <a:avLst/>
          </a:prstGeom>
          <a:noFill/>
        </p:spPr>
      </p:pic>
      <p:pic>
        <p:nvPicPr>
          <p:cNvPr id="30727" name="Picture 7" descr="D:\школа\картинки\0_804a8_f78e8bd0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0" y="3356992"/>
            <a:ext cx="1904199" cy="2334842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Це зайняло, 15 </a:t>
            </a:r>
            <a:r>
              <a:rPr lang="uk-UA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хв</a:t>
            </a:r>
            <a:r>
              <a:rPr lang="uk-UA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тобто о 8.15 новина була відома чотирьом: приїжджому і трьом жителям.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D:\школа\картинки\00a8cb10f0a1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pic>
        <p:nvPicPr>
          <p:cNvPr id="36867" name="Picture 3" descr="D:\школа\картинки\0_804a8_f78e8bd0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284984"/>
            <a:ext cx="1786746" cy="2190826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 rot="847176">
            <a:off x="7044708" y="1699083"/>
            <a:ext cx="1944216" cy="1512168"/>
          </a:xfrm>
          <a:prstGeom prst="cloudCallou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Новина!</a:t>
            </a:r>
            <a:endParaRPr lang="ru-RU" dirty="0"/>
          </a:p>
        </p:txBody>
      </p:sp>
      <p:pic>
        <p:nvPicPr>
          <p:cNvPr id="36868" name="Picture 4" descr="D:\школа\картинки\0_7c5e9_89e7368c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437112"/>
            <a:ext cx="1151955" cy="1405953"/>
          </a:xfrm>
          <a:prstGeom prst="rect">
            <a:avLst/>
          </a:prstGeom>
          <a:noFill/>
        </p:spPr>
      </p:pic>
      <p:pic>
        <p:nvPicPr>
          <p:cNvPr id="36869" name="Picture 5" descr="D:\школа\картинки\0_80332_c0ac8d4f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24328" y="4365104"/>
            <a:ext cx="807026" cy="1457383"/>
          </a:xfrm>
          <a:prstGeom prst="rect">
            <a:avLst/>
          </a:prstGeom>
          <a:noFill/>
        </p:spPr>
      </p:pic>
      <p:pic>
        <p:nvPicPr>
          <p:cNvPr id="36870" name="Picture 6" descr="D:\школа\картинки\0_8026b_ab56dfaa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492896"/>
            <a:ext cx="1073156" cy="1283296"/>
          </a:xfrm>
          <a:prstGeom prst="rect">
            <a:avLst/>
          </a:prstGeom>
          <a:noFill/>
        </p:spPr>
      </p:pic>
      <p:pic>
        <p:nvPicPr>
          <p:cNvPr id="36871" name="Picture 7" descr="D:\школа\картинки\types-of-worker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16" t="50000" r="34880"/>
          <a:stretch>
            <a:fillRect/>
          </a:stretch>
        </p:blipFill>
        <p:spPr bwMode="auto">
          <a:xfrm>
            <a:off x="4644008" y="3284984"/>
            <a:ext cx="1224136" cy="1690688"/>
          </a:xfrm>
          <a:prstGeom prst="rect">
            <a:avLst/>
          </a:prstGeom>
          <a:noFill/>
        </p:spPr>
      </p:pic>
      <p:pic>
        <p:nvPicPr>
          <p:cNvPr id="36872" name="Picture 8" descr="D:\школа\картинки\789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2708920"/>
            <a:ext cx="1584107" cy="2469654"/>
          </a:xfrm>
          <a:prstGeom prst="rect">
            <a:avLst/>
          </a:prstGeom>
          <a:noFill/>
        </p:spPr>
      </p:pic>
      <p:pic>
        <p:nvPicPr>
          <p:cNvPr id="36873" name="Picture 9" descr="D:\школа\картинки\0_6fb0d_3c98e118_X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3717032"/>
            <a:ext cx="1396369" cy="1787352"/>
          </a:xfrm>
          <a:prstGeom prst="rect">
            <a:avLst/>
          </a:prstGeom>
          <a:noFill/>
        </p:spPr>
      </p:pic>
      <p:pic>
        <p:nvPicPr>
          <p:cNvPr id="36875" name="Picture 11" descr="D:\школа\картинки\0_6fd0c_bea8a5d9_X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2348880"/>
            <a:ext cx="1084145" cy="859185"/>
          </a:xfrm>
          <a:prstGeom prst="rect">
            <a:avLst/>
          </a:prstGeom>
          <a:noFill/>
        </p:spPr>
      </p:pic>
      <p:sp>
        <p:nvSpPr>
          <p:cNvPr id="17" name="Выноска-облако 16"/>
          <p:cNvSpPr/>
          <p:nvPr/>
        </p:nvSpPr>
        <p:spPr>
          <a:xfrm rot="21123647">
            <a:off x="601856" y="1573426"/>
            <a:ext cx="1526846" cy="10081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Новина!</a:t>
            </a:r>
            <a:endParaRPr lang="ru-RU" dirty="0"/>
          </a:p>
        </p:txBody>
      </p:sp>
      <p:pic>
        <p:nvPicPr>
          <p:cNvPr id="36876" name="Picture 12" descr="D:\школа\картинки\0_7eab6_c3a2c49c_X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7" y="4005064"/>
            <a:ext cx="1468991" cy="2204864"/>
          </a:xfrm>
          <a:prstGeom prst="rect">
            <a:avLst/>
          </a:prstGeom>
          <a:noFill/>
        </p:spPr>
      </p:pic>
      <p:pic>
        <p:nvPicPr>
          <p:cNvPr id="36877" name="Picture 13" descr="D:\школа\картинки\7ovi645e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4725144"/>
            <a:ext cx="1420193" cy="1893591"/>
          </a:xfrm>
          <a:prstGeom prst="rect">
            <a:avLst/>
          </a:prstGeom>
          <a:noFill/>
        </p:spPr>
      </p:pic>
      <p:pic>
        <p:nvPicPr>
          <p:cNvPr id="36878" name="Picture 14" descr="D:\школа\картинки\0_5d7a7_e65e89b3_X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5301208"/>
            <a:ext cx="1316695" cy="1427312"/>
          </a:xfrm>
          <a:prstGeom prst="rect">
            <a:avLst/>
          </a:prstGeom>
          <a:noFill/>
        </p:spPr>
      </p:pic>
      <p:pic>
        <p:nvPicPr>
          <p:cNvPr id="36880" name="Picture 16" descr="D:\школа\картинки\multiki_18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03648" y="5013176"/>
            <a:ext cx="1528239" cy="1405980"/>
          </a:xfrm>
          <a:prstGeom prst="rect">
            <a:avLst/>
          </a:prstGeom>
          <a:noFill/>
        </p:spPr>
      </p:pic>
      <p:sp>
        <p:nvSpPr>
          <p:cNvPr id="23" name="Выноска-облако 22"/>
          <p:cNvSpPr/>
          <p:nvPr/>
        </p:nvSpPr>
        <p:spPr>
          <a:xfrm>
            <a:off x="3275856" y="3068960"/>
            <a:ext cx="1584176" cy="9361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Новина!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Довідавшись новину, кожний із трьох громадян розповів про неї трьом іншим. </a:t>
            </a:r>
            <a:endParaRPr lang="ru-RU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lvl="3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907704" y="1772816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 це знадобилося теж 15 хв. </a:t>
            </a:r>
            <a:endParaRPr lang="ru-RU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512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Формула</vt:lpstr>
      <vt:lpstr>Історія з повсякдення </vt:lpstr>
      <vt:lpstr>Історична довідка</vt:lpstr>
      <vt:lpstr>Слайд 3</vt:lpstr>
      <vt:lpstr>Слайд 4</vt:lpstr>
      <vt:lpstr>Слайд 5</vt:lpstr>
      <vt:lpstr>Слайд 6</vt:lpstr>
      <vt:lpstr>Слайд 7</vt:lpstr>
      <vt:lpstr>Це зайняло, 15 хв, тобто о 8.15 новина була відома чотирьом: приїжджому і трьом жителям.  </vt:lpstr>
      <vt:lpstr>Слайд 9</vt:lpstr>
      <vt:lpstr>Слайд 10</vt:lpstr>
      <vt:lpstr>Слайд 11</vt:lpstr>
      <vt:lpstr>Слайд 12</vt:lpstr>
      <vt:lpstr>Слайд 13</vt:lpstr>
      <vt:lpstr>Слайд 14</vt:lpstr>
      <vt:lpstr>Розв’язання</vt:lpstr>
      <vt:lpstr>Слайд 16</vt:lpstr>
      <vt:lpstr>Джерела:</vt:lpstr>
      <vt:lpstr>Автор роботи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</dc:creator>
  <cp:lastModifiedBy>my</cp:lastModifiedBy>
  <cp:revision>39</cp:revision>
  <dcterms:created xsi:type="dcterms:W3CDTF">2013-03-19T20:29:47Z</dcterms:created>
  <dcterms:modified xsi:type="dcterms:W3CDTF">2013-03-21T05:48:01Z</dcterms:modified>
</cp:coreProperties>
</file>