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D3A3-BF60-495D-937C-DC9803E3FC6B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EC7D-F48B-423F-9F26-A96323DE9C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D3A3-BF60-495D-937C-DC9803E3FC6B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EC7D-F48B-423F-9F26-A96323DE9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D3A3-BF60-495D-937C-DC9803E3FC6B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EC7D-F48B-423F-9F26-A96323DE9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D3A3-BF60-495D-937C-DC9803E3FC6B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EC7D-F48B-423F-9F26-A96323DE9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D3A3-BF60-495D-937C-DC9803E3FC6B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EC7D-F48B-423F-9F26-A96323DE9C93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D3A3-BF60-495D-937C-DC9803E3FC6B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EC7D-F48B-423F-9F26-A96323DE9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D3A3-BF60-495D-937C-DC9803E3FC6B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EC7D-F48B-423F-9F26-A96323DE9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D3A3-BF60-495D-937C-DC9803E3FC6B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EC7D-F48B-423F-9F26-A96323DE9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D3A3-BF60-495D-937C-DC9803E3FC6B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EC7D-F48B-423F-9F26-A96323DE9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D3A3-BF60-495D-937C-DC9803E3FC6B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35EC7D-F48B-423F-9F26-A96323DE9C9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9D3A3-BF60-495D-937C-DC9803E3FC6B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A35EC7D-F48B-423F-9F26-A96323DE9C9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B79D3A3-BF60-495D-937C-DC9803E3FC6B}" type="datetimeFigureOut">
              <a:rPr lang="ru-RU" smtClean="0"/>
              <a:t>27.02.2011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A35EC7D-F48B-423F-9F26-A96323DE9C93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5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6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7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355759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Урок №41</a:t>
            </a:r>
            <a:br>
              <a:rPr lang="ru-RU" dirty="0" smtClean="0"/>
            </a:br>
            <a:r>
              <a:rPr lang="ru-RU" dirty="0" smtClean="0"/>
              <a:t>Процентные расчёты. Формула сложных процентов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0" y="1071546"/>
          <a:ext cx="9072562" cy="5857916"/>
        </p:xfrm>
        <a:graphic>
          <a:graphicData uri="http://schemas.openxmlformats.org/presentationml/2006/ole">
            <p:oleObj spid="_x0000_s5122" name="Документ" r:id="rId3" imgW="10227884" imgH="6323144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-71851" y="1071546"/>
          <a:ext cx="9144445" cy="5786454"/>
        </p:xfrm>
        <a:graphic>
          <a:graphicData uri="http://schemas.openxmlformats.org/presentationml/2006/ole">
            <p:oleObj spid="_x0000_s6146" name="Документ" r:id="rId3" imgW="10170290" imgH="5946213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упражнений: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1 группа - № 533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2,3 группа - №535</a:t>
            </a:r>
          </a:p>
          <a:p>
            <a:pPr>
              <a:buNone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Вместе - № 540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Банковские проценты. Формула сложных процентов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0" y="1866900"/>
          <a:ext cx="9448800" cy="4692650"/>
        </p:xfrm>
        <a:graphic>
          <a:graphicData uri="http://schemas.openxmlformats.org/presentationml/2006/ole">
            <p:oleObj spid="_x0000_s7170" name="Документ" r:id="rId3" imgW="10211565" imgH="5070190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186892" y="1000108"/>
          <a:ext cx="8814264" cy="3857652"/>
        </p:xfrm>
        <a:graphic>
          <a:graphicData uri="http://schemas.openxmlformats.org/presentationml/2006/ole">
            <p:oleObj spid="_x0000_s8194" name="Документ" r:id="rId3" imgW="10530250" imgH="460857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Решение задач</a:t>
            </a:r>
            <a:endParaRPr lang="ru-RU" sz="7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500174"/>
            <a:ext cx="9001156" cy="500066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7200" dirty="0" smtClean="0"/>
              <a:t>        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№ 542, 540</a:t>
            </a:r>
          </a:p>
          <a:p>
            <a:pPr algn="ctr">
              <a:buNone/>
            </a:pPr>
            <a:r>
              <a:rPr lang="ru-RU" sz="7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Домашнее задание</a:t>
            </a:r>
          </a:p>
          <a:p>
            <a:pPr algn="ctr">
              <a:buNone/>
            </a:pP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§3, п.18,  541, 543, </a:t>
            </a:r>
            <a:r>
              <a:rPr lang="ru-RU" sz="7200" dirty="0" err="1" smtClean="0">
                <a:latin typeface="Times New Roman" pitchFamily="18" charset="0"/>
                <a:cs typeface="Times New Roman" pitchFamily="18" charset="0"/>
              </a:rPr>
              <a:t>повт</a:t>
            </a:r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. §2, п.12, № 310</a:t>
            </a:r>
          </a:p>
          <a:p>
            <a:endParaRPr lang="ru-RU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81780"/>
            <a:ext cx="8143932" cy="134702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Проверка домашнего задания</a:t>
            </a:r>
            <a:br>
              <a:rPr lang="ru-RU" dirty="0" smtClean="0"/>
            </a:br>
            <a:r>
              <a:rPr lang="ru-RU" sz="4000" dirty="0" smtClean="0"/>
              <a:t>№514 – по образцу, №516, 526 – у доски</a:t>
            </a:r>
            <a:endParaRPr lang="ru-RU" sz="4000" dirty="0"/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1579286" y="1935163"/>
          <a:ext cx="5985427" cy="4389437"/>
        </p:xfrm>
        <a:graphic>
          <a:graphicData uri="http://schemas.openxmlformats.org/presentationml/2006/ole">
            <p:oleObj spid="_x0000_s1026" name="Документ" r:id="rId3" imgW="10204486" imgH="7483846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 txBox="1">
            <a:spLocks noGrp="1"/>
          </p:cNvSpPr>
          <p:nvPr>
            <p:ph idx="1"/>
          </p:nvPr>
        </p:nvSpPr>
        <p:spPr>
          <a:xfrm>
            <a:off x="1428728" y="785794"/>
            <a:ext cx="7715272" cy="596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(30 - 2х)(48 - 2х) = 1008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2(15 -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)2(24 -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 = 1008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(15 -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)(24 - </a:t>
            </a:r>
            <a:r>
              <a:rPr lang="ru-RU" sz="36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) = 252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1524 - 24х - 15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х + х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  <a:sym typeface="Wingdings 2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 – 252 = 0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360 - 39х + х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  <a:sym typeface="Wingdings 2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 – 252 = 0</a:t>
            </a:r>
          </a:p>
          <a:p>
            <a:pPr>
              <a:buNone/>
            </a:pPr>
            <a:r>
              <a:rPr lang="ru-RU" sz="3600" b="1" dirty="0">
                <a:latin typeface="Times New Roman" pitchFamily="18" charset="0"/>
                <a:cs typeface="Times New Roman" pitchFamily="18" charset="0"/>
                <a:sym typeface="Wingdings 2"/>
              </a:rPr>
              <a:t>х</a:t>
            </a:r>
            <a:r>
              <a:rPr lang="ru-RU" sz="3600" b="1" baseline="30000" dirty="0" smtClean="0">
                <a:latin typeface="Times New Roman" pitchFamily="18" charset="0"/>
                <a:cs typeface="Times New Roman" pitchFamily="18" charset="0"/>
                <a:sym typeface="Wingdings 2"/>
              </a:rPr>
              <a:t>2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 - 39х + 108 = 0</a:t>
            </a:r>
          </a:p>
          <a:p>
            <a:pPr>
              <a:buNone/>
            </a:pP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D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=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 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1089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Х1 = 3; х2 = 36 – не уд. условию</a:t>
            </a:r>
          </a:p>
          <a:p>
            <a:pPr>
              <a:buNone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  <a:sym typeface="Wingdings 2"/>
              </a:rPr>
              <a:t>Ответ: 3 см.</a:t>
            </a:r>
            <a:endParaRPr lang="ru-RU" sz="3600" b="1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556" y="571480"/>
            <a:ext cx="8229600" cy="7755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Определение процентов от числа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1136650" y="1285875"/>
          <a:ext cx="6865938" cy="4286265"/>
        </p:xfrm>
        <a:graphic>
          <a:graphicData uri="http://schemas.openxmlformats.org/presentationml/2006/ole">
            <p:oleObj spid="_x0000_s2050" name="Документ" r:id="rId3" imgW="9989951" imgH="7330335" progId="Word.Document.12">
              <p:embed/>
            </p:oleObj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214950"/>
            <a:ext cx="935834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Проценты разделить на 100        и умножить на число</a:t>
            </a:r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0" y="642918"/>
            <a:ext cx="9144000" cy="621508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r>
              <a:rPr lang="ru-RU" sz="6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Определение числа по его части и процентам</a:t>
            </a:r>
          </a:p>
          <a:p>
            <a:pPr>
              <a:buNone/>
            </a:pP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2.Найдите </a:t>
            </a:r>
            <a:r>
              <a:rPr lang="ru-RU" sz="7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число:</a:t>
            </a:r>
            <a:endParaRPr lang="ru-RU" sz="7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1) 25 % которого равно 0,51</a:t>
            </a:r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10 % которого равно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120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571480"/>
            <a:ext cx="8929718" cy="62865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8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Найдите процентное отношение чисел:</a:t>
            </a:r>
            <a:endParaRPr lang="ru-RU" sz="85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400" b="1" dirty="0" smtClean="0">
                <a:latin typeface="Times New Roman" pitchFamily="18" charset="0"/>
                <a:cs typeface="Times New Roman" pitchFamily="18" charset="0"/>
              </a:rPr>
              <a:t>1) 12,5 и 25</a:t>
            </a:r>
            <a:endParaRPr lang="ru-RU" sz="1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400" b="1" dirty="0" smtClean="0">
                <a:latin typeface="Times New Roman" pitchFamily="18" charset="0"/>
                <a:cs typeface="Times New Roman" pitchFamily="18" charset="0"/>
              </a:rPr>
              <a:t>2) 64 и 16</a:t>
            </a:r>
            <a:endParaRPr lang="ru-RU" sz="11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1400" b="1" dirty="0" smtClean="0">
                <a:latin typeface="Times New Roman" pitchFamily="18" charset="0"/>
                <a:cs typeface="Times New Roman" pitchFamily="18" charset="0"/>
              </a:rPr>
              <a:t>3) </a:t>
            </a:r>
            <a:r>
              <a:rPr lang="ru-RU" sz="11400" b="1" i="1" dirty="0" err="1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11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400" b="1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1400" b="1" i="1" dirty="0" err="1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ru-RU" sz="1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Формулы процентов: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10 % от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= 0,1х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0,7 от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= 70% от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Увеличить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на 15%: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х+0,15х</a:t>
            </a:r>
          </a:p>
          <a:p>
            <a:pPr>
              <a:buNone/>
            </a:pP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Уменьшить </a:t>
            </a: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на 38%:</a:t>
            </a:r>
          </a:p>
          <a:p>
            <a:pPr>
              <a:buNone/>
            </a:pPr>
            <a:r>
              <a:rPr lang="ru-RU" sz="7200" b="1" dirty="0" err="1" smtClean="0">
                <a:latin typeface="Times New Roman" pitchFamily="18" charset="0"/>
                <a:cs typeface="Times New Roman" pitchFamily="18" charset="0"/>
              </a:rPr>
              <a:t>х</a:t>
            </a:r>
            <a:r>
              <a:rPr lang="ru-RU" sz="7200" b="1" smtClean="0">
                <a:latin typeface="Times New Roman" pitchFamily="18" charset="0"/>
                <a:cs typeface="Times New Roman" pitchFamily="18" charset="0"/>
              </a:rPr>
              <a:t> – 0,38х</a:t>
            </a:r>
            <a:endParaRPr lang="ru-RU" sz="72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7200" b="1" dirty="0" smtClean="0"/>
              <a:t>Пропорция:</a:t>
            </a:r>
            <a:endParaRPr lang="ru-RU" sz="7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 – 100%</a:t>
            </a:r>
            <a:endParaRPr lang="en-US" sz="9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   b 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9600" b="1" dirty="0" smtClean="0">
                <a:latin typeface="Times New Roman" pitchFamily="18" charset="0"/>
                <a:cs typeface="Times New Roman" pitchFamily="18" charset="0"/>
              </a:rPr>
              <a:t>   c %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-32" y="1033465"/>
          <a:ext cx="9063051" cy="5895997"/>
        </p:xfrm>
        <a:graphic>
          <a:graphicData uri="http://schemas.openxmlformats.org/presentationml/2006/ole">
            <p:oleObj spid="_x0000_s4098" name="Документ" r:id="rId3" imgW="10475536" imgH="6815748" progId="Word.Document.12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Другая 14">
      <a:dk1>
        <a:sysClr val="windowText" lastClr="000000"/>
      </a:dk1>
      <a:lt1>
        <a:srgbClr val="FFFF00"/>
      </a:lt1>
      <a:dk2>
        <a:srgbClr val="0F6FC6"/>
      </a:dk2>
      <a:lt2>
        <a:srgbClr val="DBF5F9"/>
      </a:lt2>
      <a:accent1>
        <a:srgbClr val="9BCBF7"/>
      </a:accent1>
      <a:accent2>
        <a:srgbClr val="95E1FF"/>
      </a:accent2>
      <a:accent3>
        <a:srgbClr val="9DF5F9"/>
      </a:accent3>
      <a:accent4>
        <a:srgbClr val="BEF9E9"/>
      </a:accent4>
      <a:accent5>
        <a:srgbClr val="7CCA62"/>
      </a:accent5>
      <a:accent6>
        <a:srgbClr val="A5C249"/>
      </a:accent6>
      <a:hlink>
        <a:srgbClr val="073763"/>
      </a:hlink>
      <a:folHlink>
        <a:srgbClr val="7030A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</TotalTime>
  <Words>236</Words>
  <Application>Microsoft Office PowerPoint</Application>
  <PresentationFormat>Экран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Поток</vt:lpstr>
      <vt:lpstr>Документ Microsoft Office Word</vt:lpstr>
      <vt:lpstr>Урок №41 Процентные расчёты. Формула сложных процентов</vt:lpstr>
      <vt:lpstr>Проверка домашнего задания №514 – по образцу, №516, 526 – у доски</vt:lpstr>
      <vt:lpstr>Слайд 3</vt:lpstr>
      <vt:lpstr>Определение процентов от числа</vt:lpstr>
      <vt:lpstr>Слайд 5</vt:lpstr>
      <vt:lpstr> </vt:lpstr>
      <vt:lpstr>Формулы процентов:</vt:lpstr>
      <vt:lpstr>Пропорция:</vt:lpstr>
      <vt:lpstr>Слайд 9</vt:lpstr>
      <vt:lpstr>Слайд 10</vt:lpstr>
      <vt:lpstr>Слайд 11</vt:lpstr>
      <vt:lpstr>Решение упражнений:</vt:lpstr>
      <vt:lpstr>Банковские проценты. Формула сложных процентов</vt:lpstr>
      <vt:lpstr>Слайд 14</vt:lpstr>
      <vt:lpstr>Решение задач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№41 Процентные расчёты. Формула сложных процентов</dc:title>
  <dc:creator>Lena</dc:creator>
  <cp:lastModifiedBy>Lena</cp:lastModifiedBy>
  <cp:revision>9</cp:revision>
  <dcterms:created xsi:type="dcterms:W3CDTF">2011-02-27T14:37:01Z</dcterms:created>
  <dcterms:modified xsi:type="dcterms:W3CDTF">2011-02-27T16:02:40Z</dcterms:modified>
</cp:coreProperties>
</file>