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692696"/>
            <a:ext cx="7270576" cy="2592288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Задач</a:t>
            </a:r>
            <a:r>
              <a:rPr lang="uk-UA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 </a:t>
            </a:r>
            <a:r>
              <a:rPr lang="uk-UA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 знаходження площі повної </a:t>
            </a:r>
            <a:r>
              <a:rPr lang="uk-UA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поверхні </a:t>
            </a:r>
            <a:r>
              <a:rPr lang="uk-UA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піраміди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9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" r="613"/>
          <a:stretch>
            <a:fillRect/>
          </a:stretch>
        </p:blipFill>
        <p:spPr/>
      </p:pic>
      <p:sp>
        <p:nvSpPr>
          <p:cNvPr id="14" name="TextBox 13"/>
          <p:cNvSpPr txBox="1"/>
          <p:nvPr/>
        </p:nvSpPr>
        <p:spPr>
          <a:xfrm>
            <a:off x="611560" y="692696"/>
            <a:ext cx="324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Знайти площу повної поверхні правильної  чотирикутної піраміди, сторона основи якої дорівнює 8 см, а висота – 3 см.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5028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</a:t>
            </a:r>
            <a:r>
              <a:rPr lang="uk-UA" sz="4400" dirty="0" err="1" smtClean="0"/>
              <a:t>Розв</a:t>
            </a:r>
            <a:r>
              <a:rPr lang="en-US" sz="4400" dirty="0" smtClean="0"/>
              <a:t>’</a:t>
            </a:r>
            <a:r>
              <a:rPr lang="uk-UA" sz="4400" dirty="0" err="1" smtClean="0"/>
              <a:t>язання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1) На </a:t>
            </a:r>
            <a:r>
              <a:rPr lang="ru-RU" sz="3200" dirty="0" err="1"/>
              <a:t>малюнку</a:t>
            </a:r>
            <a:r>
              <a:rPr lang="ru-RU" sz="3200" dirty="0"/>
              <a:t> 471 </a:t>
            </a:r>
            <a:r>
              <a:rPr lang="ru-RU" sz="3200" dirty="0" err="1"/>
              <a:t>зображено</a:t>
            </a:r>
            <a:r>
              <a:rPr lang="ru-RU" sz="3200" dirty="0"/>
              <a:t> </a:t>
            </a:r>
            <a:r>
              <a:rPr lang="ru-RU" sz="3200" dirty="0" err="1"/>
              <a:t>правильну</a:t>
            </a:r>
            <a:r>
              <a:rPr lang="ru-RU" sz="3200" dirty="0"/>
              <a:t> </a:t>
            </a:r>
            <a:r>
              <a:rPr lang="ru-RU" sz="3200" dirty="0" err="1"/>
              <a:t>чотирикутну</a:t>
            </a:r>
            <a:r>
              <a:rPr lang="ru-RU" sz="3200" dirty="0"/>
              <a:t> </a:t>
            </a:r>
            <a:r>
              <a:rPr lang="ru-RU" sz="3200" dirty="0" err="1"/>
              <a:t>піраміду</a:t>
            </a:r>
            <a:r>
              <a:rPr lang="ru-RU" sz="3200" dirty="0"/>
              <a:t> QABCD, AD = 8 см - сторона </a:t>
            </a:r>
            <a:r>
              <a:rPr lang="ru-RU" sz="3200" dirty="0" err="1"/>
              <a:t>основи</a:t>
            </a:r>
            <a:r>
              <a:rPr lang="ru-RU" sz="3200" dirty="0"/>
              <a:t>, яка є квадратом, QK = 3 см - </a:t>
            </a:r>
            <a:r>
              <a:rPr lang="ru-RU" sz="3200" dirty="0" err="1"/>
              <a:t>висота</a:t>
            </a:r>
            <a:r>
              <a:rPr lang="ru-RU" sz="3200" dirty="0"/>
              <a:t> </a:t>
            </a:r>
            <a:r>
              <a:rPr lang="ru-RU" sz="3200" dirty="0" err="1"/>
              <a:t>піраміди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en-US" sz="3200" dirty="0"/>
              <a:t>2) S</a:t>
            </a:r>
            <a:r>
              <a:rPr lang="ru-RU" sz="3200" baseline="-25000" dirty="0" err="1"/>
              <a:t>повн</a:t>
            </a:r>
            <a:r>
              <a:rPr lang="ru-RU" sz="3200" dirty="0"/>
              <a:t> = </a:t>
            </a:r>
            <a:r>
              <a:rPr lang="en-US" sz="3200" dirty="0"/>
              <a:t>S</a:t>
            </a:r>
            <a:r>
              <a:rPr lang="ru-RU" sz="3200" baseline="-25000" dirty="0" err="1"/>
              <a:t>біч</a:t>
            </a:r>
            <a:r>
              <a:rPr lang="ru-RU" sz="3200" dirty="0"/>
              <a:t> + </a:t>
            </a:r>
            <a:r>
              <a:rPr lang="en-US" sz="3200" dirty="0"/>
              <a:t>S</a:t>
            </a:r>
            <a:r>
              <a:rPr lang="ru-RU" sz="3200" baseline="-25000" dirty="0" err="1"/>
              <a:t>осн</a:t>
            </a:r>
            <a:r>
              <a:rPr lang="ru-RU" sz="3200" dirty="0"/>
              <a:t>.</a:t>
            </a:r>
          </a:p>
          <a:p>
            <a:r>
              <a:rPr lang="ru-RU" sz="3200" dirty="0"/>
              <a:t>3) </a:t>
            </a:r>
            <a:r>
              <a:rPr lang="en-US" sz="3200" dirty="0"/>
              <a:t>S</a:t>
            </a:r>
            <a:r>
              <a:rPr lang="en-US" sz="3200" baseline="-25000" dirty="0"/>
              <a:t>0CH</a:t>
            </a:r>
            <a:r>
              <a:rPr lang="en-US" sz="3200" dirty="0"/>
              <a:t> = AD</a:t>
            </a:r>
            <a:r>
              <a:rPr lang="en-US" sz="3200" baseline="30000" dirty="0"/>
              <a:t>2</a:t>
            </a:r>
            <a:r>
              <a:rPr lang="en-US" sz="3200" dirty="0"/>
              <a:t> = 8</a:t>
            </a:r>
            <a:r>
              <a:rPr lang="en-US" sz="3200" baseline="30000" dirty="0"/>
              <a:t>2</a:t>
            </a:r>
            <a:r>
              <a:rPr lang="en-US" sz="3200" dirty="0"/>
              <a:t> = 64 (</a:t>
            </a:r>
            <a:r>
              <a:rPr lang="ru-RU" sz="3200" dirty="0"/>
              <a:t>см</a:t>
            </a:r>
            <a:r>
              <a:rPr lang="ru-RU" sz="3200" baseline="30000" dirty="0"/>
              <a:t>2</a:t>
            </a:r>
            <a:r>
              <a:rPr lang="ru-RU" sz="3200" dirty="0"/>
              <a:t>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6129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836712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4) QM - </a:t>
            </a:r>
            <a:r>
              <a:rPr lang="ru-RU" sz="3200" dirty="0" err="1"/>
              <a:t>висота</a:t>
            </a:r>
            <a:r>
              <a:rPr lang="ru-RU" sz="3200" dirty="0"/>
              <a:t>, </a:t>
            </a:r>
            <a:r>
              <a:rPr lang="ru-RU" sz="3200" dirty="0" err="1"/>
              <a:t>медіана</a:t>
            </a:r>
            <a:r>
              <a:rPr lang="ru-RU" sz="3200" dirty="0"/>
              <a:t> ∆QDC. </a:t>
            </a:r>
            <a:r>
              <a:rPr lang="ru-RU" sz="3200" dirty="0" err="1"/>
              <a:t>Оскільки</a:t>
            </a:r>
            <a:r>
              <a:rPr lang="ru-RU" sz="3200" dirty="0"/>
              <a:t> М середина CD, а К – середина АС, то КМ - </a:t>
            </a:r>
            <a:r>
              <a:rPr lang="ru-RU" sz="3200" dirty="0" err="1"/>
              <a:t>середня</a:t>
            </a:r>
            <a:r>
              <a:rPr lang="ru-RU" sz="3200" dirty="0"/>
              <a:t> </a:t>
            </a:r>
            <a:r>
              <a:rPr lang="ru-RU" sz="3200" dirty="0" err="1"/>
              <a:t>лінія</a:t>
            </a:r>
            <a:r>
              <a:rPr lang="ru-RU" sz="3200" dirty="0"/>
              <a:t> ∆ACD. Тому КМ = AD/2 = 8/2 = 4 (см</a:t>
            </a:r>
            <a:r>
              <a:rPr lang="ru-RU" sz="3200" dirty="0" smtClean="0"/>
              <a:t>).</a:t>
            </a:r>
            <a:br>
              <a:rPr lang="ru-RU" sz="3200" dirty="0" smtClean="0"/>
            </a:br>
            <a:r>
              <a:rPr lang="ru-RU" sz="3200" dirty="0" smtClean="0"/>
              <a:t>5)  У ∆ </a:t>
            </a:r>
            <a:r>
              <a:rPr lang="en-US" sz="3200" dirty="0" smtClean="0"/>
              <a:t>QKM ( ‹ K=90˚) </a:t>
            </a:r>
            <a:r>
              <a:rPr lang="uk-UA" sz="3200" dirty="0" smtClean="0"/>
              <a:t>: </a:t>
            </a:r>
            <a:r>
              <a:rPr lang="en-US" sz="3200" dirty="0" smtClean="0"/>
              <a:t>QM=√QK² + KM² = √3² + 4² = 5</a:t>
            </a:r>
            <a:r>
              <a:rPr lang="ru-RU" sz="3200" dirty="0" smtClean="0"/>
              <a:t> </a:t>
            </a:r>
            <a:r>
              <a:rPr lang="en-US" sz="3200" dirty="0" smtClean="0"/>
              <a:t>(</a:t>
            </a:r>
            <a:r>
              <a:rPr lang="ru-RU" sz="3200" dirty="0" smtClean="0"/>
              <a:t>см)</a:t>
            </a:r>
            <a:br>
              <a:rPr lang="ru-RU" sz="3200" dirty="0" smtClean="0"/>
            </a:br>
            <a:r>
              <a:rPr lang="ru-RU" sz="3200" dirty="0"/>
              <a:t>6) </a:t>
            </a:r>
            <a:r>
              <a:rPr lang="ru-RU" sz="3200" dirty="0" err="1"/>
              <a:t>S</a:t>
            </a:r>
            <a:r>
              <a:rPr lang="ru-RU" sz="3200" baseline="-25000" dirty="0" err="1"/>
              <a:t>біч</a:t>
            </a:r>
            <a:r>
              <a:rPr lang="ru-RU" sz="3200" dirty="0"/>
              <a:t> = </a:t>
            </a:r>
            <a:r>
              <a:rPr lang="ru-RU" sz="3200" dirty="0" err="1"/>
              <a:t>pl</a:t>
            </a:r>
            <a:r>
              <a:rPr lang="ru-RU" sz="3200" dirty="0"/>
              <a:t>, де р - </a:t>
            </a:r>
            <a:r>
              <a:rPr lang="ru-RU" sz="3200" dirty="0" err="1"/>
              <a:t>півпериметр</a:t>
            </a:r>
            <a:r>
              <a:rPr lang="ru-RU" sz="3200" dirty="0"/>
              <a:t> </a:t>
            </a:r>
            <a:r>
              <a:rPr lang="ru-RU" sz="3200" dirty="0" err="1"/>
              <a:t>основи</a:t>
            </a:r>
            <a:r>
              <a:rPr lang="ru-RU" sz="3200" dirty="0"/>
              <a:t>, l = QM - апофема.</a:t>
            </a:r>
          </a:p>
        </p:txBody>
      </p:sp>
    </p:spTree>
    <p:extLst>
      <p:ext uri="{BB962C8B-B14F-4D97-AF65-F5344CB8AC3E}">
        <p14:creationId xmlns:p14="http://schemas.microsoft.com/office/powerpoint/2010/main" val="422476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280920" cy="3672408"/>
          </a:xfrm>
        </p:spPr>
      </p:pic>
    </p:spTree>
    <p:extLst>
      <p:ext uri="{BB962C8B-B14F-4D97-AF65-F5344CB8AC3E}">
        <p14:creationId xmlns:p14="http://schemas.microsoft.com/office/powerpoint/2010/main" val="227992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484784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Відповідь</a:t>
            </a:r>
            <a:r>
              <a:rPr lang="ru-RU" sz="5400" dirty="0" smtClean="0"/>
              <a:t>: 144(см²)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425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TC101859862[[fn=Поп-музыка]]</Template>
  <TotalTime>56</TotalTime>
  <Words>48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Urban Pop</vt:lpstr>
      <vt:lpstr>Задача на знаходження площі повної поверхні піраміди</vt:lpstr>
      <vt:lpstr>Презентация PowerPoint</vt:lpstr>
      <vt:lpstr>                     Розв’язання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 на знаходження площі повної та бічної поверхні піраміди</dc:title>
  <dc:creator>Юличка</dc:creator>
  <cp:lastModifiedBy>Юличка</cp:lastModifiedBy>
  <cp:revision>7</cp:revision>
  <dcterms:created xsi:type="dcterms:W3CDTF">2014-12-11T12:22:02Z</dcterms:created>
  <dcterms:modified xsi:type="dcterms:W3CDTF">2014-12-16T17:01:24Z</dcterms:modified>
</cp:coreProperties>
</file>