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60" r:id="rId3"/>
    <p:sldId id="257" r:id="rId4"/>
    <p:sldId id="259" r:id="rId5"/>
    <p:sldId id="261" r:id="rId6"/>
    <p:sldId id="265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7B68B-C88C-43BA-87A5-C5F05790E4E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13189-E376-49A5-A7DE-231711AA32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55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13189-E376-49A5-A7DE-231711AA32B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61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A1E3B1F-E95E-496B-82DE-E8B5DB9187CA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D4DE9D4-0AA7-4B15-BA0D-4CF0ACBA22B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Розміщення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9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6399"/>
                  </p:ext>
                </p:extLst>
              </p:nvPr>
            </p:nvGraphicFramePr>
            <p:xfrm>
              <a:off x="1547664" y="2924944"/>
              <a:ext cx="6096000" cy="10866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3048000"/>
                  </a:tblGrid>
                  <a:tr h="4428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Без повторень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З</a:t>
                          </a:r>
                          <a:r>
                            <a:rPr lang="uk-UA" baseline="0" dirty="0" smtClean="0"/>
                            <a:t> повторенням</a:t>
                          </a:r>
                          <a:endParaRPr lang="ru-RU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kumimoji="0" lang="ru-RU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kumimoji="0"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kumimoji="0"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kumimoji="0"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</m:sup>
                                </m:sSubSup>
                                <m:r>
                                  <a:rPr kumimoji="0"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kumimoji="0" lang="ru-RU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kumimoji="0"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!</m:t>
                                    </m:r>
                                  </m:num>
                                  <m:den>
                                    <m:d>
                                      <m:dPr>
                                        <m:ctrlPr>
                                          <a:rPr kumimoji="0" lang="ru-RU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kumimoji="0"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  <m:r>
                                          <a:rPr kumimoji="0"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−</m:t>
                                        </m:r>
                                        <m:r>
                                          <a:rPr kumimoji="0"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𝑘</m:t>
                                        </m:r>
                                      </m:e>
                                    </m:d>
                                    <m:r>
                                      <a:rPr kumimoji="0"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!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kumimoji="0" lang="ru-RU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acc>
                                      <m:accPr>
                                        <m:chr m:val="̃"/>
                                        <m:ctrlPr>
                                          <a:rPr kumimoji="0" lang="ru-RU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kumimoji="0" lang="en-US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𝐴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kumimoji="0"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kumimoji="0"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</m:sup>
                                </m:sSubSup>
                                <m:r>
                                  <a:rPr kumimoji="0" lang="en-US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kumimoji="0" lang="ru-RU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6399"/>
                  </p:ext>
                </p:extLst>
              </p:nvPr>
            </p:nvGraphicFramePr>
            <p:xfrm>
              <a:off x="1547664" y="2924944"/>
              <a:ext cx="6096000" cy="10866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3048000"/>
                  </a:tblGrid>
                  <a:tr h="4428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Без повторень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/>
                            <a:t>З</a:t>
                          </a:r>
                          <a:r>
                            <a:rPr lang="uk-UA" baseline="0" dirty="0" smtClean="0"/>
                            <a:t> повторенням</a:t>
                          </a:r>
                          <a:endParaRPr lang="ru-RU" dirty="0"/>
                        </a:p>
                      </a:txBody>
                      <a:tcPr anchor="ctr"/>
                    </a:tc>
                  </a:tr>
                  <a:tr h="64382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" t="-70476" r="-100000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200" t="-70476" b="-95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Прямоугольник 2"/>
          <p:cNvSpPr/>
          <p:nvPr/>
        </p:nvSpPr>
        <p:spPr>
          <a:xfrm>
            <a:off x="2699792" y="2050114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Розміщення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0834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2708920"/>
                <a:ext cx="8352928" cy="3419872"/>
              </a:xfrm>
            </p:spPr>
            <p:txBody>
              <a:bodyPr anchor="t"/>
              <a:lstStyle/>
              <a:p>
                <a:pPr marL="0" indent="0" algn="ctr">
                  <a:buNone/>
                </a:pPr>
                <a:r>
                  <a:rPr lang="uk-UA" dirty="0" smtClean="0"/>
                  <a:t>Наприклад</a:t>
                </a:r>
                <a:r>
                  <a:rPr lang="uk-UA" dirty="0" smtClean="0"/>
                  <a:t>, з множини з трьох цифр {1;5;7} можна скласти такі розміщення з </a:t>
                </a:r>
                <a:r>
                  <a:rPr lang="uk-UA" dirty="0" smtClean="0"/>
                  <a:t>двох елементів </a:t>
                </a:r>
                <a:r>
                  <a:rPr lang="uk-UA" dirty="0" smtClean="0"/>
                  <a:t>без повторень: </a:t>
                </a:r>
              </a:p>
              <a:p>
                <a:pPr marL="0" indent="0" algn="ctr">
                  <a:buNone/>
                </a:pPr>
                <a:r>
                  <a:rPr lang="uk-UA" dirty="0" smtClean="0"/>
                  <a:t>(1; 5), (1; 7), (5; 7), (7; 1), (7; 5).</a:t>
                </a:r>
                <a:endParaRPr lang="uk-UA" dirty="0" smtClean="0"/>
              </a:p>
              <a:p>
                <a:pPr marL="0" indent="0" algn="ctr">
                  <a:buNone/>
                </a:pPr>
                <a:r>
                  <a:rPr lang="uk-UA" dirty="0" smtClean="0"/>
                  <a:t>Кількість розміщень з </a:t>
                </a:r>
                <a:r>
                  <a:rPr lang="en-US" dirty="0" smtClean="0"/>
                  <a:t>n</a:t>
                </a:r>
                <a:r>
                  <a:rPr lang="uk-UA" dirty="0" smtClean="0"/>
                  <a:t> елементів по к позначають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ru-RU" dirty="0" smtClean="0"/>
                  <a:t> (</a:t>
                </a:r>
                <a:r>
                  <a:rPr lang="ru-RU" dirty="0" err="1" smtClean="0"/>
                  <a:t>читають</a:t>
                </a:r>
                <a:r>
                  <a:rPr lang="ru-RU" dirty="0" smtClean="0"/>
                  <a:t>: «А з </a:t>
                </a:r>
                <a:r>
                  <a:rPr lang="en-US" dirty="0" smtClean="0"/>
                  <a:t>n </a:t>
                </a:r>
                <a:r>
                  <a:rPr lang="uk-UA" dirty="0" smtClean="0"/>
                  <a:t>по к»). Як бачимо,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uk-UA" b="0" i="0" smtClean="0">
                        <a:latin typeface="Cambria Math"/>
                      </a:rPr>
                      <m:t>=6</m:t>
                    </m:r>
                  </m:oMath>
                </a14:m>
                <a:endParaRPr lang="ru-RU" dirty="0"/>
              </a:p>
              <a:p>
                <a:pPr marL="0" indent="0" algn="ctr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2708920"/>
                <a:ext cx="8352928" cy="3419872"/>
              </a:xfrm>
              <a:blipFill rotWithShape="1">
                <a:blip r:embed="rId3"/>
                <a:stretch>
                  <a:fillRect t="-1604" r="-8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71600" y="908720"/>
            <a:ext cx="7416824" cy="151216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err="1" smtClean="0"/>
              <a:t>Розміщенням</a:t>
            </a:r>
            <a:r>
              <a:rPr lang="ru-RU" sz="2600" dirty="0" smtClean="0"/>
              <a:t> </a:t>
            </a:r>
            <a:r>
              <a:rPr lang="ru-RU" sz="2600" dirty="0"/>
              <a:t>з </a:t>
            </a:r>
            <a:r>
              <a:rPr lang="en-US" sz="2600" dirty="0"/>
              <a:t>n </a:t>
            </a:r>
            <a:r>
              <a:rPr lang="ru-RU" sz="2900" dirty="0"/>
              <a:t>елементів</a:t>
            </a:r>
            <a:r>
              <a:rPr lang="ru-RU" sz="2600" dirty="0"/>
              <a:t> по </a:t>
            </a:r>
            <a:r>
              <a:rPr lang="en-US" sz="2600" dirty="0"/>
              <a:t>k </a:t>
            </a:r>
            <a:r>
              <a:rPr lang="ru-RU" sz="2600" dirty="0" err="1"/>
              <a:t>називають</a:t>
            </a:r>
            <a:r>
              <a:rPr lang="ru-RU" sz="2600" dirty="0"/>
              <a:t> будь-яку </a:t>
            </a:r>
            <a:r>
              <a:rPr lang="ru-RU" sz="2600" dirty="0" err="1"/>
              <a:t>впорядковану</a:t>
            </a:r>
            <a:r>
              <a:rPr lang="ru-RU" sz="2600" dirty="0"/>
              <a:t> </a:t>
            </a:r>
            <a:r>
              <a:rPr lang="ru-RU" sz="2600" dirty="0" err="1"/>
              <a:t>множину</a:t>
            </a:r>
            <a:r>
              <a:rPr lang="ru-RU" sz="2600" dirty="0"/>
              <a:t> з </a:t>
            </a:r>
            <a:r>
              <a:rPr lang="en-US" sz="2600" dirty="0"/>
              <a:t>k, </a:t>
            </a:r>
            <a:r>
              <a:rPr lang="ru-RU" sz="2600" dirty="0" err="1"/>
              <a:t>складену</a:t>
            </a:r>
            <a:r>
              <a:rPr lang="ru-RU" sz="2600" dirty="0"/>
              <a:t> з елементів </a:t>
            </a:r>
            <a:r>
              <a:rPr lang="ru-RU" sz="2600" dirty="0" err="1"/>
              <a:t>заданої</a:t>
            </a:r>
            <a:r>
              <a:rPr lang="ru-RU" sz="2600" dirty="0"/>
              <a:t> </a:t>
            </a:r>
            <a:r>
              <a:rPr lang="en-US" sz="2600" dirty="0"/>
              <a:t>n-</a:t>
            </a:r>
            <a:r>
              <a:rPr lang="ru-RU" sz="2600" dirty="0" err="1"/>
              <a:t>елементної</a:t>
            </a:r>
            <a:r>
              <a:rPr lang="ru-RU" sz="2600" dirty="0"/>
              <a:t> </a:t>
            </a:r>
            <a:r>
              <a:rPr lang="ru-RU" sz="2600" dirty="0" err="1"/>
              <a:t>множини</a:t>
            </a:r>
            <a:r>
              <a:rPr lang="ru-RU" sz="2600" dirty="0"/>
              <a:t>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629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ru-RU" dirty="0" smtClean="0"/>
                  <a:t>Якщо позначити символом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b="1" i="1" smtClean="0">
                            <a:solidFill>
                              <a:schemeClr val="bg1"/>
                            </a:solidFill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chemeClr val="bg1"/>
                            </a:solidFill>
                          </a:rPr>
                          <m:t>𝑨</m:t>
                        </m:r>
                      </m:e>
                      <m:sub>
                        <m:r>
                          <a:rPr lang="en-US" b="1" i="1">
                            <a:solidFill>
                              <a:schemeClr val="bg1"/>
                            </a:solidFill>
                          </a:rPr>
                          <m:t>𝒏</m:t>
                        </m:r>
                      </m:sub>
                      <m:sup>
                        <m:r>
                          <a:rPr lang="en-US" b="1" i="1">
                            <a:solidFill>
                              <a:schemeClr val="bg1"/>
                            </a:solidFill>
                          </a:rPr>
                          <m:t>𝒌</m:t>
                        </m:r>
                      </m:sup>
                    </m:sSubSup>
                  </m:oMath>
                </a14:m>
                <a:r>
                  <a:rPr lang="ru-RU" dirty="0" smtClean="0"/>
                  <a:t> з </a:t>
                </a:r>
                <a:r>
                  <a:rPr lang="en-US" i="1" dirty="0" smtClean="0"/>
                  <a:t>n</a:t>
                </a:r>
                <a:r>
                  <a:rPr lang="ru-RU" dirty="0" smtClean="0"/>
                  <a:t> елементів по </a:t>
                </a:r>
                <a:r>
                  <a:rPr lang="en-US" i="1" dirty="0" smtClean="0"/>
                  <a:t>k</a:t>
                </a:r>
                <a:r>
                  <a:rPr lang="ru-RU" dirty="0" smtClean="0"/>
                  <a:t>, то буде справедлива формула:</a:t>
                </a:r>
                <a:endParaRPr lang="en-US" dirty="0" smtClean="0"/>
              </a:p>
              <a:p>
                <a:pPr algn="ctr"/>
                <a:endParaRPr lang="ru-RU" dirty="0"/>
              </a:p>
              <a:p>
                <a:pPr algn="ctr"/>
                <a:endParaRPr lang="ru-RU" dirty="0"/>
              </a:p>
              <a:p>
                <a:pPr marL="0" indent="0" algn="ctr">
                  <a:buNone/>
                </a:pPr>
                <a:r>
                  <a:rPr lang="ru-RU" dirty="0" smtClean="0"/>
                  <a:t>   </a:t>
                </a:r>
                <a:r>
                  <a:rPr lang="ru-RU" dirty="0" err="1" smtClean="0"/>
                  <a:t>Дану</a:t>
                </a:r>
                <a:r>
                  <a:rPr lang="ru-RU" dirty="0" smtClean="0"/>
                  <a:t> формулу </a:t>
                </a:r>
                <a:r>
                  <a:rPr lang="ru-RU" dirty="0" err="1" smtClean="0"/>
                  <a:t>можна</a:t>
                </a:r>
                <a:r>
                  <a:rPr lang="ru-RU" dirty="0" smtClean="0"/>
                  <a:t> </a:t>
                </a:r>
                <a:r>
                  <a:rPr lang="ru-RU" dirty="0" err="1"/>
                  <a:t>також</a:t>
                </a:r>
                <a:r>
                  <a:rPr lang="ru-RU" dirty="0"/>
                  <a:t> </a:t>
                </a:r>
                <a:r>
                  <a:rPr lang="ru-RU" dirty="0" err="1"/>
                  <a:t>записати</a:t>
                </a:r>
                <a:r>
                  <a:rPr lang="ru-RU" dirty="0"/>
                  <a:t> у </a:t>
                </a:r>
                <a:r>
                  <a:rPr lang="ru-RU" dirty="0" err="1"/>
                  <a:t>вигляді</a:t>
                </a:r>
                <a:r>
                  <a:rPr lang="ru-RU" dirty="0" smtClean="0"/>
                  <a:t>:</a:t>
                </a:r>
              </a:p>
              <a:p>
                <a:pPr marL="0" indent="0" algn="ctr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400" r="-2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698" y="2708920"/>
            <a:ext cx="4032448" cy="44663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55776" y="4581128"/>
            <a:ext cx="360040" cy="269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7" y="4072063"/>
            <a:ext cx="1728192" cy="80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2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1)</a:t>
                </a:r>
                <a:r>
                  <a:rPr lang="uk-UA" dirty="0"/>
                  <a:t> </a:t>
                </a:r>
                <a:r>
                  <a:rPr lang="ru-RU" dirty="0" err="1" smtClean="0"/>
                  <a:t>Скількома</a:t>
                </a:r>
                <a:r>
                  <a:rPr lang="ru-RU" dirty="0" smtClean="0"/>
                  <a:t> </a:t>
                </a:r>
                <a:r>
                  <a:rPr lang="ru-RU" dirty="0"/>
                  <a:t>способами </a:t>
                </a:r>
                <a:r>
                  <a:rPr lang="ru-RU" dirty="0" err="1"/>
                  <a:t>чотир</a:t>
                </a:r>
                <a:r>
                  <a:rPr lang="uk-UA" dirty="0"/>
                  <a:t>и</a:t>
                </a:r>
                <a:r>
                  <a:rPr lang="ru-RU" dirty="0"/>
                  <a:t> </a:t>
                </a:r>
                <a:r>
                  <a:rPr lang="ru-RU" dirty="0" err="1"/>
                  <a:t>хлопці</a:t>
                </a:r>
                <a:r>
                  <a:rPr lang="ru-RU" dirty="0"/>
                  <a:t> </a:t>
                </a:r>
                <a:r>
                  <a:rPr lang="ru-RU" dirty="0" err="1"/>
                  <a:t>можуть</a:t>
                </a:r>
                <a:r>
                  <a:rPr lang="ru-RU" dirty="0"/>
                  <a:t> </a:t>
                </a:r>
                <a:r>
                  <a:rPr lang="ru-RU" dirty="0" err="1"/>
                  <a:t>запросити</a:t>
                </a:r>
                <a:r>
                  <a:rPr lang="ru-RU" dirty="0"/>
                  <a:t> </a:t>
                </a:r>
                <a:r>
                  <a:rPr lang="ru-RU" dirty="0" err="1"/>
                  <a:t>чотирьох</a:t>
                </a:r>
                <a:r>
                  <a:rPr lang="ru-RU" dirty="0"/>
                  <a:t> </a:t>
                </a:r>
                <a:r>
                  <a:rPr lang="ru-RU" dirty="0" err="1"/>
                  <a:t>із</a:t>
                </a:r>
                <a:r>
                  <a:rPr lang="ru-RU" dirty="0"/>
                  <a:t> шести </a:t>
                </a:r>
                <a:r>
                  <a:rPr lang="ru-RU" dirty="0" err="1"/>
                  <a:t>дівчат</a:t>
                </a:r>
                <a:r>
                  <a:rPr lang="ru-RU" dirty="0"/>
                  <a:t> на </a:t>
                </a:r>
                <a:r>
                  <a:rPr lang="ru-RU" dirty="0" err="1"/>
                  <a:t>танець</a:t>
                </a:r>
                <a:r>
                  <a:rPr lang="ru-RU" dirty="0" smtClean="0"/>
                  <a:t>?</a:t>
                </a:r>
              </a:p>
              <a:p>
                <a:pPr marL="0" indent="0">
                  <a:buNone/>
                </a:pPr>
                <a:r>
                  <a:rPr lang="ru-RU" dirty="0" err="1"/>
                  <a:t>Розв</a:t>
                </a:r>
                <a:r>
                  <a:rPr lang="en-US" dirty="0"/>
                  <a:t>’</a:t>
                </a:r>
                <a:r>
                  <a:rPr lang="ru-RU" dirty="0" err="1"/>
                  <a:t>язок</a:t>
                </a:r>
                <a:r>
                  <a:rPr lang="ru-RU" dirty="0"/>
                  <a:t>: два </a:t>
                </a:r>
                <a:r>
                  <a:rPr lang="ru-RU" dirty="0" err="1"/>
                  <a:t>хлопці</a:t>
                </a:r>
                <a:r>
                  <a:rPr lang="ru-RU" dirty="0"/>
                  <a:t> не </a:t>
                </a:r>
                <a:r>
                  <a:rPr lang="ru-RU" dirty="0" err="1"/>
                  <a:t>можуть</a:t>
                </a:r>
                <a:r>
                  <a:rPr lang="ru-RU" dirty="0"/>
                  <a:t> </a:t>
                </a:r>
                <a:r>
                  <a:rPr lang="ru-RU" dirty="0" err="1"/>
                  <a:t>одночасно</a:t>
                </a:r>
                <a:r>
                  <a:rPr lang="ru-RU" dirty="0"/>
                  <a:t> </a:t>
                </a:r>
                <a:r>
                  <a:rPr lang="ru-RU" dirty="0" err="1"/>
                  <a:t>запросити</a:t>
                </a:r>
                <a:r>
                  <a:rPr lang="ru-RU" dirty="0"/>
                  <a:t> одну і ту ж </a:t>
                </a:r>
                <a:r>
                  <a:rPr lang="ru-RU" dirty="0" err="1"/>
                  <a:t>дівчину</a:t>
                </a:r>
                <a:r>
                  <a:rPr lang="ru-RU" dirty="0"/>
                  <a:t>. І </a:t>
                </a:r>
                <a:r>
                  <a:rPr lang="ru-RU" dirty="0" err="1"/>
                  <a:t>варіанти</a:t>
                </a:r>
                <a:r>
                  <a:rPr lang="ru-RU" dirty="0"/>
                  <a:t>, при </a:t>
                </a:r>
                <a:r>
                  <a:rPr lang="ru-RU" dirty="0" err="1"/>
                  <a:t>яких</a:t>
                </a:r>
                <a:r>
                  <a:rPr lang="ru-RU" dirty="0"/>
                  <a:t> </a:t>
                </a:r>
                <a:r>
                  <a:rPr lang="ru-RU" dirty="0" err="1"/>
                  <a:t>одні</a:t>
                </a:r>
                <a:r>
                  <a:rPr lang="ru-RU" dirty="0"/>
                  <a:t> і </a:t>
                </a:r>
                <a:r>
                  <a:rPr lang="ru-RU" dirty="0" err="1"/>
                  <a:t>ті</a:t>
                </a:r>
                <a:r>
                  <a:rPr lang="ru-RU" dirty="0"/>
                  <a:t> ж </a:t>
                </a:r>
                <a:r>
                  <a:rPr lang="ru-RU" dirty="0" err="1"/>
                  <a:t>дівчата</a:t>
                </a:r>
                <a:r>
                  <a:rPr lang="ru-RU" dirty="0"/>
                  <a:t> </a:t>
                </a:r>
                <a:r>
                  <a:rPr lang="ru-RU" dirty="0" err="1"/>
                  <a:t>танцують</a:t>
                </a:r>
                <a:r>
                  <a:rPr lang="ru-RU" dirty="0"/>
                  <a:t> з </a:t>
                </a:r>
                <a:r>
                  <a:rPr lang="ru-RU" dirty="0" err="1"/>
                  <a:t>різними</a:t>
                </a:r>
                <a:r>
                  <a:rPr lang="ru-RU" dirty="0"/>
                  <a:t> </a:t>
                </a:r>
                <a:r>
                  <a:rPr lang="ru-RU" dirty="0" err="1"/>
                  <a:t>хлопцями</a:t>
                </a:r>
                <a:r>
                  <a:rPr lang="ru-RU" dirty="0"/>
                  <a:t> </a:t>
                </a:r>
                <a:r>
                  <a:rPr lang="ru-RU" dirty="0" err="1"/>
                  <a:t>рахуються</a:t>
                </a:r>
                <a:r>
                  <a:rPr lang="ru-RU" dirty="0"/>
                  <a:t>, </a:t>
                </a:r>
                <a:r>
                  <a:rPr lang="ru-RU" dirty="0" err="1"/>
                  <a:t>різними</a:t>
                </a:r>
                <a:r>
                  <a:rPr lang="ru-RU" dirty="0"/>
                  <a:t>, тому</a:t>
                </a:r>
                <a:r>
                  <a:rPr lang="ru-RU" dirty="0" smtClean="0"/>
                  <a:t>:</a:t>
                </a:r>
                <a:endParaRPr lang="en-US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ru-RU" b="1" i="1"/>
                        </m:ctrlPr>
                      </m:sSubSupPr>
                      <m:e>
                        <m:r>
                          <a:rPr lang="en-US" b="1" i="1"/>
                          <m:t>𝑨</m:t>
                        </m:r>
                      </m:e>
                      <m:sub>
                        <m:r>
                          <a:rPr lang="en-US" b="1" i="1"/>
                          <m:t>𝟔</m:t>
                        </m:r>
                      </m:sub>
                      <m:sup>
                        <m:r>
                          <a:rPr lang="en-US" b="1" i="1"/>
                          <m:t>𝟒</m:t>
                        </m:r>
                      </m:sup>
                    </m:sSubSup>
                  </m:oMath>
                </a14:m>
                <a:r>
                  <a:rPr lang="uk-UA" b="1" dirty="0" smtClean="0"/>
                  <a:t> </a:t>
                </a:r>
                <a:r>
                  <a:rPr lang="en-US" b="1" dirty="0" smtClean="0"/>
                  <a:t>=</a:t>
                </a:r>
                <a:r>
                  <a:rPr lang="uk-UA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/>
                        </m:ctrlPr>
                      </m:fPr>
                      <m:num>
                        <m:r>
                          <a:rPr lang="en-US" b="1" i="1" dirty="0" smtClean="0"/>
                          <m:t>𝟔</m:t>
                        </m:r>
                        <m:r>
                          <a:rPr lang="en-US" b="1" i="1" dirty="0" smtClean="0"/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b="1" i="1" dirty="0" smtClean="0"/>
                            </m:ctrlPr>
                          </m:dPr>
                          <m:e>
                            <m:r>
                              <a:rPr lang="en-US" b="1" i="1" dirty="0" smtClean="0"/>
                              <m:t>𝟔</m:t>
                            </m:r>
                            <m:r>
                              <a:rPr lang="en-US" b="1" i="1" dirty="0" smtClean="0"/>
                              <m:t>−</m:t>
                            </m:r>
                            <m:r>
                              <a:rPr lang="en-US" b="1" i="1" dirty="0" smtClean="0"/>
                              <m:t>𝟒</m:t>
                            </m:r>
                          </m:e>
                        </m:d>
                        <m:r>
                          <a:rPr lang="en-US" b="1" i="1" dirty="0" smtClean="0"/>
                          <m:t>!</m:t>
                        </m:r>
                      </m:den>
                    </m:f>
                  </m:oMath>
                </a14:m>
                <a:r>
                  <a:rPr lang="uk-UA" b="1" dirty="0" smtClean="0"/>
                  <a:t> </a:t>
                </a:r>
                <a:r>
                  <a:rPr lang="en-US" b="1" dirty="0" smtClean="0"/>
                  <a:t>=</a:t>
                </a:r>
                <a:r>
                  <a:rPr lang="uk-UA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/>
                        </m:ctrlPr>
                      </m:fPr>
                      <m:num>
                        <m:r>
                          <a:rPr lang="en-US" b="1" i="1" dirty="0" smtClean="0"/>
                          <m:t>𝟏</m:t>
                        </m:r>
                        <m:r>
                          <a:rPr lang="en-US" b="1" i="1" dirty="0" smtClean="0"/>
                          <m:t>∗</m:t>
                        </m:r>
                        <m:r>
                          <a:rPr lang="en-US" b="1" i="1" dirty="0" smtClean="0"/>
                          <m:t>𝟐</m:t>
                        </m:r>
                        <m:r>
                          <a:rPr lang="en-US" b="1" i="1" dirty="0" smtClean="0"/>
                          <m:t>∗</m:t>
                        </m:r>
                        <m:r>
                          <a:rPr lang="en-US" b="1" i="1" dirty="0" smtClean="0"/>
                          <m:t>𝟑</m:t>
                        </m:r>
                        <m:r>
                          <a:rPr lang="en-US" b="1" i="1" dirty="0" smtClean="0"/>
                          <m:t>∗</m:t>
                        </m:r>
                        <m:r>
                          <a:rPr lang="en-US" b="1" i="1" dirty="0" smtClean="0"/>
                          <m:t>𝟒</m:t>
                        </m:r>
                        <m:r>
                          <a:rPr lang="en-US" b="1" i="1" dirty="0" smtClean="0"/>
                          <m:t>∗</m:t>
                        </m:r>
                        <m:r>
                          <a:rPr lang="en-US" b="1" i="1" dirty="0" smtClean="0"/>
                          <m:t>𝟓</m:t>
                        </m:r>
                        <m:r>
                          <a:rPr lang="en-US" b="1" i="1" dirty="0" smtClean="0"/>
                          <m:t>∗</m:t>
                        </m:r>
                        <m:r>
                          <a:rPr lang="en-US" b="1" i="1" dirty="0" smtClean="0"/>
                          <m:t>𝟔</m:t>
                        </m:r>
                      </m:num>
                      <m:den>
                        <m:r>
                          <a:rPr lang="en-US" b="1" i="1" dirty="0" smtClean="0"/>
                          <m:t>𝟏</m:t>
                        </m:r>
                        <m:r>
                          <a:rPr lang="en-US" b="1" i="1" dirty="0" smtClean="0"/>
                          <m:t>∗</m:t>
                        </m:r>
                        <m:r>
                          <a:rPr lang="en-US" b="1" i="1" dirty="0" smtClean="0"/>
                          <m:t>𝟐</m:t>
                        </m:r>
                      </m:den>
                    </m:f>
                    <m:r>
                      <a:rPr lang="uk-UA" b="1" i="0" dirty="0" smtClean="0"/>
                      <m:t>=</m:t>
                    </m:r>
                  </m:oMath>
                </a14:m>
                <a:r>
                  <a:rPr lang="uk-UA" dirty="0" smtClean="0"/>
                  <a:t> 360</a:t>
                </a:r>
                <a:r>
                  <a:rPr lang="en-US" dirty="0" smtClean="0"/>
                  <a:t>.</a:t>
                </a:r>
                <a:endParaRPr lang="ru-RU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uk-UA" dirty="0" smtClean="0"/>
                  <a:t>Відповідь</a:t>
                </a:r>
                <a:r>
                  <a:rPr lang="uk-UA" dirty="0" smtClean="0"/>
                  <a:t>: </a:t>
                </a:r>
                <a:r>
                  <a:rPr lang="uk-UA" dirty="0" smtClean="0"/>
                  <a:t>360 </a:t>
                </a:r>
                <a:r>
                  <a:rPr lang="uk-UA" dirty="0" smtClean="0"/>
                  <a:t>способів.</a:t>
                </a: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21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50912"/>
          </a:xfrm>
        </p:spPr>
        <p:txBody>
          <a:bodyPr anchor="ctr">
            <a:normAutofit/>
          </a:bodyPr>
          <a:lstStyle/>
          <a:p>
            <a:pPr algn="ctr"/>
            <a:r>
              <a:rPr lang="uk-UA" sz="3600" dirty="0" smtClean="0"/>
              <a:t>З</a:t>
            </a:r>
            <a:r>
              <a:rPr lang="uk-UA" sz="3600" dirty="0" smtClean="0"/>
              <a:t>адачі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69772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052736"/>
                <a:ext cx="8229600" cy="4896544"/>
              </a:xfrm>
            </p:spPr>
            <p:txBody>
              <a:bodyPr anchor="ctr"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uk-UA" dirty="0"/>
                  <a:t>5</a:t>
                </a:r>
                <a:r>
                  <a:rPr lang="uk-UA" smtClean="0"/>
                  <a:t>) </a:t>
                </a:r>
                <a:r>
                  <a:rPr lang="uk-UA" dirty="0" smtClean="0"/>
                  <a:t>Вздовж дороги розташовані 6 світлофорів, кожен з яких має 3 стани: "червоний", "жовтий", "зелений". Скільки може бути різних ситуацій на дорозі, що спричинені станами цих світлофорів?</a:t>
                </a:r>
              </a:p>
              <a:p>
                <a:pPr marL="0" indent="0">
                  <a:buNone/>
                </a:pPr>
                <a:r>
                  <a:rPr lang="uk-UA" dirty="0" err="1" smtClean="0"/>
                  <a:t>Розв</a:t>
                </a:r>
                <a:r>
                  <a:rPr lang="en-US" dirty="0" smtClean="0"/>
                  <a:t>’</a:t>
                </a:r>
                <a:r>
                  <a:rPr lang="uk-UA" dirty="0" err="1" smtClean="0"/>
                  <a:t>язання</a:t>
                </a:r>
                <a:r>
                  <a:rPr lang="uk-UA" dirty="0"/>
                  <a:t>: Випишемо декілька комбінацій: ЧЧЖЗЗЧ, ЖЖЖЖЖЖ, ЗЖЖЗЧЧ... Ми бачимо, що склад вибірки змінюється і порядок елементів </a:t>
                </a:r>
                <a:r>
                  <a:rPr lang="uk-UA" dirty="0" smtClean="0"/>
                  <a:t>істотний. Тому </a:t>
                </a:r>
                <a:r>
                  <a:rPr lang="uk-UA" dirty="0"/>
                  <a:t>застосовуємо формулу розміщень з повтореннями з 3 по 6</a:t>
                </a:r>
                <a:r>
                  <a:rPr lang="uk-UA" dirty="0" smtClean="0"/>
                  <a:t>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ru-RU" i="1"/>
                        </m:ctrlPr>
                      </m:sSubSupPr>
                      <m:e>
                        <m:r>
                          <a:rPr lang="ru-RU" i="1"/>
                          <m:t>А</m:t>
                        </m:r>
                      </m:e>
                      <m:sub>
                        <m:r>
                          <a:rPr lang="ru-RU" i="1"/>
                          <m:t>3</m:t>
                        </m:r>
                      </m:sub>
                      <m:sup>
                        <m:r>
                          <a:rPr lang="ru-RU" i="1"/>
                          <m:t>6</m:t>
                        </m:r>
                      </m:sup>
                    </m:sSubSup>
                  </m:oMath>
                </a14:m>
                <a:r>
                  <a:rPr lang="ru-RU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uk-UA" b="0" i="1" smtClean="0"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dirty="0" smtClean="0"/>
                  <a:t>=729.</a:t>
                </a:r>
                <a:endParaRPr lang="ru-RU" dirty="0"/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:r>
                  <a:rPr lang="uk-UA" dirty="0" smtClean="0"/>
                  <a:t>Відповідь</a:t>
                </a:r>
                <a:r>
                  <a:rPr lang="uk-UA" dirty="0"/>
                  <a:t>. 729.</a:t>
                </a:r>
                <a:endParaRPr lang="uk-UA" dirty="0" smtClean="0"/>
              </a:p>
              <a:p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052736"/>
                <a:ext cx="8229600" cy="4896544"/>
              </a:xfrm>
              <a:blipFill rotWithShape="1">
                <a:blip r:embed="rId2"/>
                <a:stretch>
                  <a:fillRect l="-1333" t="-4483" r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6081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692696"/>
                <a:ext cx="8208912" cy="5400600"/>
              </a:xfrm>
            </p:spPr>
            <p:txBody>
              <a:bodyPr anchor="ctr"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/>
                  <a:t>3</a:t>
                </a:r>
                <a:r>
                  <a:rPr lang="ru-RU" dirty="0" smtClean="0"/>
                  <a:t>) З </a:t>
                </a:r>
                <a:r>
                  <a:rPr lang="ru-RU" dirty="0"/>
                  <a:t>18 </a:t>
                </a:r>
                <a:r>
                  <a:rPr lang="ru-RU" dirty="0" err="1"/>
                  <a:t>студентів</a:t>
                </a:r>
                <a:r>
                  <a:rPr lang="ru-RU" dirty="0"/>
                  <a:t> </a:t>
                </a:r>
                <a:r>
                  <a:rPr lang="ru-RU" dirty="0" err="1"/>
                  <a:t>групи</a:t>
                </a:r>
                <a:r>
                  <a:rPr lang="ru-RU" dirty="0"/>
                  <a:t> </a:t>
                </a:r>
                <a:r>
                  <a:rPr lang="ru-RU" dirty="0" err="1"/>
                  <a:t>необхідно</a:t>
                </a:r>
                <a:r>
                  <a:rPr lang="ru-RU" dirty="0"/>
                  <a:t> </a:t>
                </a:r>
                <a:r>
                  <a:rPr lang="ru-RU" dirty="0" err="1"/>
                  <a:t>вибрати</a:t>
                </a:r>
                <a:r>
                  <a:rPr lang="ru-RU" dirty="0"/>
                  <a:t> старосту, </a:t>
                </a:r>
                <a:r>
                  <a:rPr lang="ru-RU" dirty="0" err="1"/>
                  <a:t>його</a:t>
                </a:r>
                <a:r>
                  <a:rPr lang="ru-RU" dirty="0"/>
                  <a:t> заступника і профорга. </a:t>
                </a:r>
                <a:r>
                  <a:rPr lang="ru-RU" dirty="0" err="1"/>
                  <a:t>Скільки</a:t>
                </a:r>
                <a:r>
                  <a:rPr lang="ru-RU" dirty="0"/>
                  <a:t> </a:t>
                </a:r>
                <a:r>
                  <a:rPr lang="ru-RU" dirty="0" err="1"/>
                  <a:t>існує</a:t>
                </a:r>
                <a:r>
                  <a:rPr lang="ru-RU" dirty="0"/>
                  <a:t> </a:t>
                </a:r>
                <a:r>
                  <a:rPr lang="ru-RU" dirty="0" err="1"/>
                  <a:t>варіантів</a:t>
                </a:r>
                <a:r>
                  <a:rPr lang="ru-RU" dirty="0"/>
                  <a:t> такого </a:t>
                </a:r>
                <a:r>
                  <a:rPr lang="ru-RU" dirty="0" err="1"/>
                  <a:t>вибору</a:t>
                </a:r>
                <a:r>
                  <a:rPr lang="ru-RU" dirty="0"/>
                  <a:t>?</a:t>
                </a:r>
              </a:p>
              <a:p>
                <a:pPr marL="0" indent="0">
                  <a:buNone/>
                </a:pPr>
                <a:r>
                  <a:rPr lang="ru-RU" dirty="0" err="1" smtClean="0"/>
                  <a:t>Розв’язання</a:t>
                </a:r>
                <a:r>
                  <a:rPr lang="ru-RU" dirty="0" smtClean="0"/>
                  <a:t>: Один і той же студент не </a:t>
                </a:r>
                <a:r>
                  <a:rPr lang="ru-RU" dirty="0" err="1" smtClean="0"/>
                  <a:t>може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займати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відразу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декілька</a:t>
                </a:r>
                <a:r>
                  <a:rPr lang="ru-RU" dirty="0" smtClean="0"/>
                  <a:t> посад.  Тому </a:t>
                </a:r>
                <a:r>
                  <a:rPr lang="ru-RU" dirty="0" err="1" smtClean="0"/>
                  <a:t>використаємо</a:t>
                </a:r>
                <a:r>
                  <a:rPr lang="ru-RU" dirty="0" smtClean="0"/>
                  <a:t> формулу: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solidFill>
                              <a:schemeClr val="bg1"/>
                            </a:solidFill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solidFill>
                              <a:schemeClr val="bg1"/>
                            </a:solidFill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ru-RU" dirty="0">
                    <a:solidFill>
                      <a:schemeClr val="bg1"/>
                    </a:solidFill>
                  </a:rPr>
                  <a:t>=𝑛(𝑛−1)(𝑛−2)…(𝑛−𝑘+1</a:t>
                </a:r>
                <a:r>
                  <a:rPr lang="ru-RU" dirty="0" smtClean="0">
                    <a:solidFill>
                      <a:schemeClr val="bg1"/>
                    </a:solidFill>
                  </a:rPr>
                  <a:t>);</a:t>
                </a:r>
                <a:endParaRPr lang="ru-RU" dirty="0">
                  <a:solidFill>
                    <a:schemeClr val="bg1"/>
                  </a:solidFill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ru-RU" i="1"/>
                        </m:ctrlPr>
                      </m:sSubSupPr>
                      <m:e>
                        <m:r>
                          <a:rPr lang="ru-RU" i="1"/>
                          <m:t>А</m:t>
                        </m:r>
                      </m:e>
                      <m:sub>
                        <m:r>
                          <a:rPr lang="ru-RU" i="1"/>
                          <m:t>4</m:t>
                        </m:r>
                      </m:sub>
                      <m:sup>
                        <m:r>
                          <a:rPr lang="en-US" i="1"/>
                          <m:t>3</m:t>
                        </m:r>
                      </m:sup>
                    </m:sSubSup>
                  </m:oMath>
                </a14:m>
                <a:r>
                  <a:rPr lang="ru-RU" dirty="0"/>
                  <a:t>=18(18−1)(18−2)=</a:t>
                </a:r>
                <a:r>
                  <a:rPr lang="ru-RU" dirty="0" smtClean="0"/>
                  <a:t>4896.</a:t>
                </a: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Відповідь: маємо 4896 варіантів вибору старости, заступника та профорга.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692696"/>
                <a:ext cx="8208912" cy="5400600"/>
              </a:xfrm>
              <a:blipFill rotWithShape="1">
                <a:blip r:embed="rId2"/>
                <a:stretch>
                  <a:fillRect l="-12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9967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554062" y="1507545"/>
                <a:ext cx="7988812" cy="3327706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r>
                  <a:rPr lang="ru-RU" sz="2600" dirty="0" smtClean="0"/>
                  <a:t>4</a:t>
                </a:r>
                <a:r>
                  <a:rPr lang="ru-RU" sz="2600" dirty="0" smtClean="0"/>
                  <a:t>)</a:t>
                </a:r>
                <a:r>
                  <a:rPr lang="ru-RU" sz="2600" i="1" dirty="0"/>
                  <a:t> </a:t>
                </a:r>
                <a:r>
                  <a:rPr lang="ru-RU" sz="2600" dirty="0" err="1" smtClean="0"/>
                  <a:t>Скільки</a:t>
                </a:r>
                <a:r>
                  <a:rPr lang="ru-RU" sz="2600" dirty="0" smtClean="0"/>
                  <a:t> </a:t>
                </a:r>
                <a:r>
                  <a:rPr lang="ru-RU" sz="2600" dirty="0" err="1" smtClean="0"/>
                  <a:t>трицифрових</a:t>
                </a:r>
                <a:r>
                  <a:rPr lang="ru-RU" sz="2600" dirty="0" smtClean="0"/>
                  <a:t> чисел </a:t>
                </a:r>
                <a:r>
                  <a:rPr lang="ru-RU" sz="2600" dirty="0" err="1" smtClean="0"/>
                  <a:t>можна</a:t>
                </a:r>
                <a:r>
                  <a:rPr lang="ru-RU" sz="2600" dirty="0" smtClean="0"/>
                  <a:t> </a:t>
                </a:r>
                <a:r>
                  <a:rPr lang="ru-RU" sz="2600" dirty="0" err="1" smtClean="0"/>
                  <a:t>утворити</a:t>
                </a:r>
                <a:r>
                  <a:rPr lang="ru-RU" sz="2600" dirty="0" smtClean="0"/>
                  <a:t> з цифр 2, 3, 4, 7, не </a:t>
                </a:r>
                <a:r>
                  <a:rPr lang="ru-RU" sz="2600" dirty="0" err="1" smtClean="0"/>
                  <a:t>повторюючи</a:t>
                </a:r>
                <a:r>
                  <a:rPr lang="ru-RU" sz="2600" dirty="0" smtClean="0"/>
                  <a:t> </a:t>
                </a:r>
                <a:r>
                  <a:rPr lang="ru-RU" sz="2600" dirty="0" err="1" smtClean="0"/>
                  <a:t>цифри</a:t>
                </a:r>
                <a:r>
                  <a:rPr lang="ru-RU" sz="2600" dirty="0" smtClean="0"/>
                  <a:t> в </a:t>
                </a:r>
                <a:r>
                  <a:rPr lang="ru-RU" sz="2600" dirty="0" err="1" smtClean="0"/>
                  <a:t>запису</a:t>
                </a:r>
                <a:r>
                  <a:rPr lang="ru-RU" sz="2600" dirty="0" smtClean="0"/>
                  <a:t> числа?</a:t>
                </a:r>
              </a:p>
              <a:p>
                <a:r>
                  <a:rPr lang="uk-UA" sz="2600" dirty="0" smtClean="0"/>
                  <a:t>Розв</a:t>
                </a:r>
                <a:r>
                  <a:rPr lang="en-US" sz="2600" dirty="0" smtClean="0"/>
                  <a:t>’</a:t>
                </a:r>
                <a:r>
                  <a:rPr lang="uk-UA" sz="2600" dirty="0" err="1" smtClean="0"/>
                  <a:t>язання</a:t>
                </a:r>
                <a:r>
                  <a:rPr lang="uk-UA" sz="2600" i="1" dirty="0" smtClean="0"/>
                  <a:t>: </a:t>
                </a:r>
                <a:r>
                  <a:rPr lang="uk-UA" sz="2600" dirty="0" smtClean="0"/>
                  <a:t>використовуємо </a:t>
                </a:r>
                <a:r>
                  <a:rPr lang="uk-UA" sz="2600" dirty="0" smtClean="0"/>
                  <a:t>формулу:</a:t>
                </a:r>
              </a:p>
              <a:p>
                <a:pPr algn="ctr"/>
                <a:r>
                  <a:rPr lang="uk-UA" sz="2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600" b="1" i="1">
                            <a:solidFill>
                              <a:schemeClr val="dk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600" b="1" i="1">
                            <a:solidFill>
                              <a:schemeClr val="dk1"/>
                            </a:solidFill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sz="2600" b="1" i="1">
                            <a:solidFill>
                              <a:schemeClr val="dk1"/>
                            </a:solidFill>
                            <a:latin typeface="Cambria Math"/>
                          </a:rPr>
                          <m:t>𝒏</m:t>
                        </m:r>
                      </m:sub>
                      <m:sup>
                        <m:r>
                          <a:rPr lang="en-US" sz="2600" b="1" i="1">
                            <a:solidFill>
                              <a:schemeClr val="dk1"/>
                            </a:solidFill>
                            <a:latin typeface="Cambria Math"/>
                          </a:rPr>
                          <m:t>𝒌</m:t>
                        </m:r>
                      </m:sup>
                    </m:sSubSup>
                    <m:r>
                      <a:rPr lang="en-US" sz="2600" b="1" i="1">
                        <a:solidFill>
                          <a:schemeClr val="dk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600" b="1" i="1">
                            <a:solidFill>
                              <a:schemeClr val="dk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1" i="1">
                            <a:solidFill>
                              <a:schemeClr val="dk1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2600" b="1" i="1">
                            <a:solidFill>
                              <a:schemeClr val="dk1"/>
                            </a:solidFill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ru-RU" sz="2600" b="1" i="1">
                                <a:solidFill>
                                  <a:schemeClr val="dk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600" b="1" i="1">
                                <a:solidFill>
                                  <a:schemeClr val="dk1"/>
                                </a:solidFill>
                                <a:latin typeface="Cambria Math"/>
                              </a:rPr>
                              <m:t>𝒏</m:t>
                            </m:r>
                            <m:r>
                              <a:rPr lang="en-US" sz="2600" b="1" i="1">
                                <a:solidFill>
                                  <a:schemeClr val="dk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600" b="1" i="1">
                                <a:solidFill>
                                  <a:schemeClr val="dk1"/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d>
                        <m:r>
                          <a:rPr lang="en-US" sz="2600" b="1" i="1">
                            <a:solidFill>
                              <a:schemeClr val="dk1"/>
                            </a:solidFill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uk-UA" sz="2600" b="1" i="0" smtClean="0">
                        <a:solidFill>
                          <a:schemeClr val="dk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sz="2600" dirty="0" smtClean="0"/>
              </a:p>
              <a:p>
                <a:pPr algn="ctr"/>
                <a:r>
                  <a:rPr lang="ru-RU" sz="2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600" i="1">
                            <a:latin typeface="Cambria Math"/>
                          </a:rPr>
                        </m:ctrlPr>
                      </m:sSubSupPr>
                      <m:e>
                        <m:r>
                          <a:rPr lang="ru-RU" sz="2600" i="1"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ru-RU" sz="2600" i="1">
                            <a:latin typeface="Cambria Math"/>
                          </a:rPr>
                          <m:t>4</m:t>
                        </m:r>
                      </m:sub>
                      <m:sup>
                        <m:r>
                          <a:rPr lang="en-US" sz="2600" i="1">
                            <a:latin typeface="Cambria Math"/>
                          </a:rPr>
                          <m:t>3</m:t>
                        </m:r>
                      </m:sup>
                    </m:sSubSup>
                    <m:r>
                      <a:rPr lang="ru-RU" sz="2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600" i="1">
                            <a:latin typeface="Cambria Math"/>
                          </a:rPr>
                          <m:t>4!</m:t>
                        </m:r>
                      </m:num>
                      <m:den>
                        <m:d>
                          <m:dPr>
                            <m:ctrlPr>
                              <a:rPr lang="ru-RU" sz="26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ru-RU" sz="2600" i="1">
                                <a:latin typeface="Cambria Math"/>
                              </a:rPr>
                              <m:t>4−3</m:t>
                            </m:r>
                          </m:e>
                        </m:d>
                        <m:r>
                          <a:rPr lang="ru-RU" sz="2600" i="1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ru-RU" sz="2600" i="1">
                        <a:latin typeface="Cambria Math"/>
                      </a:rPr>
                      <m:t>=24</m:t>
                    </m:r>
                  </m:oMath>
                </a14:m>
                <a:endParaRPr lang="ru-RU" sz="2600" dirty="0" smtClean="0"/>
              </a:p>
              <a:p>
                <a:r>
                  <a:rPr lang="uk-UA" sz="2600" dirty="0" smtClean="0"/>
                  <a:t>Відповідь: 24 варіантів чисел</a:t>
                </a:r>
                <a:r>
                  <a:rPr lang="uk-UA" sz="2600" dirty="0" smtClean="0"/>
                  <a:t>.</a:t>
                </a:r>
                <a:endParaRPr lang="ru-RU" sz="26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62" y="1507545"/>
                <a:ext cx="7988812" cy="3327706"/>
              </a:xfrm>
              <a:prstGeom prst="rect">
                <a:avLst/>
              </a:prstGeom>
              <a:blipFill rotWithShape="1">
                <a:blip r:embed="rId2"/>
                <a:stretch>
                  <a:fillRect l="-1374" t="-1099" b="-40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71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648613" y="1628800"/>
                <a:ext cx="7861644" cy="3397853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r>
                  <a:rPr lang="uk-UA" sz="2600" dirty="0"/>
                  <a:t>5</a:t>
                </a:r>
                <a:r>
                  <a:rPr lang="uk-UA" sz="2600" dirty="0" smtClean="0"/>
                  <a:t>) Скільки </a:t>
                </a:r>
                <a:r>
                  <a:rPr lang="uk-UA" sz="2600" dirty="0"/>
                  <a:t>п’ятицифрових чисел можна скласти з цифр 4,5,6,7,8,9, якщо цифри в числі не </a:t>
                </a:r>
                <a:r>
                  <a:rPr lang="uk-UA" sz="2600" dirty="0" smtClean="0"/>
                  <a:t>повторюються?</a:t>
                </a:r>
              </a:p>
              <a:p>
                <a:r>
                  <a:rPr lang="uk-UA" sz="2600" dirty="0" err="1" smtClean="0"/>
                  <a:t>Розв</a:t>
                </a:r>
                <a:r>
                  <a:rPr lang="en-US" sz="2600" dirty="0" smtClean="0"/>
                  <a:t>’</a:t>
                </a:r>
                <a:r>
                  <a:rPr lang="uk-UA" sz="2600" dirty="0" err="1" smtClean="0"/>
                  <a:t>язання</a:t>
                </a:r>
                <a:r>
                  <a:rPr lang="uk-UA" sz="2600" dirty="0" smtClean="0"/>
                  <a:t>: </a:t>
                </a:r>
                <a:r>
                  <a:rPr lang="uk-UA" sz="2600" dirty="0" smtClean="0"/>
                  <a:t>Знов використовуємо вже знайомі нам формули.</a:t>
                </a:r>
                <a:br>
                  <a:rPr lang="uk-UA" sz="2600" dirty="0" smtClean="0"/>
                </a:br>
                <a:r>
                  <a:rPr lang="uk-UA" sz="2600" dirty="0" smtClean="0"/>
                  <a:t>Отримуємо: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600" i="1">
                            <a:latin typeface="Cambria Math"/>
                          </a:rPr>
                        </m:ctrlPr>
                      </m:sSubSupPr>
                      <m:e>
                        <m:r>
                          <a:rPr lang="ru-RU" sz="2600" i="1"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ru-RU" sz="2600" i="1">
                            <a:latin typeface="Cambria Math"/>
                          </a:rPr>
                          <m:t>6</m:t>
                        </m:r>
                      </m:sub>
                      <m:sup>
                        <m:r>
                          <a:rPr lang="ru-RU" sz="2600" i="1">
                            <a:latin typeface="Cambria Math"/>
                          </a:rPr>
                          <m:t>4</m:t>
                        </m:r>
                      </m:sup>
                    </m:sSubSup>
                    <m:r>
                      <a:rPr lang="ru-RU" sz="2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600" i="1">
                            <a:latin typeface="Cambria Math"/>
                          </a:rPr>
                          <m:t>6!</m:t>
                        </m:r>
                      </m:num>
                      <m:den>
                        <m:r>
                          <a:rPr lang="ru-RU" sz="2600" i="1">
                            <a:latin typeface="Cambria Math"/>
                          </a:rPr>
                          <m:t>(6−4)!</m:t>
                        </m:r>
                      </m:den>
                    </m:f>
                    <m:r>
                      <a:rPr lang="ru-RU" sz="2600" i="1">
                        <a:latin typeface="Cambria Math"/>
                      </a:rPr>
                      <m:t>=36</m:t>
                    </m:r>
                  </m:oMath>
                </a14:m>
                <a:r>
                  <a:rPr lang="uk-UA" sz="2600" i="1" dirty="0" smtClean="0"/>
                  <a:t>0 </a:t>
                </a:r>
              </a:p>
              <a:p>
                <a:r>
                  <a:rPr lang="uk-UA" sz="2600" dirty="0" smtClean="0"/>
                  <a:t>Відповідь: маємо 360 чисел.</a:t>
                </a:r>
                <a:endParaRPr lang="ru-RU" sz="2600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13" y="1628800"/>
                <a:ext cx="7861644" cy="3397853"/>
              </a:xfrm>
              <a:prstGeom prst="rect">
                <a:avLst/>
              </a:prstGeom>
              <a:blipFill rotWithShape="1">
                <a:blip r:embed="rId2"/>
                <a:stretch>
                  <a:fillRect l="-1318" t="-1075" r="-20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0219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258</TotalTime>
  <Words>456</Words>
  <Application>Microsoft Office PowerPoint</Application>
  <PresentationFormat>Экран (4:3)</PresentationFormat>
  <Paragraphs>41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Розміщення</vt:lpstr>
      <vt:lpstr>Презентация PowerPoint</vt:lpstr>
      <vt:lpstr> Розміщенням з n елементів по k називають будь-яку впорядковану множину з k, складену з елементів заданої n-елементної множини. </vt:lpstr>
      <vt:lpstr>Презентация PowerPoint</vt:lpstr>
      <vt:lpstr>Задачі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SanBuild &amp; 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Розміщення</dc:title>
  <dc:creator>Lapusik</dc:creator>
  <cp:lastModifiedBy>Lapusik</cp:lastModifiedBy>
  <cp:revision>24</cp:revision>
  <dcterms:created xsi:type="dcterms:W3CDTF">2015-02-03T21:06:11Z</dcterms:created>
  <dcterms:modified xsi:type="dcterms:W3CDTF">2015-02-05T00:54:22Z</dcterms:modified>
</cp:coreProperties>
</file>