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9" r:id="rId5"/>
    <p:sldId id="260" r:id="rId6"/>
    <p:sldId id="261" r:id="rId7"/>
    <p:sldId id="266" r:id="rId8"/>
    <p:sldId id="267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8" autoAdjust="0"/>
  </p:normalViewPr>
  <p:slideViewPr>
    <p:cSldViewPr>
      <p:cViewPr varScale="1">
        <p:scale>
          <a:sx n="98" d="100"/>
          <a:sy n="98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83AED-BF37-44FA-BDA4-4347C945170F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57673-CC47-477F-BE0D-0B54A12A1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9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8E01-BFF0-4F2A-9880-BA1C7160C0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1DDD-F773-4AAD-8659-4CBA992D5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8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8E01-BFF0-4F2A-9880-BA1C7160C0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1DDD-F773-4AAD-8659-4CBA992D5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5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8E01-BFF0-4F2A-9880-BA1C7160C0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1DDD-F773-4AAD-8659-4CBA992D5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4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8E01-BFF0-4F2A-9880-BA1C7160C0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1DDD-F773-4AAD-8659-4CBA992D5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7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8E01-BFF0-4F2A-9880-BA1C7160C0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1DDD-F773-4AAD-8659-4CBA992D5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5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8E01-BFF0-4F2A-9880-BA1C7160C0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1DDD-F773-4AAD-8659-4CBA992D5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2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8E01-BFF0-4F2A-9880-BA1C7160C0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1DDD-F773-4AAD-8659-4CBA992D5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9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8E01-BFF0-4F2A-9880-BA1C7160C0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1DDD-F773-4AAD-8659-4CBA992D5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7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8E01-BFF0-4F2A-9880-BA1C7160C0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1DDD-F773-4AAD-8659-4CBA992D5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3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8E01-BFF0-4F2A-9880-BA1C7160C0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1DDD-F773-4AAD-8659-4CBA992D5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7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8E01-BFF0-4F2A-9880-BA1C7160C0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1DDD-F773-4AAD-8659-4CBA992D5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7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58E01-BFF0-4F2A-9880-BA1C7160C0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71DDD-F773-4AAD-8659-4CBA992D5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9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940" y="908720"/>
            <a:ext cx="65773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Многогранники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 descr="http://vseslova.com.ua/images/bse/0006/66199/5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30" y="2561098"/>
            <a:ext cx="4634122" cy="40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916832"/>
            <a:ext cx="5472608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/>
                </a:solidFill>
                <a:latin typeface="Constantia" pitchFamily="18" charset="0"/>
              </a:rPr>
              <a:t>Презентацию выполнила:</a:t>
            </a:r>
          </a:p>
          <a:p>
            <a:pPr algn="ctr"/>
            <a:r>
              <a:rPr lang="ru-RU" sz="3200" b="1" i="1" dirty="0" smtClean="0">
                <a:solidFill>
                  <a:schemeClr val="accent2"/>
                </a:solidFill>
                <a:latin typeface="Constantia" pitchFamily="18" charset="0"/>
              </a:rPr>
              <a:t>ученица 11-А класса</a:t>
            </a:r>
          </a:p>
          <a:p>
            <a:pPr algn="ctr"/>
            <a:r>
              <a:rPr lang="ru-RU" sz="3200" b="1" i="1" dirty="0" err="1" smtClean="0">
                <a:solidFill>
                  <a:schemeClr val="accent2"/>
                </a:solidFill>
                <a:latin typeface="Constantia" pitchFamily="18" charset="0"/>
              </a:rPr>
              <a:t>Алчевской</a:t>
            </a:r>
            <a:r>
              <a:rPr lang="ru-RU" sz="3200" b="1" i="1" dirty="0" smtClean="0">
                <a:solidFill>
                  <a:schemeClr val="accent2"/>
                </a:solidFill>
                <a:latin typeface="Constantia" pitchFamily="18" charset="0"/>
              </a:rPr>
              <a:t> ИТГ</a:t>
            </a:r>
          </a:p>
          <a:p>
            <a:pPr algn="ctr"/>
            <a:r>
              <a:rPr lang="ru-RU" sz="3200" b="1" i="1" dirty="0" smtClean="0">
                <a:solidFill>
                  <a:schemeClr val="accent2"/>
                </a:solidFill>
                <a:latin typeface="Constantia" pitchFamily="18" charset="0"/>
              </a:rPr>
              <a:t>Чернявская Карина</a:t>
            </a:r>
            <a:endParaRPr lang="ru-RU" sz="3200" b="1" i="1" dirty="0">
              <a:solidFill>
                <a:schemeClr val="accent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05" y="741900"/>
            <a:ext cx="344350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nstantia" pitchFamily="18" charset="0"/>
              </a:rPr>
              <a:t>Многогранник – это тело, поверхность которого состоит из конечного числа плоских многоугольников</a:t>
            </a:r>
            <a:endParaRPr lang="ru-RU" dirty="0">
              <a:latin typeface="Constantia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975861" y="511466"/>
            <a:ext cx="2448272" cy="2910862"/>
            <a:chOff x="5796136" y="806170"/>
            <a:chExt cx="1656184" cy="2124236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796136" y="1454242"/>
              <a:ext cx="0" cy="147616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6804248" y="1850286"/>
              <a:ext cx="0" cy="108012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796136" y="2930406"/>
              <a:ext cx="1008112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796136" y="1454242"/>
              <a:ext cx="576064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372200" y="1454242"/>
              <a:ext cx="432048" cy="39604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5796136" y="806170"/>
              <a:ext cx="648072" cy="64807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6372200" y="806170"/>
              <a:ext cx="648072" cy="64807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6804248" y="1202214"/>
              <a:ext cx="648072" cy="64807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6804248" y="2282334"/>
              <a:ext cx="648072" cy="64807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452320" y="1202214"/>
              <a:ext cx="0" cy="108012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7020272" y="808576"/>
              <a:ext cx="432048" cy="39604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444208" y="808576"/>
              <a:ext cx="576064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444208" y="808576"/>
              <a:ext cx="0" cy="147616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5796136" y="2282334"/>
              <a:ext cx="648072" cy="64807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444208" y="2279655"/>
              <a:ext cx="1008112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6804248" y="806170"/>
              <a:ext cx="216024" cy="2124236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>
          <a:xfrm flipH="1">
            <a:off x="5785455" y="514763"/>
            <a:ext cx="18784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6208109" y="891476"/>
            <a:ext cx="14558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6208109" y="1688099"/>
            <a:ext cx="14558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 flipV="1">
            <a:off x="5625784" y="2259628"/>
            <a:ext cx="2038139" cy="69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20277" y="33009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вершина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720277" y="70681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Constantia" pitchFamily="18" charset="0"/>
              </a:rPr>
              <a:t>ребро</a:t>
            </a:r>
            <a:endParaRPr lang="ru-RU" dirty="0">
              <a:solidFill>
                <a:schemeClr val="dk1"/>
              </a:solidFill>
              <a:latin typeface="Constantia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59330" y="148621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Constantia" pitchFamily="18" charset="0"/>
              </a:rPr>
              <a:t>грань</a:t>
            </a:r>
            <a:endParaRPr lang="ru-RU" dirty="0">
              <a:solidFill>
                <a:schemeClr val="dk1"/>
              </a:solidFill>
              <a:latin typeface="Constant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95995" y="2078446"/>
            <a:ext cx="132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Constantia" pitchFamily="18" charset="0"/>
              </a:rPr>
              <a:t>диагональ</a:t>
            </a:r>
            <a:endParaRPr lang="ru-RU" dirty="0">
              <a:solidFill>
                <a:schemeClr val="dk1"/>
              </a:solidFill>
              <a:latin typeface="Constantia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2032" y="4302190"/>
            <a:ext cx="702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Грань</a:t>
            </a: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- многоугольник, ограничивающий многогранник.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42032" y="4858028"/>
            <a:ext cx="678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Стороны граней –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ребра</a:t>
            </a: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42032" y="5413866"/>
            <a:ext cx="890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Диагональ</a:t>
            </a: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 – отрезок, соединяющий 2 вершины, не принадлежащие одной грани.</a:t>
            </a:r>
          </a:p>
        </p:txBody>
      </p:sp>
    </p:spTree>
    <p:extLst>
      <p:ext uri="{BB962C8B-B14F-4D97-AF65-F5344CB8AC3E}">
        <p14:creationId xmlns:p14="http://schemas.microsoft.com/office/powerpoint/2010/main" val="97887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2" grpId="0"/>
      <p:bldP spid="53" grpId="0"/>
      <p:bldP spid="54" grpId="0"/>
      <p:bldP spid="55" grpId="0"/>
      <p:bldP spid="62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251" y="188640"/>
            <a:ext cx="1253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Куб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File:Hexahedro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8" y="-99392"/>
            <a:ext cx="3445340" cy="344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27477" y="1268760"/>
            <a:ext cx="51370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accent2"/>
                </a:solidFill>
                <a:latin typeface="Constantia" pitchFamily="18" charset="0"/>
              </a:rPr>
              <a:t>Куб или правильный гексаэдр </a:t>
            </a: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— правильный многогранник, каждая грань которого представляет собой квадрат. Частный случай параллелепипеда и призмы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64531" y="5793909"/>
            <a:ext cx="2736304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Куб. </a:t>
            </a:r>
            <a:r>
              <a:rPr lang="ru-RU" dirty="0">
                <a:solidFill>
                  <a:schemeClr val="bg1"/>
                </a:solidFill>
                <a:latin typeface="Constantia" pitchFamily="18" charset="0"/>
              </a:rPr>
              <a:t>Развертка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727" y="3603328"/>
            <a:ext cx="309514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nstantia" pitchFamily="18" charset="0"/>
              </a:rPr>
              <a:t>Длина ребра - 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323295" y="4729977"/>
                <a:ext cx="3096577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Constantia" pitchFamily="18" charset="0"/>
                  </a:rPr>
                  <a:t>Площадь </a:t>
                </a:r>
                <a:r>
                  <a:rPr lang="ru-RU" dirty="0">
                    <a:latin typeface="Constantia" pitchFamily="18" charset="0"/>
                  </a:rPr>
                  <a:t>поверхности   </a:t>
                </a:r>
                <a:r>
                  <a:rPr lang="ru-RU" dirty="0" smtClean="0">
                    <a:latin typeface="Constantia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latin typeface="Constantia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5" y="4729977"/>
                <a:ext cx="309657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172" t="-4615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324727" y="5856625"/>
                <a:ext cx="3095145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onstantia" pitchFamily="18" charset="0"/>
                  </a:rPr>
                  <a:t>Объем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dirty="0">
                  <a:latin typeface="Constantia" pitchFamily="18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27" y="5856625"/>
                <a:ext cx="309514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172" t="-4688" b="-21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http://upload.wikimedia.org/wikipedia/commons/thumb/d/dd/%D0%A0%D0%B0%D0%B7%D0%B2%D0%B5%D1%80%D1%82%D0%BA%D0%B0_%D0%BA%D1%83%D0%B1%D0%B0.png/220px-%D0%A0%D0%B0%D0%B7%D0%B2%D0%B5%D1%80%D1%82%D0%BA%D0%B0_%D0%BA%D1%83%D0%B1%D0%B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88" y="2636912"/>
            <a:ext cx="2369590" cy="310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7904" y="29083"/>
            <a:ext cx="2860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Тетраэдр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4339" y="1058801"/>
            <a:ext cx="5392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chemeClr val="dk1"/>
                </a:solidFill>
                <a:latin typeface="Constantia" pitchFamily="18" charset="0"/>
              </a:rPr>
              <a:t>Тетра́эдр</a:t>
            </a: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 — простейший многогранник, гранями которого являются четыре треугольника. У тетраэдра 4 грани, 4 вершины и 6 рёбер.</a:t>
            </a:r>
          </a:p>
        </p:txBody>
      </p:sp>
      <p:pic>
        <p:nvPicPr>
          <p:cNvPr id="1026" name="Picture 2" descr="http://upload.wikimedia.org/wikipedia/commons/7/70/Tetrahedron.gif?uselang=ru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-637611"/>
            <a:ext cx="3786275" cy="37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omanadvice.ru/sites/default/files/kak_skleit_tetraedr_iz_bumag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9D"/>
              </a:clrFrom>
              <a:clrTo>
                <a:srgbClr val="FEF99D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32" y="2251369"/>
            <a:ext cx="3600400" cy="310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637280" y="5506394"/>
            <a:ext cx="2736304" cy="432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Constantia" pitchFamily="18" charset="0"/>
              </a:rPr>
              <a:t>Тетраэдр. Развертка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233996"/>
            <a:ext cx="40324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nstantia" pitchFamily="18" charset="0"/>
              </a:rPr>
              <a:t>Длина ребра - 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323295" y="4023545"/>
                <a:ext cx="4032681" cy="39542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onstantia" pitchFamily="18" charset="0"/>
                  </a:rPr>
                  <a:t>Площадь полной поверхности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>
                            <a:latin typeface="Cambria Math"/>
                          </a:rPr>
                          <m:t>3</m:t>
                        </m:r>
                      </m:e>
                    </m:rad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latin typeface="Constantia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5" y="4023545"/>
                <a:ext cx="4032681" cy="395429"/>
              </a:xfrm>
              <a:prstGeom prst="rect">
                <a:avLst/>
              </a:prstGeom>
              <a:blipFill rotWithShape="1">
                <a:blip r:embed="rId4"/>
                <a:stretch>
                  <a:fillRect l="-901" b="-20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323295" y="4839191"/>
                <a:ext cx="4032681" cy="54585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onstantia" pitchFamily="18" charset="0"/>
                  </a:rPr>
                  <a:t>Объем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>
                            <a:latin typeface="Cambria Math"/>
                          </a:rPr>
                          <m:t>12</m:t>
                        </m:r>
                      </m:den>
                    </m:f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dirty="0">
                  <a:latin typeface="Constantia" pitchFamily="18" charset="0"/>
                </a:endParaRP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5" y="4839191"/>
                <a:ext cx="4032681" cy="545855"/>
              </a:xfrm>
              <a:prstGeom prst="rect">
                <a:avLst/>
              </a:prstGeom>
              <a:blipFill rotWithShape="1">
                <a:blip r:embed="rId5"/>
                <a:stretch>
                  <a:fillRect l="-901"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323528" y="5805264"/>
                <a:ext cx="4032448" cy="54585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onstantia" pitchFamily="18" charset="0"/>
                  </a:rPr>
                  <a:t>Высота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>
                                <a:latin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>
                        <a:latin typeface="Cambria Math"/>
                      </a:rPr>
                      <m:t>а</m:t>
                    </m:r>
                  </m:oMath>
                </a14:m>
                <a:endParaRPr lang="ru-RU" dirty="0">
                  <a:latin typeface="Constantia" pitchFamily="18" charset="0"/>
                </a:endParaRPr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805264"/>
                <a:ext cx="4032448" cy="545855"/>
              </a:xfrm>
              <a:prstGeom prst="rect">
                <a:avLst/>
              </a:prstGeom>
              <a:blipFill rotWithShape="1">
                <a:blip r:embed="rId6"/>
                <a:stretch>
                  <a:fillRect l="-901" b="-2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0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8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116632"/>
            <a:ext cx="74695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Тетраэдры в природе и технике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757" y="1134168"/>
            <a:ext cx="5400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Некоторые плоды, находясь вчетвером на одной кисти, располагаются в вершинах тетраэдра, близкого к правильному. Такая конструкция обусловлена тем, что центры четырёх одинаковых шаров, касающихся друг друга, находятся в вершинах правильного тетраэдра. Поэтому похожие на шар плоды образуют подобное взаимное расположение. Например, таким образом могут располагаться грецкие орехи.</a:t>
            </a:r>
          </a:p>
        </p:txBody>
      </p:sp>
      <p:pic>
        <p:nvPicPr>
          <p:cNvPr id="2050" name="Picture 2" descr="http://upload.wikimedia.org/wikipedia/ru/7/7b/TetrNut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6500" l="5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96526"/>
            <a:ext cx="3060611" cy="306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0757" y="4293096"/>
            <a:ext cx="86539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Constantia" pitchFamily="18" charset="0"/>
              </a:rPr>
              <a:t>Прямоугольный </a:t>
            </a: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тетраэдр используется в оптике. Если грани, имеющие прямой угол, покрыть светоотражающим составом или весь тетраэдр выполнить из материала с сильным светопреломлением, чтобы возникал эффект полного внутреннего отражения, то свет, направленный в грань, противоположную вершине с прямыми углами, будет отражаться в том же направлении, откуда он пришёл. Это свойство используется для создания уголковых отражателей, катафотов.</a:t>
            </a:r>
          </a:p>
        </p:txBody>
      </p:sp>
    </p:spTree>
    <p:extLst>
      <p:ext uri="{BB962C8B-B14F-4D97-AF65-F5344CB8AC3E}">
        <p14:creationId xmlns:p14="http://schemas.microsoft.com/office/powerpoint/2010/main" val="7877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1402" y="116632"/>
            <a:ext cx="2666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Октаэдр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052736"/>
            <a:ext cx="52971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dk1"/>
                </a:solidFill>
                <a:latin typeface="Constantia" pitchFamily="18" charset="0"/>
              </a:rPr>
              <a:t>Окта́эдр</a:t>
            </a:r>
            <a:r>
              <a:rPr lang="ru-RU" dirty="0" smtClean="0">
                <a:solidFill>
                  <a:schemeClr val="dk1"/>
                </a:solidFill>
                <a:latin typeface="Constantia" pitchFamily="18" charset="0"/>
              </a:rPr>
              <a:t> — </a:t>
            </a: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один из пяти выпуклых правильных </a:t>
            </a:r>
            <a:r>
              <a:rPr lang="ru-RU" dirty="0" smtClean="0">
                <a:solidFill>
                  <a:schemeClr val="dk1"/>
                </a:solidFill>
                <a:latin typeface="Constantia" pitchFamily="18" charset="0"/>
              </a:rPr>
              <a:t>многогранников, </a:t>
            </a: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так называемых Платоновых тел. Октаэдр имеет 8 треугольных граней, 12 рёбер, 6 вершин, в каждой его вершине сходятся 4 </a:t>
            </a:r>
            <a:r>
              <a:rPr lang="ru-RU" dirty="0" smtClean="0">
                <a:solidFill>
                  <a:schemeClr val="dk1"/>
                </a:solidFill>
                <a:latin typeface="Constantia" pitchFamily="18" charset="0"/>
              </a:rPr>
              <a:t>ребра</a:t>
            </a:r>
            <a:endParaRPr lang="ru-RU" dirty="0">
              <a:solidFill>
                <a:schemeClr val="dk1"/>
              </a:solidFill>
              <a:latin typeface="Constantia" pitchFamily="18" charset="0"/>
            </a:endParaRPr>
          </a:p>
        </p:txBody>
      </p:sp>
      <p:pic>
        <p:nvPicPr>
          <p:cNvPr id="4098" name="Picture 2" descr="File:Octahedro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81638"/>
            <a:ext cx="3131840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3" y="3233996"/>
            <a:ext cx="41044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nstantia" pitchFamily="18" charset="0"/>
              </a:rPr>
              <a:t>Длина ребра - 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79511" y="4269452"/>
                <a:ext cx="4104457" cy="40825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Constantia" pitchFamily="18" charset="0"/>
                  </a:rPr>
                  <a:t>Площадь полной поверхности 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>
                            <a:latin typeface="Cambria Math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ru-RU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ru-RU" dirty="0">
                  <a:latin typeface="Constantia" pitchFamily="18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4269452"/>
                <a:ext cx="4104457" cy="408253"/>
              </a:xfrm>
              <a:prstGeom prst="rect">
                <a:avLst/>
              </a:prstGeom>
              <a:blipFill rotWithShape="1">
                <a:blip r:embed="rId3"/>
                <a:stretch>
                  <a:fillRect l="-885" b="-16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186175" y="5591588"/>
                <a:ext cx="4097793" cy="50238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Constantia" pitchFamily="18" charset="0"/>
                  </a:rPr>
                  <a:t>Объем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dirty="0">
                  <a:latin typeface="Constantia" pitchFamily="18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5" y="5591588"/>
                <a:ext cx="4097793" cy="502382"/>
              </a:xfrm>
              <a:prstGeom prst="rect">
                <a:avLst/>
              </a:prstGeom>
              <a:blipFill rotWithShape="1">
                <a:blip r:embed="rId4"/>
                <a:stretch>
                  <a:fillRect l="-1036" b="-1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кругленный прямоугольник 9"/>
          <p:cNvSpPr/>
          <p:nvPr/>
        </p:nvSpPr>
        <p:spPr>
          <a:xfrm>
            <a:off x="5868144" y="5335383"/>
            <a:ext cx="2736304" cy="432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Октаэдр</a:t>
            </a:r>
            <a:r>
              <a:rPr lang="ru-RU" dirty="0">
                <a:solidFill>
                  <a:schemeClr val="bg1"/>
                </a:solidFill>
                <a:latin typeface="Constantia" pitchFamily="18" charset="0"/>
              </a:rPr>
              <a:t>. Развертка</a:t>
            </a:r>
          </a:p>
        </p:txBody>
      </p:sp>
      <p:pic>
        <p:nvPicPr>
          <p:cNvPr id="4100" name="Picture 4" descr="http://upload.wikimedia.org/wikipedia/commons/thumb/b/b3/Octahedron_flat.svg/300px-Octahedron_flat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61" y="2716128"/>
            <a:ext cx="3396469" cy="25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97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6966" y="188640"/>
            <a:ext cx="47988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Октаэдры в природе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25959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Многие природные кубические кристаллы имеют форму октаэдра. Это алмаз, хлорид натрия, перовскит, оливин, флюорит, шпинель.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Форму октаэдра имеют межатомные пустоты (поры) в плотноупакованных структурах чистых металлов (никеле, меди, магнии, титане, лантане и многих других) и ионных соединений (хлорид натрия, сфалерит, </a:t>
            </a:r>
            <a:r>
              <a:rPr lang="ru-RU" dirty="0" err="1">
                <a:solidFill>
                  <a:schemeClr val="dk1"/>
                </a:solidFill>
                <a:latin typeface="Constantia" pitchFamily="18" charset="0"/>
              </a:rPr>
              <a:t>вюрцит</a:t>
            </a: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 и др.).</a:t>
            </a:r>
          </a:p>
        </p:txBody>
      </p:sp>
      <p:pic>
        <p:nvPicPr>
          <p:cNvPr id="2050" name="Picture 2" descr="http://img0.liveinternet.ru/images/attach/c/3/75/67/75067512_3509727_dra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4343"/>
            <a:ext cx="304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323720.vk.me/v323720538/2505/yBVmxKc8q8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Icosahedro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37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74454" y="38136"/>
            <a:ext cx="3031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Икосаэдр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68144" y="5335383"/>
            <a:ext cx="2736304" cy="432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Октаэдр</a:t>
            </a:r>
            <a:r>
              <a:rPr lang="ru-RU" dirty="0">
                <a:solidFill>
                  <a:schemeClr val="bg1"/>
                </a:solidFill>
                <a:latin typeface="Constantia" pitchFamily="18" charset="0"/>
              </a:rPr>
              <a:t>. Развертка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3" y="3233996"/>
            <a:ext cx="41044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nstantia" pitchFamily="18" charset="0"/>
              </a:rPr>
              <a:t>Длина ребра - 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79511" y="4269452"/>
                <a:ext cx="4104457" cy="40825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Constantia" pitchFamily="18" charset="0"/>
                  </a:rPr>
                  <a:t>Площадь полной поверхности 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>
                            <a:latin typeface="Cambria Math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ru-RU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ru-RU" dirty="0">
                  <a:latin typeface="Constantia" pitchFamily="18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4269452"/>
                <a:ext cx="4104457" cy="408253"/>
              </a:xfrm>
              <a:prstGeom prst="rect">
                <a:avLst/>
              </a:prstGeom>
              <a:blipFill rotWithShape="1">
                <a:blip r:embed="rId3"/>
                <a:stretch>
                  <a:fillRect l="-885" b="-16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86175" y="5591588"/>
                <a:ext cx="4097793" cy="4893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Constantia" pitchFamily="18" charset="0"/>
                  </a:rPr>
                  <a:t>Объем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(</m:t>
                    </m:r>
                    <m:r>
                      <a:rPr lang="ru-RU" b="0" i="1" smtClean="0">
                        <a:latin typeface="Cambria Math"/>
                      </a:rPr>
                      <m:t>3</m:t>
                    </m:r>
                    <m:r>
                      <a:rPr lang="ru-RU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  <m:r>
                          <a:rPr lang="ru-RU" b="0" i="1" smtClean="0">
                            <a:latin typeface="Cambria Math"/>
                          </a:rPr>
                          <m:t>)</m:t>
                        </m:r>
                      </m:e>
                    </m:rad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dirty="0">
                  <a:latin typeface="Constantia" pitchFamily="18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5" y="5591588"/>
                <a:ext cx="4097793" cy="489365"/>
              </a:xfrm>
              <a:prstGeom prst="rect">
                <a:avLst/>
              </a:prstGeom>
              <a:blipFill rotWithShape="1">
                <a:blip r:embed="rId4"/>
                <a:stretch>
                  <a:fillRect l="-1036" b="-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File:Развертка икосаэдр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94" y="3068835"/>
            <a:ext cx="4397009" cy="21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76189" y="883017"/>
            <a:ext cx="58682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dk1"/>
                </a:solidFill>
                <a:latin typeface="Constantia" pitchFamily="18" charset="0"/>
              </a:rPr>
              <a:t>Икоса́эдр</a:t>
            </a:r>
            <a:r>
              <a:rPr lang="ru-RU" dirty="0" smtClean="0">
                <a:solidFill>
                  <a:schemeClr val="dk1"/>
                </a:solidFill>
                <a:latin typeface="Constantia" pitchFamily="18" charset="0"/>
              </a:rPr>
              <a:t> — </a:t>
            </a: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правильный выпуклый многогранник, </a:t>
            </a:r>
            <a:r>
              <a:rPr lang="ru-RU" dirty="0" smtClean="0">
                <a:solidFill>
                  <a:schemeClr val="dk1"/>
                </a:solidFill>
                <a:latin typeface="Constantia" pitchFamily="18" charset="0"/>
              </a:rPr>
              <a:t>двадцатигранник, </a:t>
            </a: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одно из Платоновых тел. </a:t>
            </a: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Каждая из 20 граней представляет собой равносторонний треугольник. Число ребер равно 30, число вершин — 12. Икосаэдр имеет 59 звёздчатых форм.</a:t>
            </a:r>
          </a:p>
        </p:txBody>
      </p:sp>
    </p:spTree>
    <p:extLst>
      <p:ext uri="{BB962C8B-B14F-4D97-AF65-F5344CB8AC3E}">
        <p14:creationId xmlns:p14="http://schemas.microsoft.com/office/powerpoint/2010/main" val="15625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0"/>
            <a:ext cx="3481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Додек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аэдр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File:Dodecahedro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0"/>
            <a:ext cx="3379439" cy="337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063797"/>
            <a:ext cx="5778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dk1"/>
                </a:solidFill>
                <a:latin typeface="Constantia" pitchFamily="18" charset="0"/>
              </a:rPr>
              <a:t>Додека́эдр</a:t>
            </a:r>
            <a:r>
              <a:rPr lang="ru-RU" dirty="0" smtClean="0">
                <a:solidFill>
                  <a:schemeClr val="dk1"/>
                </a:solidFill>
                <a:latin typeface="Constantia" pitchFamily="18" charset="0"/>
              </a:rPr>
              <a:t> — </a:t>
            </a: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двенадцатигранник, составленный из двенадцати правильных </a:t>
            </a:r>
            <a:r>
              <a:rPr lang="ru-RU" dirty="0" smtClean="0">
                <a:solidFill>
                  <a:schemeClr val="dk1"/>
                </a:solidFill>
                <a:latin typeface="Constantia" pitchFamily="18" charset="0"/>
              </a:rPr>
              <a:t>пятиугольников. </a:t>
            </a: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Каждая вершина додекаэдра является вершиной трёх правильных </a:t>
            </a:r>
            <a:r>
              <a:rPr lang="ru-RU" dirty="0" smtClean="0">
                <a:solidFill>
                  <a:schemeClr val="dk1"/>
                </a:solidFill>
                <a:latin typeface="Constantia" pitchFamily="18" charset="0"/>
              </a:rPr>
              <a:t>пятиугольников. Таким </a:t>
            </a: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образом, додекаэдр имеет 12 </a:t>
            </a:r>
            <a:r>
              <a:rPr lang="ru-RU" dirty="0" smtClean="0">
                <a:solidFill>
                  <a:schemeClr val="dk1"/>
                </a:solidFill>
                <a:latin typeface="Constantia" pitchFamily="18" charset="0"/>
              </a:rPr>
              <a:t>граней, 30 </a:t>
            </a:r>
            <a:r>
              <a:rPr lang="ru-RU" dirty="0">
                <a:solidFill>
                  <a:schemeClr val="dk1"/>
                </a:solidFill>
                <a:latin typeface="Constantia" pitchFamily="18" charset="0"/>
              </a:rPr>
              <a:t>рёбер и 20 вершин (в каждой сходятся 3 ребра).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79511" y="4344220"/>
                <a:ext cx="5130357" cy="65601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Constantia" pitchFamily="18" charset="0"/>
                  </a:rPr>
                  <a:t>Площадь полной поверхности 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>
                            <a:latin typeface="Cambria Math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ru-RU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  <m:r>
                          <a:rPr lang="ru-RU" b="0" i="1" smtClean="0">
                            <a:latin typeface="Cambria Math"/>
                          </a:rPr>
                          <m:t>(</m:t>
                        </m:r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  <m:r>
                          <a:rPr lang="ru-RU" b="0" i="1" smtClean="0">
                            <a:latin typeface="Cambria Math"/>
                          </a:rPr>
                          <m:t>+</m:t>
                        </m:r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e>
                    </m:rad>
                  </m:oMath>
                </a14:m>
                <a:r>
                  <a:rPr lang="ru-RU" dirty="0">
                    <a:latin typeface="Constantia" pitchFamily="18" charset="0"/>
                  </a:rPr>
                  <a:t> </a:t>
                </a:r>
                <a:r>
                  <a:rPr lang="ru-RU" dirty="0" smtClean="0">
                    <a:latin typeface="Constantia" pitchFamily="18" charset="0"/>
                  </a:rPr>
                  <a:t>)</a:t>
                </a:r>
                <a:endParaRPr lang="ru-RU" dirty="0">
                  <a:latin typeface="Constantia" pitchFamily="18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4344220"/>
                <a:ext cx="5130357" cy="656013"/>
              </a:xfrm>
              <a:prstGeom prst="rect">
                <a:avLst/>
              </a:prstGeom>
              <a:blipFill rotWithShape="1">
                <a:blip r:embed="rId3"/>
                <a:stretch>
                  <a:fillRect l="-709" r="-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86174" y="5591588"/>
                <a:ext cx="5123693" cy="52270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Constantia" pitchFamily="18" charset="0"/>
                  </a:rPr>
                  <a:t>Объем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а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ru-RU" b="0" i="0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(</m:t>
                    </m:r>
                    <m:r>
                      <a:rPr lang="ru-RU" b="0" i="1" smtClean="0">
                        <a:latin typeface="Cambria Math"/>
                      </a:rPr>
                      <m:t>15</m:t>
                    </m:r>
                    <m:r>
                      <a:rPr lang="ru-RU" b="0" i="1" smtClean="0">
                        <a:latin typeface="Cambria Math"/>
                      </a:rPr>
                      <m:t>+</m:t>
                    </m:r>
                    <m:r>
                      <a:rPr lang="ru-RU" b="0" i="1" smtClean="0">
                        <a:latin typeface="Cambria Math"/>
                      </a:rPr>
                      <m:t>7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e>
                    </m:rad>
                    <m:r>
                      <a:rPr lang="ru-RU" b="0" i="1" smtClean="0">
                        <a:latin typeface="Cambria Math"/>
                      </a:rPr>
                      <m:t>)</m:t>
                    </m:r>
                  </m:oMath>
                </a14:m>
                <a:endParaRPr lang="ru-RU" dirty="0">
                  <a:latin typeface="Constantia" pitchFamily="18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4" y="5591588"/>
                <a:ext cx="5123693" cy="522707"/>
              </a:xfrm>
              <a:prstGeom prst="rect">
                <a:avLst/>
              </a:prstGeom>
              <a:blipFill rotWithShape="1">
                <a:blip r:embed="rId4"/>
                <a:stretch>
                  <a:fillRect l="-829" b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9512" y="3383533"/>
            <a:ext cx="51303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Constantia" pitchFamily="18" charset="0"/>
              </a:rPr>
              <a:t>Длина ребра - 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8144" y="5335383"/>
            <a:ext cx="2736304" cy="432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Додекаэдр</a:t>
            </a:r>
            <a:r>
              <a:rPr lang="ru-RU" dirty="0">
                <a:solidFill>
                  <a:schemeClr val="bg1"/>
                </a:solidFill>
                <a:latin typeface="Constantia" pitchFamily="18" charset="0"/>
              </a:rPr>
              <a:t>. Развертка</a:t>
            </a:r>
          </a:p>
        </p:txBody>
      </p:sp>
      <p:pic>
        <p:nvPicPr>
          <p:cNvPr id="1028" name="Picture 4" descr="http://upload.wikimedia.org/wikipedia/commons/thumb/1/1b/Dodecahedron_flat.svg/300px-Dodecahedron_flat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6603"/>
            <a:ext cx="3597797" cy="18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555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</dc:creator>
  <cp:lastModifiedBy>Карина</cp:lastModifiedBy>
  <cp:revision>11</cp:revision>
  <dcterms:created xsi:type="dcterms:W3CDTF">2013-11-14T13:56:09Z</dcterms:created>
  <dcterms:modified xsi:type="dcterms:W3CDTF">2013-11-14T16:55:40Z</dcterms:modified>
</cp:coreProperties>
</file>